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omments/modernComment_1E5_642D72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B47753_F93762C5.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6"/>
  </p:sldMasterIdLst>
  <p:notesMasterIdLst>
    <p:notesMasterId r:id="rId52"/>
  </p:notesMasterIdLst>
  <p:handoutMasterIdLst>
    <p:handoutMasterId r:id="rId53"/>
  </p:handoutMasterIdLst>
  <p:sldIdLst>
    <p:sldId id="2142533431" r:id="rId7"/>
    <p:sldId id="341" r:id="rId8"/>
    <p:sldId id="2142533473" r:id="rId9"/>
    <p:sldId id="485" r:id="rId10"/>
    <p:sldId id="2142533440" r:id="rId11"/>
    <p:sldId id="342" r:id="rId12"/>
    <p:sldId id="2142533441" r:id="rId13"/>
    <p:sldId id="2142533443" r:id="rId14"/>
    <p:sldId id="2142533442" r:id="rId15"/>
    <p:sldId id="376" r:id="rId16"/>
    <p:sldId id="351" r:id="rId17"/>
    <p:sldId id="329" r:id="rId18"/>
    <p:sldId id="330" r:id="rId19"/>
    <p:sldId id="381" r:id="rId20"/>
    <p:sldId id="379" r:id="rId21"/>
    <p:sldId id="354" r:id="rId22"/>
    <p:sldId id="2142533430" r:id="rId23"/>
    <p:sldId id="2142533434" r:id="rId24"/>
    <p:sldId id="410" r:id="rId25"/>
    <p:sldId id="426" r:id="rId26"/>
    <p:sldId id="2142533459" r:id="rId27"/>
    <p:sldId id="2142533356" r:id="rId28"/>
    <p:sldId id="2142533435" r:id="rId29"/>
    <p:sldId id="2142533436" r:id="rId30"/>
    <p:sldId id="2142533438" r:id="rId31"/>
    <p:sldId id="2142533439" r:id="rId32"/>
    <p:sldId id="349" r:id="rId33"/>
    <p:sldId id="2142533414" r:id="rId34"/>
    <p:sldId id="2142533444" r:id="rId35"/>
    <p:sldId id="2142533471" r:id="rId36"/>
    <p:sldId id="2142533445" r:id="rId37"/>
    <p:sldId id="2142533447" r:id="rId38"/>
    <p:sldId id="2142533449" r:id="rId39"/>
    <p:sldId id="2142533469" r:id="rId40"/>
    <p:sldId id="2142533450" r:id="rId41"/>
    <p:sldId id="2142533448" r:id="rId42"/>
    <p:sldId id="2142533452" r:id="rId43"/>
    <p:sldId id="2142533453" r:id="rId44"/>
    <p:sldId id="2142533454" r:id="rId45"/>
    <p:sldId id="2142533470" r:id="rId46"/>
    <p:sldId id="2142533455" r:id="rId47"/>
    <p:sldId id="2142533457" r:id="rId48"/>
    <p:sldId id="2142533458" r:id="rId49"/>
    <p:sldId id="2142533474" r:id="rId50"/>
    <p:sldId id="404" r:id="rId51"/>
  </p:sldIdLst>
  <p:sldSz cx="18288000" cy="10287000"/>
  <p:notesSz cx="6858000" cy="9144000"/>
  <p:embeddedFontLst>
    <p:embeddedFont>
      <p:font typeface="Century Gothic" panose="020B0502020202020204" pitchFamily="34" charset="0"/>
      <p:regular r:id="rId54"/>
      <p:bold r:id="rId55"/>
      <p:italic r:id="rId56"/>
      <p:boldItalic r:id="rId57"/>
    </p:embeddedFont>
    <p:embeddedFont>
      <p:font typeface="Verdana" panose="020B060403050404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d="{F902309B-EEF7-4AAD-AA4B-5E6EDB261B4C}">
          <p14:sldIdLst/>
        </p14:section>
        <p14:section name="Course Introduction" id="{80C29236-CF97-4031-AAE6-F377852C9483}">
          <p14:sldIdLst>
            <p14:sldId id="2142533431"/>
            <p14:sldId id="341"/>
            <p14:sldId id="2142533473"/>
            <p14:sldId id="485"/>
            <p14:sldId id="2142533440"/>
            <p14:sldId id="342"/>
          </p14:sldIdLst>
        </p14:section>
        <p14:section name="Introductory Information" id="{36E77463-40E2-498C-A29C-34C008C0571B}">
          <p14:sldIdLst>
            <p14:sldId id="2142533441"/>
            <p14:sldId id="2142533443"/>
            <p14:sldId id="2142533442"/>
          </p14:sldIdLst>
        </p14:section>
        <p14:section name="Logging into CWS-CARES" id="{C019FFEC-03C4-4AF8-A1FC-31C4D57050F0}">
          <p14:sldIdLst>
            <p14:sldId id="376"/>
            <p14:sldId id="351"/>
            <p14:sldId id="329"/>
            <p14:sldId id="330"/>
          </p14:sldIdLst>
        </p14:section>
        <p14:section name="CWS-CARES Terminology" id="{2A09E09D-12D4-45D5-9E9E-5292159762EA}">
          <p14:sldIdLst>
            <p14:sldId id="381"/>
            <p14:sldId id="379"/>
          </p14:sldIdLst>
        </p14:section>
        <p14:section name="ILT Course Content" id="{4D860CB9-11DE-4CC3-9344-BC394D89DC38}">
          <p14:sldIdLst>
            <p14:sldId id="354"/>
            <p14:sldId id="2142533430"/>
            <p14:sldId id="2142533434"/>
            <p14:sldId id="410"/>
            <p14:sldId id="426"/>
            <p14:sldId id="2142533459"/>
            <p14:sldId id="2142533356"/>
            <p14:sldId id="2142533435"/>
            <p14:sldId id="2142533436"/>
            <p14:sldId id="2142533438"/>
            <p14:sldId id="2142533439"/>
            <p14:sldId id="349"/>
            <p14:sldId id="2142533414"/>
            <p14:sldId id="2142533444"/>
            <p14:sldId id="2142533471"/>
            <p14:sldId id="2142533445"/>
            <p14:sldId id="2142533447"/>
            <p14:sldId id="2142533449"/>
            <p14:sldId id="2142533469"/>
            <p14:sldId id="2142533450"/>
            <p14:sldId id="2142533448"/>
            <p14:sldId id="2142533452"/>
            <p14:sldId id="2142533453"/>
            <p14:sldId id="2142533454"/>
            <p14:sldId id="2142533470"/>
            <p14:sldId id="2142533455"/>
            <p14:sldId id="2142533457"/>
            <p14:sldId id="2142533458"/>
          </p14:sldIdLst>
        </p14:section>
        <p14:section name="Closing the Course" id="{9CE34276-6F19-4268-8617-3870107D93CC}">
          <p14:sldIdLst>
            <p14:sldId id="2142533474"/>
            <p14:sldId id="404"/>
          </p14:sldIdLst>
        </p14:section>
      </p14:sectionLst>
    </p:ex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D710C-CC96-2332-AFA4-AACFEC6C148B}" name="Hagar, Becky@OTSI" initials="HB" userId="S::becky.hagar@otsi.ca.gov::802acc92-00cf-4174-a656-703b6485b3d8" providerId="AD"/>
  <p188:author id="{04152225-3047-384D-5BDF-C56E6EA6FEC9}" name="Moua, Sadie@OTSI" initials="MS" userId="S::sadie.moua@otsi.ca.gov::e5f70651-d18d-4ce1-9777-1a9480717db2" providerId="AD"/>
  <p188:author id="{6135FF26-999D-EA67-A436-BCB1D0135C0D}" name="Espinoza, Angela@OTSI" initials="EA" userId="S::angela.espinoza@otsi.ca.gov::24e7f1e2-f4a8-4ab2-8c4b-4e27fabdb6c9" providerId="AD"/>
  <p188:author id="{33088333-B176-D36A-2019-B1BEF739F164}" name="Ambilwade, Tejal@OTSI" initials="TA" userId="S::Tejal.Ambilwade@otsi.ca.gov::2ea727ba-3032-4e00-b3f3-01c236d47998" providerId="AD"/>
  <p188:author id="{E01CAD33-9EC4-6BEC-F121-6FB0038E3727}" name="Huang, Jeric@OTSI" initials="HJ" userId="S::jeric.huang@otsi.ca.gov::ba467da1-7b65-4157-9e11-962d44094609" providerId="AD"/>
  <p188:author id="{DC0BA943-1BE9-42EF-5A54-5AEEF59B50E5}" name="Gonzalez, Tricia@OTSI" initials="GT" userId="S::tricia.gonzalez@otsi.ca.gov::c59ddcb0-07a0-430e-bb5e-f506f3001e28" providerId="AD"/>
  <p188:author id="{FC670C4A-FDC2-588B-9740-B27220C85336}" name="Moua, Sadie@OTSI" initials="SM" userId="S::Sadie.Moua@otsi.ca.gov::e5f70651-d18d-4ce1-9777-1a9480717db2" providerId="AD"/>
  <p188:author id="{F1D79E59-EFE7-7732-356A-A62904308DD6}" name="Puls, Richard@OTSI" initials="PR" userId="S::richard.puls@otsi.ca.gov::f90405e1-8ae8-4071-abae-932aae312ce5" providerId="AD"/>
  <p188:author id="{4EEEB97C-836C-0FB7-2723-5D969A33D534}" name="Huang, Jeric@OTSI" initials="JH" userId="S::Jeric.Huang@otsi.ca.gov::ba467da1-7b65-4157-9e11-962d44094609" providerId="AD"/>
  <p188:author id="{700EBC7C-4DFF-0169-C907-81535DDFD030}" name="Ghiya, Sneha@OTSI" initials="SG" userId="S::Sneha.Ghiya@otsi.ca.gov::cfbca0b5-38bc-40be-ac11-9132ed170dd1" providerId="AD"/>
  <p188:author id="{79F6B57F-5FC0-9139-5316-405734F839A6}" name="Katie Kim" initials="KK" userId="S::Katie.Kim@otsi.ca.gov::6a6cc8fd-2bad-4087-8575-553b6844ebe3" providerId="AD"/>
  <p188:author id="{7E8EF48B-ABDC-6773-5BA6-9A652592EFD8}" name="Kee, Patrick@OTSI" initials="PK" userId="S::Patrick.Kee@otsi.ca.gov::64cc76fa-740d-4a73-85f8-71329805322f" providerId="AD"/>
  <p188:author id="{57EB1A8F-3465-E72F-DDE2-4501DF57B88B}" name="Soto, Jessica@OTSI" initials="SJ" userId="S::jessica.soto@otsi.ca.gov::a39f37cc-8bcd-44aa-8c8a-d13b69c7ac24" providerId="AD"/>
  <p188:author id="{100A3894-8A54-6661-9B2F-89462836D99C}" name="Espinoza, Angela@OTSI" initials="AE" userId="S::Angela.Espinoza@otsi.ca.gov::24e7f1e2-f4a8-4ab2-8c4b-4e27fabdb6c9" providerId="AD"/>
  <p188:author id="{22BB2796-46E6-DE34-289B-DB6386B6A0C6}" name="Gurrola, Toni@OTSI" initials="GT" userId="Gurrola, Toni@OTSI" providerId="None"/>
  <p188:author id="{D1379E9B-1DA4-561B-CDDB-06BCE14CB117}" name="Puls, Richard@OTSI" initials="RP" userId="S::Richard.Puls@otsi.ca.gov::f90405e1-8ae8-4071-abae-932aae312ce5" providerId="AD"/>
  <p188:author id="{5608F2AC-A3A4-124A-FF56-2C1FDAFEFA57}" name="Parker, Jennifer@OTSI" initials="JP" userId="S::Jennifer.Parker@otsi.ca.gov::8f6885da-3371-407c-ac24-905d35699a04" providerId="AD"/>
  <p188:author id="{0537F3B1-4701-C224-1070-4CF23D971D6F}" name="Vo, Nhu@OTSI" initials="VN" userId="S::nhu.vo@otsi.ca.gov::d0d7280e-5848-44d0-a43b-5cc21194580e" providerId="AD"/>
  <p188:author id="{6E534DC9-5BA8-420B-B33B-BB784C31C053}" name="Gregory, Pat@OTSI" initials="" userId="S::Pat.Gregory@otsi.ca.gov::fc81d5b1-0a98-4217-8a3e-4579320e7eb0" providerId="AD"/>
  <p188:author id="{29C36AD1-A30E-1D19-5F0C-FE1FA478C41C}" name="Ferrara, Brianna@OTSI" initials="FB" userId="S::brianna.ferrara@otsi.ca.gov::4f5b95ce-89d2-4503-98c1-32ce949e9b5f" providerId="AD"/>
  <p188:author id="{4209F2D5-01A8-E0B0-75F6-CE8135D80669}" name="Ryssdal, Adin@OTSI" initials="AR" userId="S::Adin.Ryssdal@otsi.ca.gov::beb418ba-8f80-437b-b1c5-d2c13a42f7e1" providerId="AD"/>
  <p188:author id="{8301F4D5-F871-1A28-55E0-77EF058ACB2F}" name="Gregory, Pat@OTSI" initials="GP" userId="S::pat.gregory@otsi.ca.gov::fc81d5b1-0a98-4217-8a3e-4579320e7eb0" providerId="AD"/>
  <p188:author id="{1752CDE8-AAB8-5BCB-0367-2CC837A6D489}" name="Ferrara, Brianna@OTSI" initials="BF" userId="S::Brianna.Ferrara@otsi.ca.gov::4f5b95ce-89d2-4503-98c1-32ce949e9b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D29"/>
    <a:srgbClr val="1BA8FA"/>
    <a:srgbClr val="A4D545"/>
    <a:srgbClr val="053D53"/>
    <a:srgbClr val="E7F4FF"/>
    <a:srgbClr val="F3F9FF"/>
    <a:srgbClr val="1BA7FA"/>
    <a:srgbClr val="FBFBFB"/>
    <a:srgbClr val="008E8E"/>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662517-08F8-1FEB-129A-E0BAE8D6E4D6}" v="4" dt="2026-09-22T22:52:07.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240"/>
        <p:guide pos="576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font" Target="fonts/font2.fntdata"/><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microsoft.com/office/2015/10/relationships/revisionInfo" Target="revisionInfo.xml"/><Relationship Id="rId5" Type="http://schemas.openxmlformats.org/officeDocument/2006/relationships/customXml" Target="../customXml/item5.xml"/><Relationship Id="rId61" Type="http://schemas.openxmlformats.org/officeDocument/2006/relationships/font" Target="fonts/font8.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3.fntdata"/><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6.fntdata"/><Relationship Id="rId67"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4.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omments/modernComment_1E5_642D724.xml><?xml version="1.0" encoding="utf-8"?>
<p188:cmLst xmlns:a="http://schemas.openxmlformats.org/drawingml/2006/main" xmlns:r="http://schemas.openxmlformats.org/officeDocument/2006/relationships" xmlns:p188="http://schemas.microsoft.com/office/powerpoint/2018/8/main">
  <p188:cm id="{FF0B2E25-3BF9-4A3F-BD75-29B5B4AAEADB}" authorId="{0537F3B1-4701-C224-1070-4CF23D971D6F}" status="resolved" created="2026-03-23T15:50:28.567" complete="100000">
    <ac:txMkLst xmlns:ac="http://schemas.microsoft.com/office/drawing/2013/main/command">
      <pc:docMk xmlns:pc="http://schemas.microsoft.com/office/powerpoint/2013/main/command"/>
      <pc:sldMk xmlns:pc="http://schemas.microsoft.com/office/powerpoint/2013/main/command" cId="105043748" sldId="485"/>
      <ac:spMk id="13" creationId="{763E564E-6B97-F744-F0F8-46CA3479EFE8}"/>
      <ac:txMk cp="15" len="19">
        <ac:context len="246" hash="4181309491"/>
      </ac:txMk>
    </ac:txMkLst>
    <p188:pos x="1680072" y="599042"/>
    <p188:txBody>
      <a:bodyPr/>
      <a:lstStyle/>
      <a:p>
        <a:r>
          <a:rPr lang="en-US"/>
          <a:t>[@Murray, Lisa@OTSI] QA not Teams Chat</a:t>
        </a:r>
      </a:p>
    </p188:txBody>
  </p188:cm>
</p188:cmLst>
</file>

<file path=ppt/comments/modernComment_7FB47753_F93762C5.xml><?xml version="1.0" encoding="utf-8"?>
<p188:cmLst xmlns:a="http://schemas.openxmlformats.org/drawingml/2006/main" xmlns:r="http://schemas.openxmlformats.org/officeDocument/2006/relationships" xmlns:p188="http://schemas.microsoft.com/office/powerpoint/2018/8/main">
  <p188:cm id="{5248CF12-A41B-445F-A465-B557BC986FD6}" authorId="{F1D79E59-EFE7-7732-356A-A62904308DD6}" status="resolved" created="2026-07-10T14:39:35.873" complete="100000">
    <ac:txMkLst xmlns:ac="http://schemas.microsoft.com/office/drawing/2013/main/command">
      <pc:docMk xmlns:pc="http://schemas.microsoft.com/office/powerpoint/2013/main/command"/>
      <pc:sldMk xmlns:pc="http://schemas.microsoft.com/office/powerpoint/2013/main/command" cId="4181156549" sldId="2142533459"/>
      <ac:spMk id="2" creationId="{40820886-2298-9336-79B3-93C458FCA8B3}"/>
      <ac:txMk cp="1" len="8">
        <ac:context len="22" hash="2760688969"/>
      </ac:txMk>
    </ac:txMkLst>
    <p188:pos x="3575538" y="1289538"/>
    <p188:replyLst>
      <p188:reply id="{D29E775C-6145-4C8B-B11F-50AA4326F6A3}" authorId="{4209F2D5-01A8-E0B0-75F6-CE8135D80669}" created="2026-07-10T14:46:49.422">
        <p188:txBody>
          <a:bodyPr/>
          <a:lstStyle/>
          <a:p>
            <a:r>
              <a:rPr lang="en-US"/>
              <a:t>Definitely something for them to review offline; there are ~6 hours of other videos on the Hub too. This one is just the one that shows the main FCED functionality. In advance of the Eligibility session, I’d recommend letting them know to check out the CARES Hub to review this video and others</a:t>
            </a:r>
          </a:p>
        </p188:txBody>
      </p188:reply>
      <p188:reply id="{4F83D77B-3577-4491-A821-BCD99BDFDB31}" authorId="{F1D79E59-EFE7-7732-356A-A62904308DD6}" created="2026-07-10T14:52:37.249">
        <p188:txBody>
          <a:bodyPr/>
          <a:lstStyle/>
          <a:p>
            <a:r>
              <a:rPr lang="en-US"/>
              <a:t>Very good.  Thanks!</a:t>
            </a:r>
          </a:p>
        </p188:txBody>
      </p188:reply>
    </p188:replyLst>
    <p188:txBody>
      <a:bodyPr/>
      <a:lstStyle/>
      <a:p>
        <a:r>
          <a:rPr lang="en-US"/>
          <a:t>This is a nice reference.  It's a 45 minute video, so what is the expectation here? Play it in class? Suggest that the trainers look at it on their own time?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7DA33C-A684-E27B-39FB-7E99544C5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13D90-46F2-42D4-C391-731B89910D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6C95C-6282-4C91-81BC-D916DF12E5EF}" type="datetimeFigureOut">
              <a:rPr lang="en-US" smtClean="0"/>
              <a:t>9/23/2026</a:t>
            </a:fld>
            <a:endParaRPr lang="en-US"/>
          </a:p>
        </p:txBody>
      </p:sp>
      <p:sp>
        <p:nvSpPr>
          <p:cNvPr id="4" name="Footer Placeholder 3">
            <a:extLst>
              <a:ext uri="{FF2B5EF4-FFF2-40B4-BE49-F238E27FC236}">
                <a16:creationId xmlns:a16="http://schemas.microsoft.com/office/drawing/2014/main" id="{2ADC22F1-1F2C-8217-DA88-7DD026F176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8A8252-D942-37CB-1C3F-95A2F5B946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2D1ACB-6FD0-4A17-A85A-C42ECA8DCC1D}" type="slidenum">
              <a:rPr lang="en-US" smtClean="0"/>
              <a:t>‹#›</a:t>
            </a:fld>
            <a:endParaRPr lang="en-US"/>
          </a:p>
        </p:txBody>
      </p:sp>
    </p:spTree>
    <p:extLst>
      <p:ext uri="{BB962C8B-B14F-4D97-AF65-F5344CB8AC3E}">
        <p14:creationId xmlns:p14="http://schemas.microsoft.com/office/powerpoint/2010/main" val="259925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73C7D-B092-4542-9C1D-CB85394878F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3F0CC-6F98-4B0A-97C3-9B98A3C2EDF3}" type="slidenum">
              <a:rPr lang="en-US" smtClean="0"/>
              <a:t>‹#›</a:t>
            </a:fld>
            <a:endParaRPr lang="en-US"/>
          </a:p>
        </p:txBody>
      </p:sp>
    </p:spTree>
    <p:extLst>
      <p:ext uri="{BB962C8B-B14F-4D97-AF65-F5344CB8AC3E}">
        <p14:creationId xmlns:p14="http://schemas.microsoft.com/office/powerpoint/2010/main" val="241364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a:t>
            </a:fld>
            <a:endParaRPr lang="en-US"/>
          </a:p>
        </p:txBody>
      </p:sp>
    </p:spTree>
    <p:extLst>
      <p:ext uri="{BB962C8B-B14F-4D97-AF65-F5344CB8AC3E}">
        <p14:creationId xmlns:p14="http://schemas.microsoft.com/office/powerpoint/2010/main" val="402566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a:t>
            </a:fld>
            <a:endParaRPr lang="en-US"/>
          </a:p>
        </p:txBody>
      </p:sp>
    </p:spTree>
    <p:extLst>
      <p:ext uri="{BB962C8B-B14F-4D97-AF65-F5344CB8AC3E}">
        <p14:creationId xmlns:p14="http://schemas.microsoft.com/office/powerpoint/2010/main" val="115362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r>
              <a:rPr lang="en-US" b="1">
                <a:latin typeface="Verdana"/>
                <a:ea typeface="Verdana"/>
              </a:rPr>
              <a:t>Instructor Notes:</a:t>
            </a:r>
          </a:p>
          <a:p>
            <a:pPr defTabSz="998946">
              <a:defRPr/>
            </a:pPr>
            <a:endParaRPr lang="en-US" b="1">
              <a:latin typeface="Verdana" panose="020B0604030504040204" pitchFamily="34" charset="0"/>
              <a:ea typeface="Verdana" panose="020B0604030504040204" pitchFamily="34" charset="0"/>
            </a:endParaRPr>
          </a:p>
          <a:p>
            <a:pPr defTabSz="998946">
              <a:defRPr/>
            </a:pPr>
            <a:r>
              <a:rPr lang="en-US" b="1">
                <a:latin typeface="Verdana"/>
                <a:ea typeface="Verdana"/>
              </a:rPr>
              <a:t>Do:</a:t>
            </a:r>
          </a:p>
          <a:p>
            <a:pPr marL="186690" indent="-186690">
              <a:buFont typeface="Arial" panose="020B0604020202020204" pitchFamily="34" charset="0"/>
              <a:buChar char="•"/>
            </a:pPr>
            <a:r>
              <a:rPr lang="en-US">
                <a:latin typeface="Verdana"/>
                <a:ea typeface="Verdana"/>
              </a:rPr>
              <a:t>Display PPT slide.</a:t>
            </a:r>
          </a:p>
          <a:p>
            <a:pPr marL="186690" indent="-186690" defTabSz="982658">
              <a:buFont typeface="Arial" panose="020B0604020202020204" pitchFamily="34" charset="0"/>
              <a:buChar char="•"/>
              <a:defRPr/>
            </a:pPr>
            <a:r>
              <a:rPr lang="en-US">
                <a:latin typeface="Verdana"/>
                <a:ea typeface="Verdana"/>
              </a:rPr>
              <a:t>Review the slide.</a:t>
            </a:r>
          </a:p>
          <a:p>
            <a:pPr defTabSz="982658">
              <a:defRPr/>
            </a:pPr>
            <a:endParaRPr lang="en-US">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4</a:t>
            </a:fld>
            <a:endParaRPr lang="en-US"/>
          </a:p>
        </p:txBody>
      </p:sp>
    </p:spTree>
    <p:extLst>
      <p:ext uri="{BB962C8B-B14F-4D97-AF65-F5344CB8AC3E}">
        <p14:creationId xmlns:p14="http://schemas.microsoft.com/office/powerpoint/2010/main" val="191278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ECDD-FA1B-82F3-2775-D497F55CB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ED467-5FA5-6E1E-F3A3-9B83DF066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99210-9F32-FB10-92C2-B64B0EFCE8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4D1D73-B94C-2805-252A-AD970EE674B7}"/>
              </a:ext>
            </a:extLst>
          </p:cNvPr>
          <p:cNvSpPr>
            <a:spLocks noGrp="1"/>
          </p:cNvSpPr>
          <p:nvPr>
            <p:ph type="sldNum" sz="quarter" idx="5"/>
          </p:nvPr>
        </p:nvSpPr>
        <p:spPr/>
        <p:txBody>
          <a:bodyPr/>
          <a:lstStyle/>
          <a:p>
            <a:fld id="{6783F0CC-6F98-4B0A-97C3-9B98A3C2EDF3}" type="slidenum">
              <a:rPr lang="en-US" smtClean="0"/>
              <a:t>5</a:t>
            </a:fld>
            <a:endParaRPr lang="en-US"/>
          </a:p>
        </p:txBody>
      </p:sp>
    </p:spTree>
    <p:extLst>
      <p:ext uri="{BB962C8B-B14F-4D97-AF65-F5344CB8AC3E}">
        <p14:creationId xmlns:p14="http://schemas.microsoft.com/office/powerpoint/2010/main" val="380834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6</a:t>
            </a:fld>
            <a:endParaRPr lang="en-US"/>
          </a:p>
        </p:txBody>
      </p:sp>
    </p:spTree>
    <p:extLst>
      <p:ext uri="{BB962C8B-B14F-4D97-AF65-F5344CB8AC3E}">
        <p14:creationId xmlns:p14="http://schemas.microsoft.com/office/powerpoint/2010/main" val="38086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A8D4-C7EF-3D19-BEA7-787CCB97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E1FD-A034-E871-0E6D-C0A072463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38582-B52F-5AA0-4340-BBD3C6C5B9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06716-D172-FCE0-B879-8A61D932BEC1}"/>
              </a:ext>
            </a:extLst>
          </p:cNvPr>
          <p:cNvSpPr>
            <a:spLocks noGrp="1"/>
          </p:cNvSpPr>
          <p:nvPr>
            <p:ph type="sldNum" sz="quarter" idx="5"/>
          </p:nvPr>
        </p:nvSpPr>
        <p:spPr/>
        <p:txBody>
          <a:bodyPr/>
          <a:lstStyle/>
          <a:p>
            <a:fld id="{6783F0CC-6F98-4B0A-97C3-9B98A3C2EDF3}" type="slidenum">
              <a:rPr lang="en-US" smtClean="0"/>
              <a:t>7</a:t>
            </a:fld>
            <a:endParaRPr lang="en-US"/>
          </a:p>
        </p:txBody>
      </p:sp>
    </p:spTree>
    <p:extLst>
      <p:ext uri="{BB962C8B-B14F-4D97-AF65-F5344CB8AC3E}">
        <p14:creationId xmlns:p14="http://schemas.microsoft.com/office/powerpoint/2010/main" val="347539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B6E90-E354-79E8-0D9B-347E7ACB1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6D889-6037-2CC2-0E5F-B465B314F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10E94-8AB6-CF60-2586-0B0A73DF00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875162-F285-5CA6-FE14-2BFA45E0E93A}"/>
              </a:ext>
            </a:extLst>
          </p:cNvPr>
          <p:cNvSpPr>
            <a:spLocks noGrp="1"/>
          </p:cNvSpPr>
          <p:nvPr>
            <p:ph type="sldNum" sz="quarter" idx="5"/>
          </p:nvPr>
        </p:nvSpPr>
        <p:spPr/>
        <p:txBody>
          <a:bodyPr/>
          <a:lstStyle/>
          <a:p>
            <a:fld id="{6783F0CC-6F98-4B0A-97C3-9B98A3C2EDF3}" type="slidenum">
              <a:rPr lang="en-US" smtClean="0"/>
              <a:t>8</a:t>
            </a:fld>
            <a:endParaRPr lang="en-US"/>
          </a:p>
        </p:txBody>
      </p:sp>
    </p:spTree>
    <p:extLst>
      <p:ext uri="{BB962C8B-B14F-4D97-AF65-F5344CB8AC3E}">
        <p14:creationId xmlns:p14="http://schemas.microsoft.com/office/powerpoint/2010/main" val="1026265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557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9</a:t>
            </a:fld>
            <a:endParaRPr lang="en-US"/>
          </a:p>
        </p:txBody>
      </p:sp>
    </p:spTree>
    <p:extLst>
      <p:ext uri="{BB962C8B-B14F-4D97-AF65-F5344CB8AC3E}">
        <p14:creationId xmlns:p14="http://schemas.microsoft.com/office/powerpoint/2010/main" val="26411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14F-BA2A-D197-48E2-B65B6C4E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A4158-659A-785A-2973-54E617EB9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D0EE4-6514-C75D-2C21-B958ABF9E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D2D6A-BC41-7A0E-8EEF-BE12DDBC5E56}"/>
              </a:ext>
            </a:extLst>
          </p:cNvPr>
          <p:cNvSpPr>
            <a:spLocks noGrp="1"/>
          </p:cNvSpPr>
          <p:nvPr>
            <p:ph type="sldNum" sz="quarter" idx="5"/>
          </p:nvPr>
        </p:nvSpPr>
        <p:spPr/>
        <p:txBody>
          <a:bodyPr/>
          <a:lstStyle/>
          <a:p>
            <a:fld id="{6783F0CC-6F98-4B0A-97C3-9B98A3C2EDF3}" type="slidenum">
              <a:rPr lang="en-US" smtClean="0"/>
              <a:t>10</a:t>
            </a:fld>
            <a:endParaRPr lang="en-US"/>
          </a:p>
        </p:txBody>
      </p:sp>
    </p:spTree>
    <p:extLst>
      <p:ext uri="{BB962C8B-B14F-4D97-AF65-F5344CB8AC3E}">
        <p14:creationId xmlns:p14="http://schemas.microsoft.com/office/powerpoint/2010/main" val="3086726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11</a:t>
            </a:fld>
            <a:endParaRPr lang="en-US"/>
          </a:p>
        </p:txBody>
      </p:sp>
    </p:spTree>
    <p:extLst>
      <p:ext uri="{BB962C8B-B14F-4D97-AF65-F5344CB8AC3E}">
        <p14:creationId xmlns:p14="http://schemas.microsoft.com/office/powerpoint/2010/main" val="12958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12</a:t>
            </a:fld>
            <a:endParaRPr lang="en-US"/>
          </a:p>
        </p:txBody>
      </p:sp>
    </p:spTree>
    <p:extLst>
      <p:ext uri="{BB962C8B-B14F-4D97-AF65-F5344CB8AC3E}">
        <p14:creationId xmlns:p14="http://schemas.microsoft.com/office/powerpoint/2010/main" val="2816132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13</a:t>
            </a:fld>
            <a:endParaRPr lang="en-US"/>
          </a:p>
        </p:txBody>
      </p:sp>
    </p:spTree>
    <p:extLst>
      <p:ext uri="{BB962C8B-B14F-4D97-AF65-F5344CB8AC3E}">
        <p14:creationId xmlns:p14="http://schemas.microsoft.com/office/powerpoint/2010/main" val="4216264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E79D-F7B7-046C-72AB-86EE54C63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7D28-6DDB-B514-DAC6-4927570E4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5733D-6DC9-1EB6-DD79-6BF1C7AA3E0F}"/>
              </a:ext>
            </a:extLst>
          </p:cNvPr>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a:extLst>
              <a:ext uri="{FF2B5EF4-FFF2-40B4-BE49-F238E27FC236}">
                <a16:creationId xmlns:a16="http://schemas.microsoft.com/office/drawing/2014/main" id="{2F2FE119-A7A9-21D3-D3D2-8235E16E8559}"/>
              </a:ext>
            </a:extLst>
          </p:cNvPr>
          <p:cNvSpPr>
            <a:spLocks noGrp="1"/>
          </p:cNvSpPr>
          <p:nvPr>
            <p:ph type="sldNum" sz="quarter" idx="5"/>
          </p:nvPr>
        </p:nvSpPr>
        <p:spPr/>
        <p:txBody>
          <a:bodyPr/>
          <a:lstStyle/>
          <a:p>
            <a:fld id="{6783F0CC-6F98-4B0A-97C3-9B98A3C2EDF3}" type="slidenum">
              <a:rPr lang="en-US" smtClean="0"/>
              <a:t>14</a:t>
            </a:fld>
            <a:endParaRPr lang="en-US"/>
          </a:p>
        </p:txBody>
      </p:sp>
    </p:spTree>
    <p:extLst>
      <p:ext uri="{BB962C8B-B14F-4D97-AF65-F5344CB8AC3E}">
        <p14:creationId xmlns:p14="http://schemas.microsoft.com/office/powerpoint/2010/main" val="303887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6419-6674-D97F-954F-C8BBCB1BE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9CF33-0E81-A8F7-4CE2-98B54904A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134CB-A6C4-F503-0B79-524EA84BAC40}"/>
              </a:ext>
            </a:extLst>
          </p:cNvPr>
          <p:cNvSpPr>
            <a:spLocks noGrp="1"/>
          </p:cNvSpPr>
          <p:nvPr>
            <p:ph type="body" idx="1"/>
          </p:nvPr>
        </p:nvSpPr>
        <p:spPr/>
        <p:txBody>
          <a:bodyPr/>
          <a:lstStyle/>
          <a:p>
            <a:pPr defTabSz="998946">
              <a:defRPr/>
            </a:pPr>
            <a:endParaRPr lang="en-US">
              <a:highlight>
                <a:srgbClr val="FFFFFF"/>
              </a:highlight>
            </a:endParaRPr>
          </a:p>
        </p:txBody>
      </p:sp>
      <p:sp>
        <p:nvSpPr>
          <p:cNvPr id="4" name="Slide Number Placeholder 3">
            <a:extLst>
              <a:ext uri="{FF2B5EF4-FFF2-40B4-BE49-F238E27FC236}">
                <a16:creationId xmlns:a16="http://schemas.microsoft.com/office/drawing/2014/main" id="{F865D7B1-8E44-2D36-3E11-467635A2E60A}"/>
              </a:ext>
            </a:extLst>
          </p:cNvPr>
          <p:cNvSpPr>
            <a:spLocks noGrp="1"/>
          </p:cNvSpPr>
          <p:nvPr>
            <p:ph type="sldNum" sz="quarter" idx="5"/>
          </p:nvPr>
        </p:nvSpPr>
        <p:spPr/>
        <p:txBody>
          <a:bodyPr/>
          <a:lstStyle/>
          <a:p>
            <a:fld id="{6783F0CC-6F98-4B0A-97C3-9B98A3C2EDF3}" type="slidenum">
              <a:rPr lang="en-US" smtClean="0"/>
              <a:t>15</a:t>
            </a:fld>
            <a:endParaRPr lang="en-US"/>
          </a:p>
        </p:txBody>
      </p:sp>
    </p:spTree>
    <p:extLst>
      <p:ext uri="{BB962C8B-B14F-4D97-AF65-F5344CB8AC3E}">
        <p14:creationId xmlns:p14="http://schemas.microsoft.com/office/powerpoint/2010/main" val="168904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0D1E-7344-53D6-7CE1-B75142D3E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30E0F-5156-9519-7ADD-B550357BC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994EA-FFBB-E481-B4C1-0DF12152091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A3742CA-5144-937D-D6F7-74CE9B912957}"/>
              </a:ext>
            </a:extLst>
          </p:cNvPr>
          <p:cNvSpPr>
            <a:spLocks noGrp="1"/>
          </p:cNvSpPr>
          <p:nvPr>
            <p:ph type="sldNum" sz="quarter" idx="5"/>
          </p:nvPr>
        </p:nvSpPr>
        <p:spPr/>
        <p:txBody>
          <a:bodyPr/>
          <a:lstStyle/>
          <a:p>
            <a:fld id="{6783F0CC-6F98-4B0A-97C3-9B98A3C2EDF3}" type="slidenum">
              <a:rPr lang="en-US" smtClean="0"/>
              <a:t>16</a:t>
            </a:fld>
            <a:endParaRPr lang="en-US"/>
          </a:p>
        </p:txBody>
      </p:sp>
    </p:spTree>
    <p:extLst>
      <p:ext uri="{BB962C8B-B14F-4D97-AF65-F5344CB8AC3E}">
        <p14:creationId xmlns:p14="http://schemas.microsoft.com/office/powerpoint/2010/main" val="228519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B73E-A961-A7BC-D1A6-EC850C9DA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F384-315F-F9B1-61E7-C6261089E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0E5A2-64DC-709D-F787-FD9CE6F5D7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130EE914-B719-4465-7859-5911316EAB52}"/>
              </a:ext>
            </a:extLst>
          </p:cNvPr>
          <p:cNvSpPr>
            <a:spLocks noGrp="1"/>
          </p:cNvSpPr>
          <p:nvPr>
            <p:ph type="sldNum" sz="quarter" idx="5"/>
          </p:nvPr>
        </p:nvSpPr>
        <p:spPr/>
        <p:txBody>
          <a:bodyPr/>
          <a:lstStyle/>
          <a:p>
            <a:fld id="{6783F0CC-6F98-4B0A-97C3-9B98A3C2EDF3}" type="slidenum">
              <a:rPr lang="en-US" smtClean="0"/>
              <a:t>17</a:t>
            </a:fld>
            <a:endParaRPr lang="en-US"/>
          </a:p>
        </p:txBody>
      </p:sp>
    </p:spTree>
    <p:extLst>
      <p:ext uri="{BB962C8B-B14F-4D97-AF65-F5344CB8AC3E}">
        <p14:creationId xmlns:p14="http://schemas.microsoft.com/office/powerpoint/2010/main" val="1573870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19</a:t>
            </a:fld>
            <a:endParaRPr lang="en-US"/>
          </a:p>
        </p:txBody>
      </p:sp>
    </p:spTree>
    <p:extLst>
      <p:ext uri="{BB962C8B-B14F-4D97-AF65-F5344CB8AC3E}">
        <p14:creationId xmlns:p14="http://schemas.microsoft.com/office/powerpoint/2010/main" val="601849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20</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22</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DDAB-C372-8A2B-ED30-5F12F9633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E661A-636E-A553-399F-1B114281E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FE0E-4597-EA06-9ABD-64736A70D8B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7273BA47-5301-60A6-8B8F-DC90D45EDD1C}"/>
              </a:ext>
            </a:extLst>
          </p:cNvPr>
          <p:cNvSpPr>
            <a:spLocks noGrp="1"/>
          </p:cNvSpPr>
          <p:nvPr>
            <p:ph type="sldNum" sz="quarter" idx="5"/>
          </p:nvPr>
        </p:nvSpPr>
        <p:spPr/>
        <p:txBody>
          <a:bodyPr/>
          <a:lstStyle/>
          <a:p>
            <a:fld id="{6783F0CC-6F98-4B0A-97C3-9B98A3C2EDF3}" type="slidenum">
              <a:rPr lang="en-US" smtClean="0"/>
              <a:t>23</a:t>
            </a:fld>
            <a:endParaRPr lang="en-US"/>
          </a:p>
        </p:txBody>
      </p:sp>
    </p:spTree>
    <p:extLst>
      <p:ext uri="{BB962C8B-B14F-4D97-AF65-F5344CB8AC3E}">
        <p14:creationId xmlns:p14="http://schemas.microsoft.com/office/powerpoint/2010/main" val="1715661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24</a:t>
            </a:fld>
            <a:endParaRPr lang="en-US"/>
          </a:p>
        </p:txBody>
      </p:sp>
    </p:spTree>
    <p:extLst>
      <p:ext uri="{BB962C8B-B14F-4D97-AF65-F5344CB8AC3E}">
        <p14:creationId xmlns:p14="http://schemas.microsoft.com/office/powerpoint/2010/main" val="601849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25</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26</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27</a:t>
            </a:fld>
            <a:endParaRPr lang="en-US"/>
          </a:p>
        </p:txBody>
      </p:sp>
    </p:spTree>
    <p:extLst>
      <p:ext uri="{BB962C8B-B14F-4D97-AF65-F5344CB8AC3E}">
        <p14:creationId xmlns:p14="http://schemas.microsoft.com/office/powerpoint/2010/main" val="2057613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4CE-07AC-3933-0D9E-C659796A8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854B-5303-E737-D4CE-E5121411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661A-612F-022C-7F8D-2A513D9EFCEE}"/>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E8CC06-301F-DDAB-06DA-B5FF4BA647CF}"/>
              </a:ext>
            </a:extLst>
          </p:cNvPr>
          <p:cNvSpPr>
            <a:spLocks noGrp="1"/>
          </p:cNvSpPr>
          <p:nvPr>
            <p:ph type="sldNum" sz="quarter" idx="5"/>
          </p:nvPr>
        </p:nvSpPr>
        <p:spPr/>
        <p:txBody>
          <a:bodyPr/>
          <a:lstStyle/>
          <a:p>
            <a:fld id="{6783F0CC-6F98-4B0A-97C3-9B98A3C2EDF3}" type="slidenum">
              <a:rPr lang="en-US" smtClean="0"/>
              <a:t>28</a:t>
            </a:fld>
            <a:endParaRPr lang="en-US"/>
          </a:p>
        </p:txBody>
      </p:sp>
    </p:spTree>
    <p:extLst>
      <p:ext uri="{BB962C8B-B14F-4D97-AF65-F5344CB8AC3E}">
        <p14:creationId xmlns:p14="http://schemas.microsoft.com/office/powerpoint/2010/main" val="3418922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D00BD-557A-CB86-4D38-EFE144BBF6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002EE-F68E-AC93-7E3F-DF67097E8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C12B9-7485-D82A-EDB2-2C4EECB1F2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087311A2-4258-DF9D-4783-24D023317974}"/>
              </a:ext>
            </a:extLst>
          </p:cNvPr>
          <p:cNvSpPr>
            <a:spLocks noGrp="1"/>
          </p:cNvSpPr>
          <p:nvPr>
            <p:ph type="sldNum" sz="quarter" idx="5"/>
          </p:nvPr>
        </p:nvSpPr>
        <p:spPr/>
        <p:txBody>
          <a:bodyPr/>
          <a:lstStyle/>
          <a:p>
            <a:fld id="{6783F0CC-6F98-4B0A-97C3-9B98A3C2EDF3}" type="slidenum">
              <a:rPr lang="en-US" smtClean="0"/>
              <a:t>29</a:t>
            </a:fld>
            <a:endParaRPr lang="en-US"/>
          </a:p>
        </p:txBody>
      </p:sp>
    </p:spTree>
    <p:extLst>
      <p:ext uri="{BB962C8B-B14F-4D97-AF65-F5344CB8AC3E}">
        <p14:creationId xmlns:p14="http://schemas.microsoft.com/office/powerpoint/2010/main" val="667673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D6AB3-353A-5FAF-C107-9C7B57D1C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79FBC-FB31-A6F5-92CC-CB49FCD51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A9267-A769-6BC4-5F00-2150BB8F80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7097F0-2F43-2ED7-C097-3A9646F2B7A9}"/>
              </a:ext>
            </a:extLst>
          </p:cNvPr>
          <p:cNvSpPr>
            <a:spLocks noGrp="1"/>
          </p:cNvSpPr>
          <p:nvPr>
            <p:ph type="sldNum" sz="quarter" idx="5"/>
          </p:nvPr>
        </p:nvSpPr>
        <p:spPr/>
        <p:txBody>
          <a:bodyPr/>
          <a:lstStyle/>
          <a:p>
            <a:fld id="{6783F0CC-6F98-4B0A-97C3-9B98A3C2EDF3}" type="slidenum">
              <a:rPr lang="en-US" smtClean="0"/>
              <a:t>31</a:t>
            </a:fld>
            <a:endParaRPr lang="en-US"/>
          </a:p>
        </p:txBody>
      </p:sp>
    </p:spTree>
    <p:extLst>
      <p:ext uri="{BB962C8B-B14F-4D97-AF65-F5344CB8AC3E}">
        <p14:creationId xmlns:p14="http://schemas.microsoft.com/office/powerpoint/2010/main" val="1244931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570F0-01F7-D8F2-7AB1-BE7DADEAB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1A224-DB70-8550-EDB9-EC1DB73C4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A907B-5660-FD7E-2D05-52E679B9D99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E43B38A5-4A43-824C-5CD8-75013A28D917}"/>
              </a:ext>
            </a:extLst>
          </p:cNvPr>
          <p:cNvSpPr>
            <a:spLocks noGrp="1"/>
          </p:cNvSpPr>
          <p:nvPr>
            <p:ph type="sldNum" sz="quarter" idx="5"/>
          </p:nvPr>
        </p:nvSpPr>
        <p:spPr/>
        <p:txBody>
          <a:bodyPr/>
          <a:lstStyle/>
          <a:p>
            <a:fld id="{6783F0CC-6F98-4B0A-97C3-9B98A3C2EDF3}" type="slidenum">
              <a:rPr lang="en-US" smtClean="0"/>
              <a:t>32</a:t>
            </a:fld>
            <a:endParaRPr lang="en-US"/>
          </a:p>
        </p:txBody>
      </p:sp>
    </p:spTree>
    <p:extLst>
      <p:ext uri="{BB962C8B-B14F-4D97-AF65-F5344CB8AC3E}">
        <p14:creationId xmlns:p14="http://schemas.microsoft.com/office/powerpoint/2010/main" val="2541743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D43C1-2296-77E7-03AA-CB3623BF8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9C957-C0E3-6306-8A8A-1A7B291A38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EA65E7-8D12-A9CE-C863-61169029E63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63A8354C-EF37-EFD6-772F-98196CB7F552}"/>
              </a:ext>
            </a:extLst>
          </p:cNvPr>
          <p:cNvSpPr>
            <a:spLocks noGrp="1"/>
          </p:cNvSpPr>
          <p:nvPr>
            <p:ph type="sldNum" sz="quarter" idx="5"/>
          </p:nvPr>
        </p:nvSpPr>
        <p:spPr/>
        <p:txBody>
          <a:bodyPr/>
          <a:lstStyle/>
          <a:p>
            <a:fld id="{6783F0CC-6F98-4B0A-97C3-9B98A3C2EDF3}" type="slidenum">
              <a:rPr lang="en-US" smtClean="0"/>
              <a:t>33</a:t>
            </a:fld>
            <a:endParaRPr lang="en-US"/>
          </a:p>
        </p:txBody>
      </p:sp>
    </p:spTree>
    <p:extLst>
      <p:ext uri="{BB962C8B-B14F-4D97-AF65-F5344CB8AC3E}">
        <p14:creationId xmlns:p14="http://schemas.microsoft.com/office/powerpoint/2010/main" val="633460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16677-B692-C017-9ADA-D7D3A3140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947BA-342C-1F91-0718-28E75206A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2460A-BE54-953F-15A8-1EBD3B1F6E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AC65A1-9ADF-B2BC-1457-FC46C7B06BFD}"/>
              </a:ext>
            </a:extLst>
          </p:cNvPr>
          <p:cNvSpPr>
            <a:spLocks noGrp="1"/>
          </p:cNvSpPr>
          <p:nvPr>
            <p:ph type="sldNum" sz="quarter" idx="5"/>
          </p:nvPr>
        </p:nvSpPr>
        <p:spPr/>
        <p:txBody>
          <a:bodyPr/>
          <a:lstStyle/>
          <a:p>
            <a:fld id="{6783F0CC-6F98-4B0A-97C3-9B98A3C2EDF3}" type="slidenum">
              <a:rPr lang="en-US" smtClean="0"/>
              <a:t>35</a:t>
            </a:fld>
            <a:endParaRPr lang="en-US"/>
          </a:p>
        </p:txBody>
      </p:sp>
    </p:spTree>
    <p:extLst>
      <p:ext uri="{BB962C8B-B14F-4D97-AF65-F5344CB8AC3E}">
        <p14:creationId xmlns:p14="http://schemas.microsoft.com/office/powerpoint/2010/main" val="8063356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2E947-0CFC-4742-4D36-E37C84BF4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4FE3B-A057-2FE9-2307-1CD9167A6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15096-666F-FF87-A7BB-A95483F816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6DF25A-EE92-5B0C-F788-30B40F7D1A2A}"/>
              </a:ext>
            </a:extLst>
          </p:cNvPr>
          <p:cNvSpPr>
            <a:spLocks noGrp="1"/>
          </p:cNvSpPr>
          <p:nvPr>
            <p:ph type="sldNum" sz="quarter" idx="5"/>
          </p:nvPr>
        </p:nvSpPr>
        <p:spPr/>
        <p:txBody>
          <a:bodyPr/>
          <a:lstStyle/>
          <a:p>
            <a:fld id="{6783F0CC-6F98-4B0A-97C3-9B98A3C2EDF3}" type="slidenum">
              <a:rPr lang="en-US" smtClean="0"/>
              <a:t>36</a:t>
            </a:fld>
            <a:endParaRPr lang="en-US"/>
          </a:p>
        </p:txBody>
      </p:sp>
    </p:spTree>
    <p:extLst>
      <p:ext uri="{BB962C8B-B14F-4D97-AF65-F5344CB8AC3E}">
        <p14:creationId xmlns:p14="http://schemas.microsoft.com/office/powerpoint/2010/main" val="14380271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D950C-4651-C5EA-8A6A-A4B4D2689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6D837-F79E-44BD-D9D2-7ACF41689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E1C6D-DD55-535A-536A-020F04593A7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B5CC5C1-5DCF-331D-2A1D-05596E4939AC}"/>
              </a:ext>
            </a:extLst>
          </p:cNvPr>
          <p:cNvSpPr>
            <a:spLocks noGrp="1"/>
          </p:cNvSpPr>
          <p:nvPr>
            <p:ph type="sldNum" sz="quarter" idx="5"/>
          </p:nvPr>
        </p:nvSpPr>
        <p:spPr/>
        <p:txBody>
          <a:bodyPr/>
          <a:lstStyle/>
          <a:p>
            <a:fld id="{6783F0CC-6F98-4B0A-97C3-9B98A3C2EDF3}" type="slidenum">
              <a:rPr lang="en-US" smtClean="0"/>
              <a:t>37</a:t>
            </a:fld>
            <a:endParaRPr lang="en-US"/>
          </a:p>
        </p:txBody>
      </p:sp>
    </p:spTree>
    <p:extLst>
      <p:ext uri="{BB962C8B-B14F-4D97-AF65-F5344CB8AC3E}">
        <p14:creationId xmlns:p14="http://schemas.microsoft.com/office/powerpoint/2010/main" val="484010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AA4D9-AACC-18E3-C68C-5BF712B73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F5912-CD2D-CEEE-98EA-AA355C035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DCE8B-ADF9-39ED-9266-D63EB607A2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D15AEF-3F33-5CBE-5CAD-7852022BB023}"/>
              </a:ext>
            </a:extLst>
          </p:cNvPr>
          <p:cNvSpPr>
            <a:spLocks noGrp="1"/>
          </p:cNvSpPr>
          <p:nvPr>
            <p:ph type="sldNum" sz="quarter" idx="5"/>
          </p:nvPr>
        </p:nvSpPr>
        <p:spPr/>
        <p:txBody>
          <a:bodyPr/>
          <a:lstStyle/>
          <a:p>
            <a:fld id="{6783F0CC-6F98-4B0A-97C3-9B98A3C2EDF3}" type="slidenum">
              <a:rPr lang="en-US" smtClean="0"/>
              <a:t>38</a:t>
            </a:fld>
            <a:endParaRPr lang="en-US"/>
          </a:p>
        </p:txBody>
      </p:sp>
    </p:spTree>
    <p:extLst>
      <p:ext uri="{BB962C8B-B14F-4D97-AF65-F5344CB8AC3E}">
        <p14:creationId xmlns:p14="http://schemas.microsoft.com/office/powerpoint/2010/main" val="2587109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77FB9-BD91-28BD-8840-63AC843CC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6F0A1-F111-F0FA-AC60-E3C43965A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3843D-4C1A-AC41-A8EE-3C1830C86126}"/>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304512D9-ABC7-E4F7-CC75-23D7A162CF84}"/>
              </a:ext>
            </a:extLst>
          </p:cNvPr>
          <p:cNvSpPr>
            <a:spLocks noGrp="1"/>
          </p:cNvSpPr>
          <p:nvPr>
            <p:ph type="sldNum" sz="quarter" idx="5"/>
          </p:nvPr>
        </p:nvSpPr>
        <p:spPr/>
        <p:txBody>
          <a:bodyPr/>
          <a:lstStyle/>
          <a:p>
            <a:fld id="{6783F0CC-6F98-4B0A-97C3-9B98A3C2EDF3}" type="slidenum">
              <a:rPr lang="en-US" smtClean="0"/>
              <a:t>39</a:t>
            </a:fld>
            <a:endParaRPr lang="en-US"/>
          </a:p>
        </p:txBody>
      </p:sp>
    </p:spTree>
    <p:extLst>
      <p:ext uri="{BB962C8B-B14F-4D97-AF65-F5344CB8AC3E}">
        <p14:creationId xmlns:p14="http://schemas.microsoft.com/office/powerpoint/2010/main" val="10243420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1B86-1186-C5C6-924F-A3E0DEB6B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D2727-0327-1E72-7632-72B7A3B99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0A4723-164A-26FA-1E4D-B40DAF64DC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29B0F1-9980-86C0-F7B0-0DC4D9A03CFE}"/>
              </a:ext>
            </a:extLst>
          </p:cNvPr>
          <p:cNvSpPr>
            <a:spLocks noGrp="1"/>
          </p:cNvSpPr>
          <p:nvPr>
            <p:ph type="sldNum" sz="quarter" idx="5"/>
          </p:nvPr>
        </p:nvSpPr>
        <p:spPr/>
        <p:txBody>
          <a:bodyPr/>
          <a:lstStyle/>
          <a:p>
            <a:fld id="{6783F0CC-6F98-4B0A-97C3-9B98A3C2EDF3}" type="slidenum">
              <a:rPr lang="en-US" smtClean="0"/>
              <a:t>41</a:t>
            </a:fld>
            <a:endParaRPr lang="en-US"/>
          </a:p>
        </p:txBody>
      </p:sp>
    </p:spTree>
    <p:extLst>
      <p:ext uri="{BB962C8B-B14F-4D97-AF65-F5344CB8AC3E}">
        <p14:creationId xmlns:p14="http://schemas.microsoft.com/office/powerpoint/2010/main" val="38524768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C2007-7625-010B-A096-739E6B6D7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721B34-A3C2-57A1-2723-0DC6D77BB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BBB8C0-98FC-B47D-1DFF-916F254510C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D845B96A-BA35-D068-F4F9-805748046A83}"/>
              </a:ext>
            </a:extLst>
          </p:cNvPr>
          <p:cNvSpPr>
            <a:spLocks noGrp="1"/>
          </p:cNvSpPr>
          <p:nvPr>
            <p:ph type="sldNum" sz="quarter" idx="5"/>
          </p:nvPr>
        </p:nvSpPr>
        <p:spPr/>
        <p:txBody>
          <a:bodyPr/>
          <a:lstStyle/>
          <a:p>
            <a:fld id="{6783F0CC-6F98-4B0A-97C3-9B98A3C2EDF3}" type="slidenum">
              <a:rPr lang="en-US" smtClean="0"/>
              <a:t>42</a:t>
            </a:fld>
            <a:endParaRPr lang="en-US"/>
          </a:p>
        </p:txBody>
      </p:sp>
    </p:spTree>
    <p:extLst>
      <p:ext uri="{BB962C8B-B14F-4D97-AF65-F5344CB8AC3E}">
        <p14:creationId xmlns:p14="http://schemas.microsoft.com/office/powerpoint/2010/main" val="2433706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3A300-CAEB-DE79-E0F4-B09B078F6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89DAC-AB78-AE50-98F3-F687540CE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505D1-346F-A8F8-FFDA-922CDF67E9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0BC1C1-90FC-0680-25F5-8FEFB9B6B99B}"/>
              </a:ext>
            </a:extLst>
          </p:cNvPr>
          <p:cNvSpPr>
            <a:spLocks noGrp="1"/>
          </p:cNvSpPr>
          <p:nvPr>
            <p:ph type="sldNum" sz="quarter" idx="5"/>
          </p:nvPr>
        </p:nvSpPr>
        <p:spPr/>
        <p:txBody>
          <a:bodyPr/>
          <a:lstStyle/>
          <a:p>
            <a:fld id="{6783F0CC-6F98-4B0A-97C3-9B98A3C2EDF3}" type="slidenum">
              <a:rPr lang="en-US" smtClean="0"/>
              <a:t>43</a:t>
            </a:fld>
            <a:endParaRPr lang="en-US"/>
          </a:p>
        </p:txBody>
      </p:sp>
    </p:spTree>
    <p:extLst>
      <p:ext uri="{BB962C8B-B14F-4D97-AF65-F5344CB8AC3E}">
        <p14:creationId xmlns:p14="http://schemas.microsoft.com/office/powerpoint/2010/main" val="2000034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D019-A2D6-F1EC-EF33-2289F4E4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63039-1955-A71D-D680-2D7046BE0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75B85-6704-5A1E-6D5E-72D9F22716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413EC41-51A1-14B1-5395-43100CCD84E2}"/>
              </a:ext>
            </a:extLst>
          </p:cNvPr>
          <p:cNvSpPr>
            <a:spLocks noGrp="1"/>
          </p:cNvSpPr>
          <p:nvPr>
            <p:ph type="sldNum" sz="quarter" idx="5"/>
          </p:nvPr>
        </p:nvSpPr>
        <p:spPr/>
        <p:txBody>
          <a:bodyPr/>
          <a:lstStyle/>
          <a:p>
            <a:fld id="{6783F0CC-6F98-4B0A-97C3-9B98A3C2EDF3}" type="slidenum">
              <a:rPr lang="en-US" smtClean="0"/>
              <a:t>44</a:t>
            </a:fld>
            <a:endParaRPr lang="en-US"/>
          </a:p>
        </p:txBody>
      </p:sp>
    </p:spTree>
    <p:extLst>
      <p:ext uri="{BB962C8B-B14F-4D97-AF65-F5344CB8AC3E}">
        <p14:creationId xmlns:p14="http://schemas.microsoft.com/office/powerpoint/2010/main" val="2342833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87BE-D33A-1548-8872-D91AA0FA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4EA1-5B73-92EE-8625-AE010C0FA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4629-046C-342E-2F12-C9FF20C9B4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760F78-F09C-8412-C5F3-B033594EB7AE}"/>
              </a:ext>
            </a:extLst>
          </p:cNvPr>
          <p:cNvSpPr>
            <a:spLocks noGrp="1"/>
          </p:cNvSpPr>
          <p:nvPr>
            <p:ph type="sldNum" sz="quarter" idx="5"/>
          </p:nvPr>
        </p:nvSpPr>
        <p:spPr/>
        <p:txBody>
          <a:bodyPr/>
          <a:lstStyle/>
          <a:p>
            <a:fld id="{6783F0CC-6F98-4B0A-97C3-9B98A3C2EDF3}" type="slidenum">
              <a:rPr lang="en-US" smtClean="0"/>
              <a:t>45</a:t>
            </a:fld>
            <a:endParaRPr lang="en-US"/>
          </a:p>
        </p:txBody>
      </p:sp>
    </p:spTree>
    <p:extLst>
      <p:ext uri="{BB962C8B-B14F-4D97-AF65-F5344CB8AC3E}">
        <p14:creationId xmlns:p14="http://schemas.microsoft.com/office/powerpoint/2010/main" val="396037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ight">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tx1"/>
                </a:solidFill>
              </a:defRPr>
            </a:lvl1pPr>
          </a:lstStyle>
          <a:p>
            <a:fld id="{7A83BF4E-8522-4035-81EE-013A62056697}"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10" name="Picture 9" descr="Logo, company name&#10;&#10;AI-generated content may be incorrect.">
            <a:extLst>
              <a:ext uri="{FF2B5EF4-FFF2-40B4-BE49-F238E27FC236}">
                <a16:creationId xmlns:a16="http://schemas.microsoft.com/office/drawing/2014/main" id="{2BC52741-ED42-D12C-34C8-A182916A7B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9936" y="647700"/>
            <a:ext cx="3886200" cy="1828800"/>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Dark">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solidFill>
                  <a:schemeClr val="bg1"/>
                </a:solidFill>
              </a:defRPr>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bg1"/>
                </a:solidFill>
              </a:defRPr>
            </a:lvl1pPr>
          </a:lstStyle>
          <a:p>
            <a:fld id="{50A341BE-C67B-44C9-9BE8-5100D4C473CB}"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6" name="Picture 5" descr="Logo&#10;&#10;AI-generated content may be incorrect.">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 y="723900"/>
            <a:ext cx="3886208" cy="1752600"/>
          </a:xfrm>
          <a:prstGeom prst="rect">
            <a:avLst/>
          </a:prstGeom>
        </p:spPr>
      </p:pic>
    </p:spTree>
    <p:extLst>
      <p:ext uri="{BB962C8B-B14F-4D97-AF65-F5344CB8AC3E}">
        <p14:creationId xmlns:p14="http://schemas.microsoft.com/office/powerpoint/2010/main" val="53864017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Right picture with dark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lvl1pPr>
            <a:lvl2pPr marL="914400" indent="-457200">
              <a:spcBef>
                <a:spcPts val="0"/>
              </a:spcBef>
              <a:spcAft>
                <a:spcPts val="600"/>
              </a:spcAft>
              <a:buFont typeface="Arial" panose="020B0604020202020204" pitchFamily="34" charset="0"/>
              <a:buChar char="•"/>
              <a:defRPr sz="2400"/>
            </a:lvl2pPr>
            <a:lvl3pPr marL="1257300" indent="-342900">
              <a:buFont typeface="Arial" panose="020B0604020202020204" pitchFamily="34" charset="0"/>
              <a:buChar char="•"/>
              <a:defRPr sz="2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2"/>
            <a:r>
              <a:rPr lang="en-US"/>
              <a:t>What were you thinking? Don’t do this.</a:t>
            </a:r>
          </a:p>
          <a:p>
            <a:pPr lvl="1"/>
            <a:endParaRPr lang="en-US"/>
          </a:p>
        </p:txBody>
      </p:sp>
      <p:sp>
        <p:nvSpPr>
          <p:cNvPr id="5" name="Date Placeholder 4"/>
          <p:cNvSpPr>
            <a:spLocks noGrp="1"/>
          </p:cNvSpPr>
          <p:nvPr>
            <p:ph type="dt" sz="half" idx="10"/>
          </p:nvPr>
        </p:nvSpPr>
        <p:spPr>
          <a:xfrm>
            <a:off x="914400" y="9777694"/>
            <a:ext cx="2362200" cy="365123"/>
          </a:xfrm>
        </p:spPr>
        <p:txBody>
          <a:bodyPr/>
          <a:lstStyle/>
          <a:p>
            <a:fld id="{15B62600-9722-427C-8361-56AFD99DBA20}"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2046194" y="1499348"/>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9720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sp>
        <p:nvSpPr>
          <p:cNvPr id="5" name="Date Placeholder 4"/>
          <p:cNvSpPr>
            <a:spLocks noGrp="1"/>
          </p:cNvSpPr>
          <p:nvPr>
            <p:ph type="dt" sz="half" idx="10"/>
          </p:nvPr>
        </p:nvSpPr>
        <p:spPr/>
        <p:txBody>
          <a:bodyPr/>
          <a:lstStyle/>
          <a:p>
            <a:fld id="{D7822577-7E2A-481C-8E47-CCBF17370F9D}"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47D29D20-C43D-41DC-AAEE-AD7D2C14FE77}"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5537746-5E4F-4D6B-95D4-5CA2F946D848}"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D1179-B923-4BE3-B1B9-023928B824EF}"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796ED-F7DE-4554-897B-59F9893DA1AC}"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2BF92-B5D7-42DE-81E1-93208E464280}" type="datetime1">
              <a:rPr lang="en-US" smtClean="0"/>
              <a:t>9/23/2026</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63ABD-843A-428B-987E-95DE3E64CDB5}" type="datetime1">
              <a:rPr lang="en-US" smtClean="0"/>
              <a:t>9/23/2026</a:t>
            </a:fld>
            <a:endParaRPr lang="en-US"/>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5605243B-99D7-47C2-9A8C-8C0AC14FFF7D}"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0746E924-1DEE-4A35-A087-93CCF20B00D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21BD94F-A9BC-427D-811B-B0B812A8CBEC}"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62A9829-A6EA-4ED1-B418-209DDFB0C000}"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32B540BA-282E-4A2A-ABCA-40A117B34A84}"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BF78FE73-4082-4FCD-9C53-A67A432CAC79}"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BB0CB-70EA-4E5D-944E-EE5086F4496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191775-E4A1-4070-A94C-9904B0713AD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9A250-2AEA-41B6-9194-C1C296176EB0}"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B8132-15B9-42AC-BDCF-2675A5C6FD02}"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2AB013-52AE-429D-9732-F39E3C11C32C}"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79CF6-7EBC-48B0-B98D-2E16428080B7}"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E26795-51F5-41CD-A7A2-AEF4D89E0B4F}"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9BDB4598-ED75-4F55-8D4C-4C472BCDF6B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sz="1600">
                <a:solidFill>
                  <a:schemeClr val="tx1"/>
                </a:solidFill>
              </a:defRPr>
            </a:lvl1pPr>
          </a:lstStyle>
          <a:p>
            <a:fld id="{265B7153-2548-4B95-A40A-C44C83D437D5}"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A6E0B8FA-FC79-460D-9B4E-EB814BA3F331}"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FEF82A35-3A47-44CD-A95A-8F434A98807D}"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84A0046-6F6E-450B-8219-114F4D16656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333D-DA5C-4A09-853F-85C5098A6AD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8C128D-1A63-457C-8B9F-2AF2CF1D3B8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22FA-FB2D-4926-94EC-5558BBB7C27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slide with bottom text">
    <p:bg>
      <p:bgPr>
        <a:solidFill>
          <a:srgbClr val="FBFBFB"/>
        </a:solidFill>
        <a:effectLst/>
      </p:bgPr>
    </p:bg>
    <p:spTree>
      <p:nvGrpSpPr>
        <p:cNvPr id="1" name=""/>
        <p:cNvGrpSpPr/>
        <p:nvPr/>
      </p:nvGrpSpPr>
      <p:grpSpPr>
        <a:xfrm>
          <a:off x="0" y="0"/>
          <a:ext cx="0" cy="0"/>
          <a:chOff x="0" y="0"/>
          <a:chExt cx="0" cy="0"/>
        </a:xfrm>
      </p:grpSpPr>
      <p:sp useBgFill="1">
        <p:nvSpPr>
          <p:cNvPr id="8" name="Picture Placeholder 7">
            <a:extLst>
              <a:ext uri="{FF2B5EF4-FFF2-40B4-BE49-F238E27FC236}">
                <a16:creationId xmlns:a16="http://schemas.microsoft.com/office/drawing/2014/main" id="{C9121FF2-7141-F45B-1E69-30C879BCC410}"/>
              </a:ext>
            </a:extLst>
          </p:cNvPr>
          <p:cNvSpPr>
            <a:spLocks noGrp="1"/>
          </p:cNvSpPr>
          <p:nvPr>
            <p:ph type="pic" sz="quarter" idx="13"/>
          </p:nvPr>
        </p:nvSpPr>
        <p:spPr>
          <a:xfrm>
            <a:off x="0" y="0"/>
            <a:ext cx="18288000" cy="10287000"/>
          </a:xfrm>
        </p:spPr>
        <p:txBody>
          <a:bodyPr/>
          <a:lstStyle/>
          <a:p>
            <a:r>
              <a:rPr lang="en-US"/>
              <a:t>Click icon to add picture</a:t>
            </a:r>
          </a:p>
        </p:txBody>
      </p:sp>
      <p:sp>
        <p:nvSpPr>
          <p:cNvPr id="2" name="Title 1"/>
          <p:cNvSpPr>
            <a:spLocks noGrp="1"/>
          </p:cNvSpPr>
          <p:nvPr>
            <p:ph type="title" hasCustomPrompt="1"/>
          </p:nvPr>
        </p:nvSpPr>
        <p:spPr>
          <a:xfrm>
            <a:off x="0" y="6324600"/>
            <a:ext cx="18287999" cy="3962400"/>
          </a:xfrm>
          <a:solidFill>
            <a:schemeClr val="tx1"/>
          </a:solidFill>
          <a:ln>
            <a:solidFill>
              <a:schemeClr val="tx1"/>
            </a:solidFill>
          </a:ln>
        </p:spPr>
        <p:txBody>
          <a:bodyPr lIns="731520" tIns="274320" rIns="731520" anchor="t">
            <a:normAutofit/>
          </a:bodyPr>
          <a:lstStyle>
            <a:lvl1pPr algn="l">
              <a:defRPr sz="7200" b="1" cap="none">
                <a:solidFill>
                  <a:schemeClr val="bg1"/>
                </a:solidFill>
                <a:latin typeface="Century Gothic" panose="020B0502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50422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FDB6D4-3BFC-4A31-ACE3-30DB10C0B8BC}"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38357E-A0C3-4B7A-AD57-2DA296E22582}"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21F8C738-9230-4D5C-88D9-88A54F96BA66}"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5DFEFA-5E0C-435A-835E-A10885D64CA1}"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rge photo with text below">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A20F352-E61D-932F-DA93-C0DB18CF4C9C}"/>
              </a:ext>
            </a:extLst>
          </p:cNvPr>
          <p:cNvSpPr>
            <a:spLocks noGrp="1"/>
          </p:cNvSpPr>
          <p:nvPr>
            <p:ph type="pic" sz="quarter" idx="14"/>
          </p:nvPr>
        </p:nvSpPr>
        <p:spPr>
          <a:xfrm>
            <a:off x="0" y="2271"/>
            <a:ext cx="18288000" cy="8341630"/>
          </a:xfrm>
          <a:solidFill>
            <a:schemeClr val="accent3"/>
          </a:solidFill>
        </p:spPr>
        <p:txBody>
          <a:bodyPr/>
          <a:lstStyle/>
          <a:p>
            <a:r>
              <a:rPr lang="en-US"/>
              <a:t>Click icon to add picture</a:t>
            </a:r>
          </a:p>
        </p:txBody>
      </p:sp>
      <p:sp>
        <p:nvSpPr>
          <p:cNvPr id="2" name="Title 1">
            <a:extLst>
              <a:ext uri="{FF2B5EF4-FFF2-40B4-BE49-F238E27FC236}">
                <a16:creationId xmlns:a16="http://schemas.microsoft.com/office/drawing/2014/main" id="{2ED75A3A-E8C3-50B7-F924-768EF152403A}"/>
              </a:ext>
            </a:extLst>
          </p:cNvPr>
          <p:cNvSpPr>
            <a:spLocks noGrp="1"/>
          </p:cNvSpPr>
          <p:nvPr>
            <p:ph type="title"/>
          </p:nvPr>
        </p:nvSpPr>
        <p:spPr>
          <a:xfrm>
            <a:off x="914400" y="8724900"/>
            <a:ext cx="15544800" cy="98266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E012D3-446D-C32B-8819-2B74E9C6C8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9082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DA77AF-1D68-458E-BA81-D94F19EB595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B864D4-AE1F-4949-ABC4-043AE744A9F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F50E13F5-D109-3920-8149-DD234E39CC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Blank Dar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652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5960391"/>
            <a:ext cx="8153400" cy="1828798"/>
          </a:xfrm>
        </p:spPr>
        <p:txBody>
          <a:bodyPr anchor="b">
            <a:noAutofit/>
          </a:bodyPr>
          <a:lstStyle>
            <a:lvl1pPr>
              <a:defRPr sz="9600">
                <a:solidFill>
                  <a:schemeClr val="bg1"/>
                </a:solidFill>
              </a:defRPr>
            </a:lvl1pPr>
          </a:lstStyle>
          <a:p>
            <a:r>
              <a:rPr lang="en-US"/>
              <a:t>Thank you!</a:t>
            </a:r>
          </a:p>
        </p:txBody>
      </p:sp>
      <p:sp>
        <p:nvSpPr>
          <p:cNvPr id="3" name="Subtitle 2"/>
          <p:cNvSpPr>
            <a:spLocks noGrp="1"/>
          </p:cNvSpPr>
          <p:nvPr>
            <p:ph type="subTitle" idx="1" hasCustomPrompt="1"/>
          </p:nvPr>
        </p:nvSpPr>
        <p:spPr>
          <a:xfrm>
            <a:off x="914400" y="8135812"/>
            <a:ext cx="2642048" cy="533400"/>
          </a:xfrm>
        </p:spPr>
        <p:txBody>
          <a:bodyPr/>
          <a:lstStyle>
            <a:lvl1pPr marL="0" indent="0" algn="l">
              <a:buNone/>
              <a:defRPr sz="2800" b="1">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8" name="Text Placeholder 7">
            <a:extLst>
              <a:ext uri="{FF2B5EF4-FFF2-40B4-BE49-F238E27FC236}">
                <a16:creationId xmlns:a16="http://schemas.microsoft.com/office/drawing/2014/main" id="{BBF2914D-DD2A-247A-B8A7-B034E7A96B8F}"/>
              </a:ext>
            </a:extLst>
          </p:cNvPr>
          <p:cNvSpPr>
            <a:spLocks noGrp="1"/>
          </p:cNvSpPr>
          <p:nvPr>
            <p:ph type="body" sz="quarter" idx="11" hasCustomPrompt="1"/>
          </p:nvPr>
        </p:nvSpPr>
        <p:spPr>
          <a:xfrm>
            <a:off x="927100" y="9009062"/>
            <a:ext cx="6477000" cy="630238"/>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email@otsi.ca.gov</a:t>
            </a:r>
          </a:p>
        </p:txBody>
      </p:sp>
      <p:pic>
        <p:nvPicPr>
          <p:cNvPr id="6" name="Picture 5" descr="Logo">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722316"/>
            <a:ext cx="3886208" cy="1752600"/>
          </a:xfrm>
          <a:prstGeom prst="rect">
            <a:avLst/>
          </a:prstGeom>
        </p:spPr>
      </p:pic>
      <p:cxnSp>
        <p:nvCxnSpPr>
          <p:cNvPr id="9" name="Straight Connector 8">
            <a:extLst>
              <a:ext uri="{FF2B5EF4-FFF2-40B4-BE49-F238E27FC236}">
                <a16:creationId xmlns:a16="http://schemas.microsoft.com/office/drawing/2014/main" id="{B7CF3F0E-CAEE-6415-E6E8-4B3034D79CCA}"/>
              </a:ext>
            </a:extLst>
          </p:cNvPr>
          <p:cNvCxnSpPr>
            <a:cxnSpLocks/>
          </p:cNvCxnSpPr>
          <p:nvPr userDrawn="1"/>
        </p:nvCxnSpPr>
        <p:spPr>
          <a:xfrm>
            <a:off x="914400" y="8821612"/>
            <a:ext cx="2730795"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
        <p:nvSpPr>
          <p:cNvPr id="10" name="Freeform 2">
            <a:extLst>
              <a:ext uri="{FF2B5EF4-FFF2-40B4-BE49-F238E27FC236}">
                <a16:creationId xmlns:a16="http://schemas.microsoft.com/office/drawing/2014/main" id="{40C33AF1-609A-83F1-619A-BECD85A8438C}"/>
              </a:ext>
            </a:extLst>
          </p:cNvPr>
          <p:cNvSpPr/>
          <p:nvPr userDrawn="1"/>
        </p:nvSpPr>
        <p:spPr>
          <a:xfrm>
            <a:off x="9791268" y="-4533900"/>
            <a:ext cx="11279321" cy="11279321"/>
          </a:xfrm>
          <a:custGeom>
            <a:avLst/>
            <a:gdLst/>
            <a:ahLst/>
            <a:cxnLst/>
            <a:rect l="l" t="t" r="r" b="b"/>
            <a:pathLst>
              <a:path w="11279321" h="11279321">
                <a:moveTo>
                  <a:pt x="0" y="0"/>
                </a:moveTo>
                <a:lnTo>
                  <a:pt x="11279321" y="0"/>
                </a:lnTo>
                <a:lnTo>
                  <a:pt x="11279321" y="11279321"/>
                </a:lnTo>
                <a:lnTo>
                  <a:pt x="0" y="1127932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3" name="Text Placeholder 12">
            <a:extLst>
              <a:ext uri="{FF2B5EF4-FFF2-40B4-BE49-F238E27FC236}">
                <a16:creationId xmlns:a16="http://schemas.microsoft.com/office/drawing/2014/main" id="{E2DCC6A8-6743-0221-C0C0-DCB95617B2BD}"/>
              </a:ext>
            </a:extLst>
          </p:cNvPr>
          <p:cNvSpPr>
            <a:spLocks noGrp="1"/>
          </p:cNvSpPr>
          <p:nvPr>
            <p:ph type="body" sz="quarter" idx="10"/>
          </p:nvPr>
        </p:nvSpPr>
        <p:spPr>
          <a:xfrm>
            <a:off x="12801600" y="952500"/>
            <a:ext cx="4572000" cy="2133600"/>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2980135"/>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46D25-CCD4-49DA-A6D3-D7498020D0D5}"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34976"/>
            <a:ext cx="16459200" cy="18129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914400" y="2476500"/>
            <a:ext cx="16459200" cy="6781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486900"/>
            <a:ext cx="2362200" cy="365123"/>
          </a:xfrm>
          <a:prstGeom prst="rect">
            <a:avLst/>
          </a:prstGeom>
        </p:spPr>
        <p:txBody>
          <a:bodyPr vert="horz" lIns="91440" tIns="45720" rIns="91440" bIns="45720" rtlCol="0" anchor="ctr"/>
          <a:lstStyle>
            <a:lvl1pPr algn="l">
              <a:defRPr sz="1600">
                <a:solidFill>
                  <a:schemeClr val="tx1"/>
                </a:solidFill>
              </a:defRPr>
            </a:lvl1pPr>
          </a:lstStyle>
          <a:p>
            <a:fld id="{277F32F0-E8D4-4F73-A5DE-3CE7F6F20A68}" type="datetime1">
              <a:rPr lang="en-US" smtClean="0"/>
              <a:t>9/23/2026</a:t>
            </a:fld>
            <a:endParaRPr lang="en-US"/>
          </a:p>
        </p:txBody>
      </p:sp>
      <p:sp>
        <p:nvSpPr>
          <p:cNvPr id="5" name="Footer Placeholder 4"/>
          <p:cNvSpPr>
            <a:spLocks noGrp="1"/>
          </p:cNvSpPr>
          <p:nvPr>
            <p:ph type="ftr" sz="quarter" idx="3"/>
          </p:nvPr>
        </p:nvSpPr>
        <p:spPr>
          <a:xfrm>
            <a:off x="3543300" y="9486899"/>
            <a:ext cx="11201400" cy="365125"/>
          </a:xfrm>
          <a:prstGeom prst="rect">
            <a:avLst/>
          </a:prstGeom>
        </p:spPr>
        <p:txBody>
          <a:bodyPr vert="horz" lIns="91440" tIns="45720" rIns="91440" bIns="45720" rtlCol="0" anchor="ctr"/>
          <a:lstStyle>
            <a:lvl1pPr algn="ctr">
              <a:defRPr sz="1600">
                <a:solidFill>
                  <a:schemeClr val="tx1"/>
                </a:solidFill>
              </a:defRPr>
            </a:lvl1pPr>
          </a:lstStyle>
          <a:p>
            <a:endParaRPr lang="en-US"/>
          </a:p>
        </p:txBody>
      </p:sp>
      <p:sp>
        <p:nvSpPr>
          <p:cNvPr id="6" name="Slide Number Placeholder 5"/>
          <p:cNvSpPr>
            <a:spLocks noGrp="1"/>
          </p:cNvSpPr>
          <p:nvPr>
            <p:ph type="sldNum" sz="quarter" idx="4"/>
          </p:nvPr>
        </p:nvSpPr>
        <p:spPr>
          <a:xfrm>
            <a:off x="15240000" y="9486898"/>
            <a:ext cx="2133600" cy="365125"/>
          </a:xfrm>
          <a:prstGeom prst="rect">
            <a:avLst/>
          </a:prstGeom>
        </p:spPr>
        <p:txBody>
          <a:bodyPr vert="horz" lIns="91440" tIns="45720" rIns="91440" bIns="45720" rtlCol="0" anchor="ctr"/>
          <a:lstStyle>
            <a:lvl1pPr algn="r">
              <a:defRPr sz="1600">
                <a:solidFill>
                  <a:schemeClr val="tx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75" r:id="rId4"/>
    <p:sldLayoutId id="2147483650" r:id="rId5"/>
    <p:sldLayoutId id="2147483676" r:id="rId6"/>
    <p:sldLayoutId id="2147483659" r:id="rId7"/>
    <p:sldLayoutId id="2147483678" r:id="rId8"/>
    <p:sldLayoutId id="2147483657" r:id="rId9"/>
    <p:sldLayoutId id="2147483677" r:id="rId10"/>
    <p:sldLayoutId id="2147483654" r:id="rId11"/>
    <p:sldLayoutId id="2147483679" r:id="rId12"/>
    <p:sldLayoutId id="2147483672" r:id="rId13"/>
    <p:sldLayoutId id="2147483680" r:id="rId14"/>
    <p:sldLayoutId id="2147483692" r:id="rId15"/>
    <p:sldLayoutId id="2147483693" r:id="rId16"/>
    <p:sldLayoutId id="2147483652" r:id="rId17"/>
    <p:sldLayoutId id="2147483681" r:id="rId18"/>
    <p:sldLayoutId id="2147483653" r:id="rId19"/>
    <p:sldLayoutId id="2147483682" r:id="rId20"/>
    <p:sldLayoutId id="2147483670" r:id="rId21"/>
    <p:sldLayoutId id="2147483671" r:id="rId22"/>
    <p:sldLayoutId id="2147483666" r:id="rId23"/>
    <p:sldLayoutId id="2147483694" r:id="rId24"/>
    <p:sldLayoutId id="2147483683" r:id="rId25"/>
    <p:sldLayoutId id="2147483663" r:id="rId26"/>
    <p:sldLayoutId id="2147483691" r:id="rId27"/>
    <p:sldLayoutId id="2147483684" r:id="rId28"/>
    <p:sldLayoutId id="2147483664" r:id="rId29"/>
    <p:sldLayoutId id="2147483685" r:id="rId30"/>
    <p:sldLayoutId id="2147483651" r:id="rId31"/>
    <p:sldLayoutId id="2147483686" r:id="rId32"/>
    <p:sldLayoutId id="2147483667" r:id="rId33"/>
    <p:sldLayoutId id="2147483673" r:id="rId34"/>
    <p:sldLayoutId id="2147483668" r:id="rId35"/>
    <p:sldLayoutId id="2147483669" r:id="rId36"/>
    <p:sldLayoutId id="2147483690" r:id="rId37"/>
    <p:sldLayoutId id="2147483687" r:id="rId38"/>
    <p:sldLayoutId id="2147483662" r:id="rId39"/>
    <p:sldLayoutId id="2147483656" r:id="rId40"/>
    <p:sldLayoutId id="2147483688" r:id="rId41"/>
    <p:sldLayoutId id="2147483655" r:id="rId42"/>
    <p:sldLayoutId id="2147483689" r:id="rId43"/>
    <p:sldLayoutId id="2147483665" r:id="rId44"/>
    <p:sldLayoutId id="2147483674" r:id="rId45"/>
  </p:sldLayoutIdLst>
  <p:hf hdr="0"/>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hyperlink" Target="https://osicagov.sharepoint.com/sites/CWDS/Strategic_Communications/_layouts/15/stream.aspx?id=%2Fsites%2FCWDS%2FStrategic%5FCommunications%2FPublic%20Documents%2FWork%20Products%2FImplementation%2DOCM%2DTraining%20Comms%2FTraining%20Intro%20Video%2FTraining%20Intro%20Video%20%2D%20Jessica%20Rougeux%2Emp4&amp;nav=eyJyZWZlcnJhbEluZm8iOnsicmVmZXJyYWxBcHAiOiJTdHJlYW1XZWJBcHAiLCJyZWZlcnJhbFZpZXciOiJTaGFyZURpYWxvZy1MaW5rIiwicmVmZXJyYWxBcHBQbGF0Zm9ybSI6IldlYiIsInJlZmVycmFsTW9kZSI6InZpZXcifX0%3D&amp;referrer=StreamWebApp%2EWeb&amp;referrerScenario=AddressBarCopied%2Eview%2Ed4d4597d%2D1226%2D438b%2Dbe7d%2D50b85c53556b"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1.xml"/><Relationship Id="rId5" Type="http://schemas.openxmlformats.org/officeDocument/2006/relationships/image" Target="../media/image11.svg"/><Relationship Id="rId4" Type="http://schemas.microsoft.com/office/2018/10/relationships/comments" Target="../comments/modernComment_1E5_642D72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hyperlink" Target="https://login.2.cares.cwds.ca.gov/"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21.sv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microsoft.com/office/2018/10/relationships/comments" Target="../comments/modernComment_7FB47753_F93762C5.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35DE-DBDA-7FAD-2F8F-B2292FD1EFC6}"/>
              </a:ext>
            </a:extLst>
          </p:cNvPr>
          <p:cNvSpPr>
            <a:spLocks noGrp="1"/>
          </p:cNvSpPr>
          <p:nvPr>
            <p:ph type="ctrTitle"/>
          </p:nvPr>
        </p:nvSpPr>
        <p:spPr/>
        <p:txBody>
          <a:bodyPr/>
          <a:lstStyle/>
          <a:p>
            <a:r>
              <a:rPr lang="en-US" sz="8400">
                <a:latin typeface="Arial"/>
                <a:cs typeface="Arial"/>
              </a:rPr>
              <a:t>CWS-CARES Training</a:t>
            </a:r>
            <a:endParaRPr lang="en-US" sz="84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EDB0D4D-4F71-0DFF-B12C-56363B833C78}"/>
              </a:ext>
            </a:extLst>
          </p:cNvPr>
          <p:cNvSpPr>
            <a:spLocks noGrp="1"/>
          </p:cNvSpPr>
          <p:nvPr>
            <p:ph type="subTitle" idx="1"/>
          </p:nvPr>
        </p:nvSpPr>
        <p:spPr/>
        <p:txBody>
          <a:bodyPr vert="horz" lIns="91440" tIns="45720" rIns="91440" bIns="45720" rtlCol="0" anchor="t">
            <a:normAutofit fontScale="92500" lnSpcReduction="10000"/>
          </a:bodyPr>
          <a:lstStyle/>
          <a:p>
            <a:r>
              <a:rPr lang="en-US" sz="3000" b="1">
                <a:solidFill>
                  <a:schemeClr val="accent2"/>
                </a:solidFill>
                <a:latin typeface="Arial"/>
                <a:cs typeface="Arial"/>
              </a:rPr>
              <a:t>ILT Course: Eligibility</a:t>
            </a:r>
          </a:p>
          <a:p>
            <a:r>
              <a:rPr lang="en-US" sz="3000">
                <a:solidFill>
                  <a:schemeClr val="accent2"/>
                </a:solidFill>
                <a:latin typeface="Arial"/>
                <a:cs typeface="Arial"/>
              </a:rPr>
              <a:t>July-October 2026</a:t>
            </a:r>
          </a:p>
        </p:txBody>
      </p:sp>
      <p:sp>
        <p:nvSpPr>
          <p:cNvPr id="5" name="TextBox 6">
            <a:extLst>
              <a:ext uri="{FF2B5EF4-FFF2-40B4-BE49-F238E27FC236}">
                <a16:creationId xmlns:a16="http://schemas.microsoft.com/office/drawing/2014/main" id="{BE604590-BF99-CB3B-CB84-3452134BFF78}"/>
              </a:ext>
            </a:extLst>
          </p:cNvPr>
          <p:cNvSpPr txBox="1"/>
          <p:nvPr/>
        </p:nvSpPr>
        <p:spPr>
          <a:xfrm>
            <a:off x="1006541" y="9340036"/>
            <a:ext cx="3566897" cy="293029"/>
          </a:xfrm>
          <a:prstGeom prst="rect">
            <a:avLst/>
          </a:prstGeom>
        </p:spPr>
        <p:txBody>
          <a:bodyPr lIns="0" tIns="0" rIns="0" bIns="0" rtlCol="0" anchor="t">
            <a:spAutoFit/>
          </a:bodyPr>
          <a:lstStyle/>
          <a:p>
            <a:pPr algn="l">
              <a:lnSpc>
                <a:spcPts val="2520"/>
              </a:lnSpc>
            </a:pPr>
            <a:r>
              <a:rPr lang="en-US" sz="1800">
                <a:solidFill>
                  <a:schemeClr val="bg1"/>
                </a:solidFill>
                <a:latin typeface="Arial" panose="020B0604020202020204" pitchFamily="34" charset="0"/>
                <a:ea typeface="Century Gothic Paneuropean"/>
                <a:cs typeface="Arial" panose="020B0604020202020204" pitchFamily="34" charset="0"/>
                <a:sym typeface="Century Gothic Paneuropean"/>
              </a:rPr>
              <a:t>https://cwds.ca.gov/</a:t>
            </a:r>
          </a:p>
        </p:txBody>
      </p:sp>
    </p:spTree>
    <p:extLst>
      <p:ext uri="{BB962C8B-B14F-4D97-AF65-F5344CB8AC3E}">
        <p14:creationId xmlns:p14="http://schemas.microsoft.com/office/powerpoint/2010/main" val="68021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A509-3D6A-231C-534C-E2C64727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4778-751D-A191-A66D-EF22B26DCC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Course Introduction</a:t>
            </a:r>
          </a:p>
        </p:txBody>
      </p:sp>
      <p:sp>
        <p:nvSpPr>
          <p:cNvPr id="4" name="Date Placeholder 3">
            <a:extLst>
              <a:ext uri="{FF2B5EF4-FFF2-40B4-BE49-F238E27FC236}">
                <a16:creationId xmlns:a16="http://schemas.microsoft.com/office/drawing/2014/main" id="{EFBC1B1F-EBAC-FEA9-655E-ACCF88DC6EEE}"/>
              </a:ext>
              <a:ext uri="{C183D7F6-B498-43B3-948B-1728B52AA6E4}">
                <adec:decorative xmlns:adec="http://schemas.microsoft.com/office/drawing/2017/decorative" val="1"/>
              </a:ext>
            </a:extLst>
          </p:cNvPr>
          <p:cNvSpPr>
            <a:spLocks noGrp="1"/>
          </p:cNvSpPr>
          <p:nvPr>
            <p:ph type="dt" sz="half" idx="10"/>
          </p:nvPr>
        </p:nvSpPr>
        <p:spPr/>
        <p:txBody>
          <a:bodyPr/>
          <a:lstStyle/>
          <a:p>
            <a:fld id="{D14A1AAA-9B2E-4174-926C-06E3E3E27CB3}" type="datetime1">
              <a:rPr lang="en-US" smtClean="0"/>
              <a:t>9/23/2026</a:t>
            </a:fld>
            <a:endParaRPr lang="en-US"/>
          </a:p>
        </p:txBody>
      </p:sp>
      <p:sp>
        <p:nvSpPr>
          <p:cNvPr id="5" name="Slide Number Placeholder 4">
            <a:extLst>
              <a:ext uri="{FF2B5EF4-FFF2-40B4-BE49-F238E27FC236}">
                <a16:creationId xmlns:a16="http://schemas.microsoft.com/office/drawing/2014/main" id="{8175EEED-A831-C600-9DDE-AF83E8962F00}"/>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41552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F9EA-3EC0-61BB-2B05-0467CB8AEAFA}"/>
              </a:ext>
            </a:extLst>
          </p:cNvPr>
          <p:cNvSpPr>
            <a:spLocks noGrp="1"/>
          </p:cNvSpPr>
          <p:nvPr>
            <p:ph type="title"/>
          </p:nvPr>
        </p:nvSpPr>
        <p:spPr>
          <a:xfrm>
            <a:off x="914400" y="434976"/>
            <a:ext cx="14630400" cy="1484312"/>
          </a:xfrm>
        </p:spPr>
        <p:txBody>
          <a:bodyPr/>
          <a:lstStyle/>
          <a:p>
            <a:r>
              <a:rPr lang="en-US"/>
              <a:t>Training Introduction</a:t>
            </a:r>
          </a:p>
        </p:txBody>
      </p:sp>
      <p:sp>
        <p:nvSpPr>
          <p:cNvPr id="3" name="Content Placeholder 2">
            <a:extLst>
              <a:ext uri="{FF2B5EF4-FFF2-40B4-BE49-F238E27FC236}">
                <a16:creationId xmlns:a16="http://schemas.microsoft.com/office/drawing/2014/main" id="{E66B61C6-7DDF-44BA-6B3E-D1325AA20E8B}"/>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We will start class with a quick introduction from Jessica Rougeux, the Chief of the Child Welfare System Branch:  </a:t>
            </a:r>
            <a:r>
              <a:rPr lang="en-US" dirty="0">
                <a:latin typeface="Calibri"/>
                <a:ea typeface="Calibri"/>
                <a:cs typeface="Calibri"/>
                <a:hlinkClick r:id="rId2"/>
              </a:rPr>
              <a:t>Training Intro Video - Jessica Rougeux.mp4</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D3E29A81-344C-DF99-8407-73295D91306E}"/>
              </a:ext>
            </a:extLst>
          </p:cNvPr>
          <p:cNvSpPr>
            <a:spLocks noGrp="1"/>
          </p:cNvSpPr>
          <p:nvPr>
            <p:ph type="dt" sz="half" idx="10"/>
          </p:nvPr>
        </p:nvSpPr>
        <p:spPr/>
        <p:txBody>
          <a:bodyPr/>
          <a:lstStyle/>
          <a:p>
            <a:fld id="{47D29D20-C43D-41DC-AAEE-AD7D2C14FE77}" type="datetime1">
              <a:rPr lang="en-US" smtClean="0"/>
              <a:t>9/23/2026</a:t>
            </a:fld>
            <a:endParaRPr lang="en-US"/>
          </a:p>
        </p:txBody>
      </p:sp>
      <p:sp>
        <p:nvSpPr>
          <p:cNvPr id="5" name="Slide Number Placeholder 4">
            <a:extLst>
              <a:ext uri="{FF2B5EF4-FFF2-40B4-BE49-F238E27FC236}">
                <a16:creationId xmlns:a16="http://schemas.microsoft.com/office/drawing/2014/main" id="{A8BFBA52-B439-2D2C-A87D-BF3CE151F9AE}"/>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1702766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024F-A075-DA1D-71DF-41B455D0701B}"/>
              </a:ext>
            </a:extLst>
          </p:cNvPr>
          <p:cNvSpPr>
            <a:spLocks noGrp="1"/>
          </p:cNvSpPr>
          <p:nvPr>
            <p:ph type="title"/>
          </p:nvPr>
        </p:nvSpPr>
        <p:spPr/>
        <p:txBody>
          <a:bodyPr/>
          <a:lstStyle/>
          <a:p>
            <a:r>
              <a:rPr lang="en-US"/>
              <a:t>Ground Rules &amp; Housekeeping</a:t>
            </a:r>
          </a:p>
        </p:txBody>
      </p:sp>
      <p:sp>
        <p:nvSpPr>
          <p:cNvPr id="3" name="Text Placeholder 2">
            <a:extLst>
              <a:ext uri="{FF2B5EF4-FFF2-40B4-BE49-F238E27FC236}">
                <a16:creationId xmlns:a16="http://schemas.microsoft.com/office/drawing/2014/main" id="{672B96C7-7DA0-F225-A3AA-3BDB6F76534C}"/>
              </a:ext>
            </a:extLst>
          </p:cNvPr>
          <p:cNvSpPr>
            <a:spLocks noGrp="1"/>
          </p:cNvSpPr>
          <p:nvPr>
            <p:ph type="body" idx="1"/>
          </p:nvPr>
        </p:nvSpPr>
        <p:spPr>
          <a:xfrm>
            <a:off x="914398" y="2425823"/>
            <a:ext cx="718459" cy="858716"/>
          </a:xfrm>
        </p:spPr>
        <p:txBody>
          <a:bodyPr/>
          <a:lstStyle/>
          <a:p>
            <a:r>
              <a:rPr lang="en-US"/>
              <a:t>01</a:t>
            </a:r>
          </a:p>
        </p:txBody>
      </p:sp>
      <p:sp>
        <p:nvSpPr>
          <p:cNvPr id="12" name="Text Placeholder 11">
            <a:extLst>
              <a:ext uri="{FF2B5EF4-FFF2-40B4-BE49-F238E27FC236}">
                <a16:creationId xmlns:a16="http://schemas.microsoft.com/office/drawing/2014/main" id="{98E72DC9-B005-F9ED-3602-5E07D40C63A8}"/>
              </a:ext>
            </a:extLst>
          </p:cNvPr>
          <p:cNvSpPr>
            <a:spLocks noGrp="1"/>
          </p:cNvSpPr>
          <p:nvPr>
            <p:ph type="body" idx="16"/>
          </p:nvPr>
        </p:nvSpPr>
        <p:spPr>
          <a:xfrm>
            <a:off x="9308122" y="2422464"/>
            <a:ext cx="972347" cy="858716"/>
          </a:xfrm>
        </p:spPr>
        <p:txBody>
          <a:bodyPr/>
          <a:lstStyle/>
          <a:p>
            <a:r>
              <a:rPr lang="en-US"/>
              <a:t>03</a:t>
            </a:r>
          </a:p>
        </p:txBody>
      </p:sp>
      <p:sp>
        <p:nvSpPr>
          <p:cNvPr id="15" name="Text Placeholder 14">
            <a:extLst>
              <a:ext uri="{FF2B5EF4-FFF2-40B4-BE49-F238E27FC236}">
                <a16:creationId xmlns:a16="http://schemas.microsoft.com/office/drawing/2014/main" id="{013FD1CB-705D-BFA4-644A-B06A86D4BA6C}"/>
              </a:ext>
            </a:extLst>
          </p:cNvPr>
          <p:cNvSpPr>
            <a:spLocks noGrp="1"/>
          </p:cNvSpPr>
          <p:nvPr>
            <p:ph type="body" idx="19"/>
          </p:nvPr>
        </p:nvSpPr>
        <p:spPr>
          <a:xfrm>
            <a:off x="13499122" y="2425823"/>
            <a:ext cx="856958" cy="858716"/>
          </a:xfrm>
        </p:spPr>
        <p:txBody>
          <a:bodyPr/>
          <a:lstStyle/>
          <a:p>
            <a:r>
              <a:rPr lang="en-US"/>
              <a:t>04</a:t>
            </a:r>
          </a:p>
        </p:txBody>
      </p:sp>
      <p:sp>
        <p:nvSpPr>
          <p:cNvPr id="19" name="Text Placeholder 2">
            <a:extLst>
              <a:ext uri="{FF2B5EF4-FFF2-40B4-BE49-F238E27FC236}">
                <a16:creationId xmlns:a16="http://schemas.microsoft.com/office/drawing/2014/main" id="{FE406582-24B7-4DE4-7495-995C93ED017A}"/>
              </a:ext>
            </a:extLst>
          </p:cNvPr>
          <p:cNvSpPr txBox="1">
            <a:spLocks/>
          </p:cNvSpPr>
          <p:nvPr/>
        </p:nvSpPr>
        <p:spPr>
          <a:xfrm>
            <a:off x="5111260" y="2422464"/>
            <a:ext cx="718459" cy="85871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3200" b="0"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t>02</a:t>
            </a:r>
          </a:p>
        </p:txBody>
      </p:sp>
      <p:sp>
        <p:nvSpPr>
          <p:cNvPr id="26" name="Freeform 22">
            <a:extLst>
              <a:ext uri="{FF2B5EF4-FFF2-40B4-BE49-F238E27FC236}">
                <a16:creationId xmlns:a16="http://schemas.microsoft.com/office/drawing/2014/main" id="{1E444AA9-0486-9C3F-8980-3BF89358EC02}"/>
              </a:ext>
              <a:ext uri="{C183D7F6-B498-43B3-948B-1728B52AA6E4}">
                <adec:decorative xmlns:adec="http://schemas.microsoft.com/office/drawing/2017/decorative" val="1"/>
              </a:ext>
            </a:extLst>
          </p:cNvPr>
          <p:cNvSpPr/>
          <p:nvPr/>
        </p:nvSpPr>
        <p:spPr>
          <a:xfrm>
            <a:off x="106140" y="434976"/>
            <a:ext cx="1616515" cy="1028508"/>
          </a:xfrm>
          <a:custGeom>
            <a:avLst/>
            <a:gdLst/>
            <a:ahLst/>
            <a:cxnLst/>
            <a:rect l="l" t="t" r="r" b="b"/>
            <a:pathLst>
              <a:path w="1616515" h="1028508">
                <a:moveTo>
                  <a:pt x="0" y="0"/>
                </a:moveTo>
                <a:lnTo>
                  <a:pt x="1616516" y="0"/>
                </a:lnTo>
                <a:lnTo>
                  <a:pt x="1616516" y="1028508"/>
                </a:lnTo>
                <a:lnTo>
                  <a:pt x="0" y="10285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8" name="Text Placeholder 4">
            <a:extLst>
              <a:ext uri="{FF2B5EF4-FFF2-40B4-BE49-F238E27FC236}">
                <a16:creationId xmlns:a16="http://schemas.microsoft.com/office/drawing/2014/main" id="{40A2E33C-8CCD-424E-F5D3-B06D0FD49AFC}"/>
              </a:ext>
            </a:extLst>
          </p:cNvPr>
          <p:cNvSpPr>
            <a:spLocks noGrp="1"/>
          </p:cNvSpPr>
          <p:nvPr>
            <p:ph type="body" sz="quarter" idx="3"/>
          </p:nvPr>
        </p:nvSpPr>
        <p:spPr>
          <a:xfrm>
            <a:off x="908536" y="2970211"/>
            <a:ext cx="4038603" cy="1020763"/>
          </a:xfrm>
        </p:spPr>
        <p:txBody>
          <a:bodyPr>
            <a:normAutofit/>
          </a:bodyPr>
          <a:lstStyle/>
          <a:p>
            <a:r>
              <a:rPr lang="en-US">
                <a:solidFill>
                  <a:srgbClr val="1BA7FA"/>
                </a:solidFill>
                <a:latin typeface="Arial" panose="020B0604020202020204" pitchFamily="34" charset="0"/>
                <a:cs typeface="Arial" panose="020B0604020202020204" pitchFamily="34" charset="0"/>
              </a:rPr>
              <a:t>Stay Engaged</a:t>
            </a:r>
          </a:p>
        </p:txBody>
      </p:sp>
      <p:sp>
        <p:nvSpPr>
          <p:cNvPr id="30" name="Text Placeholder 10">
            <a:extLst>
              <a:ext uri="{FF2B5EF4-FFF2-40B4-BE49-F238E27FC236}">
                <a16:creationId xmlns:a16="http://schemas.microsoft.com/office/drawing/2014/main" id="{0B3E023F-856F-1325-1B41-E771A02B231A}"/>
              </a:ext>
            </a:extLst>
          </p:cNvPr>
          <p:cNvSpPr txBox="1">
            <a:spLocks/>
          </p:cNvSpPr>
          <p:nvPr/>
        </p:nvSpPr>
        <p:spPr>
          <a:xfrm>
            <a:off x="5099536" y="2973570"/>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Ask Questions</a:t>
            </a:r>
            <a:r>
              <a:rPr lang="en-US" b="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2" name="Content Placeholder 3">
            <a:extLst>
              <a:ext uri="{FF2B5EF4-FFF2-40B4-BE49-F238E27FC236}">
                <a16:creationId xmlns:a16="http://schemas.microsoft.com/office/drawing/2014/main" id="{9BAA5539-F6A4-CBD5-658D-63C7A616817E}"/>
              </a:ext>
            </a:extLst>
          </p:cNvPr>
          <p:cNvSpPr>
            <a:spLocks noGrp="1"/>
          </p:cNvSpPr>
          <p:nvPr>
            <p:ph sz="half" idx="2"/>
          </p:nvPr>
        </p:nvSpPr>
        <p:spPr>
          <a:xfrm>
            <a:off x="757235" y="4038600"/>
            <a:ext cx="4038602" cy="2324100"/>
          </a:xfrm>
        </p:spPr>
        <p:txBody>
          <a:bodyPr vert="horz" lIns="91440" tIns="45720" rIns="91440" bIns="45720" rtlCol="0" anchor="t">
            <a:normAutofit/>
          </a:bodyPr>
          <a:lstStyle/>
          <a:p>
            <a:r>
              <a:rPr lang="en-US" sz="2400">
                <a:latin typeface="Arial"/>
                <a:cs typeface="Arial"/>
              </a:rPr>
              <a:t>Follow along with your trainer(s) throughout the session.</a:t>
            </a:r>
          </a:p>
        </p:txBody>
      </p:sp>
      <p:sp>
        <p:nvSpPr>
          <p:cNvPr id="34" name="Content Placeholder 9">
            <a:extLst>
              <a:ext uri="{FF2B5EF4-FFF2-40B4-BE49-F238E27FC236}">
                <a16:creationId xmlns:a16="http://schemas.microsoft.com/office/drawing/2014/main" id="{5F63B44F-CC4C-63CF-2B43-CFA8ABE3D382}"/>
              </a:ext>
            </a:extLst>
          </p:cNvPr>
          <p:cNvSpPr>
            <a:spLocks noGrp="1"/>
          </p:cNvSpPr>
          <p:nvPr>
            <p:ph sz="half" idx="14"/>
          </p:nvPr>
        </p:nvSpPr>
        <p:spPr>
          <a:xfrm>
            <a:off x="4948235" y="4041959"/>
            <a:ext cx="4038602" cy="4856284"/>
          </a:xfrm>
        </p:spPr>
        <p:txBody>
          <a:bodyPr vert="horz" lIns="91440" tIns="45720" rIns="91440" bIns="45720" rtlCol="0" anchor="t">
            <a:normAutofit/>
          </a:bodyPr>
          <a:lstStyle/>
          <a:p>
            <a:r>
              <a:rPr lang="en-US" sz="2400">
                <a:latin typeface="Arial"/>
                <a:cs typeface="Arial"/>
              </a:rPr>
              <a:t>If you are in-person, raise your hand in the main sessions to ask questions.</a:t>
            </a:r>
            <a:endParaRPr lang="en-US"/>
          </a:p>
          <a:p>
            <a:r>
              <a:rPr lang="en-US" sz="2400">
                <a:latin typeface="Arial"/>
                <a:cs typeface="Arial"/>
              </a:rPr>
              <a:t>If you are virtual, use the Microsoft Teams chat to type your questions directly in the chat.​ We will get to them as soon as possible.</a:t>
            </a:r>
            <a:endParaRPr lang="en-US"/>
          </a:p>
        </p:txBody>
      </p:sp>
      <p:sp>
        <p:nvSpPr>
          <p:cNvPr id="40" name="Content Placeholder 12">
            <a:extLst>
              <a:ext uri="{FF2B5EF4-FFF2-40B4-BE49-F238E27FC236}">
                <a16:creationId xmlns:a16="http://schemas.microsoft.com/office/drawing/2014/main" id="{E9ECD8FB-F3DB-01C6-6FC9-F66E21B36598}"/>
              </a:ext>
            </a:extLst>
          </p:cNvPr>
          <p:cNvSpPr>
            <a:spLocks noGrp="1"/>
          </p:cNvSpPr>
          <p:nvPr>
            <p:ph sz="half" idx="17"/>
          </p:nvPr>
        </p:nvSpPr>
        <p:spPr>
          <a:xfrm>
            <a:off x="9150959" y="4035241"/>
            <a:ext cx="4038602" cy="4856284"/>
          </a:xfrm>
        </p:spPr>
        <p:txBody>
          <a:bodyPr>
            <a:normAutofit/>
          </a:bodyPr>
          <a:lstStyle/>
          <a:p>
            <a:r>
              <a:rPr lang="en-US" sz="2400">
                <a:latin typeface="Arial" panose="020B0604020202020204" pitchFamily="34" charset="0"/>
                <a:cs typeface="Arial" panose="020B0604020202020204" pitchFamily="34" charset="0"/>
              </a:rPr>
              <a:t>Avoid checking your cell phone, email, or CWS-CMS during the session. </a:t>
            </a:r>
          </a:p>
        </p:txBody>
      </p:sp>
      <p:sp>
        <p:nvSpPr>
          <p:cNvPr id="42" name="Text Placeholder 13">
            <a:extLst>
              <a:ext uri="{FF2B5EF4-FFF2-40B4-BE49-F238E27FC236}">
                <a16:creationId xmlns:a16="http://schemas.microsoft.com/office/drawing/2014/main" id="{F157E923-FFAE-A989-4665-74CFA0BB1E09}"/>
              </a:ext>
            </a:extLst>
          </p:cNvPr>
          <p:cNvSpPr txBox="1">
            <a:spLocks/>
          </p:cNvSpPr>
          <p:nvPr/>
        </p:nvSpPr>
        <p:spPr>
          <a:xfrm>
            <a:off x="9302260" y="2966852"/>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Minimize Distractions</a:t>
            </a:r>
          </a:p>
        </p:txBody>
      </p:sp>
      <p:sp>
        <p:nvSpPr>
          <p:cNvPr id="44" name="Content Placeholder 15">
            <a:extLst>
              <a:ext uri="{FF2B5EF4-FFF2-40B4-BE49-F238E27FC236}">
                <a16:creationId xmlns:a16="http://schemas.microsoft.com/office/drawing/2014/main" id="{EC464B4B-6B1F-AFA5-1DE0-6B72966729EA}"/>
              </a:ext>
            </a:extLst>
          </p:cNvPr>
          <p:cNvSpPr>
            <a:spLocks noGrp="1"/>
          </p:cNvSpPr>
          <p:nvPr>
            <p:ph sz="half" idx="20"/>
          </p:nvPr>
        </p:nvSpPr>
        <p:spPr>
          <a:xfrm>
            <a:off x="13341960" y="4038600"/>
            <a:ext cx="4038602" cy="48562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Do not share any sensitive or confidential information you may encounter during the class outside the session.</a:t>
            </a:r>
          </a:p>
          <a:p>
            <a:endParaRPr lang="en-US" sz="2400">
              <a:latin typeface="Arial" panose="020B0604020202020204" pitchFamily="34" charset="0"/>
              <a:cs typeface="Arial" panose="020B0604020202020204" pitchFamily="34" charset="0"/>
            </a:endParaRPr>
          </a:p>
          <a:p>
            <a:r>
              <a:rPr lang="en-US" sz="2400">
                <a:latin typeface="Arial"/>
                <a:cs typeface="Arial"/>
              </a:rPr>
              <a:t>Please use fictional names in the Training Environment</a:t>
            </a:r>
            <a:endParaRPr lang="en-US" sz="2400" err="1">
              <a:latin typeface="Arial" panose="020B0604020202020204" pitchFamily="34" charset="0"/>
              <a:cs typeface="Arial" panose="020B0604020202020204" pitchFamily="34" charset="0"/>
            </a:endParaRPr>
          </a:p>
        </p:txBody>
      </p:sp>
      <p:sp>
        <p:nvSpPr>
          <p:cNvPr id="46" name="Text Placeholder 16">
            <a:extLst>
              <a:ext uri="{FF2B5EF4-FFF2-40B4-BE49-F238E27FC236}">
                <a16:creationId xmlns:a16="http://schemas.microsoft.com/office/drawing/2014/main" id="{3371104C-D7DB-7778-3484-354CEE27C0F5}"/>
              </a:ext>
            </a:extLst>
          </p:cNvPr>
          <p:cNvSpPr txBox="1">
            <a:spLocks/>
          </p:cNvSpPr>
          <p:nvPr/>
        </p:nvSpPr>
        <p:spPr>
          <a:xfrm>
            <a:off x="13493260" y="2970211"/>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Vegas Rules</a:t>
            </a:r>
          </a:p>
        </p:txBody>
      </p:sp>
    </p:spTree>
    <p:custDataLst>
      <p:tags r:id="rId1"/>
    </p:custDataLst>
    <p:extLst>
      <p:ext uri="{BB962C8B-B14F-4D97-AF65-F5344CB8AC3E}">
        <p14:creationId xmlns:p14="http://schemas.microsoft.com/office/powerpoint/2010/main" val="10504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08E3-AFF2-35B9-2071-513F840D9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31200-92BA-E813-9E90-010C887C17B6}"/>
              </a:ext>
            </a:extLst>
          </p:cNvPr>
          <p:cNvSpPr>
            <a:spLocks noGrp="1"/>
          </p:cNvSpPr>
          <p:nvPr>
            <p:ph type="title" idx="4294967295"/>
          </p:nvPr>
        </p:nvSpPr>
        <p:spPr>
          <a:xfrm>
            <a:off x="5585785" y="412657"/>
            <a:ext cx="5709173" cy="996950"/>
          </a:xfrm>
        </p:spPr>
        <p:txBody>
          <a:bodyPr anchor="t"/>
          <a:lstStyle/>
          <a:p>
            <a:r>
              <a:rPr lang="en-US">
                <a:latin typeface="Arial" panose="020B0604020202020204" pitchFamily="34" charset="0"/>
                <a:cs typeface="Arial" panose="020B0604020202020204" pitchFamily="34" charset="0"/>
              </a:rPr>
              <a:t>About This Course</a:t>
            </a:r>
          </a:p>
        </p:txBody>
      </p:sp>
      <p:sp>
        <p:nvSpPr>
          <p:cNvPr id="8" name="Slide Number Placeholder 7">
            <a:extLst>
              <a:ext uri="{FF2B5EF4-FFF2-40B4-BE49-F238E27FC236}">
                <a16:creationId xmlns:a16="http://schemas.microsoft.com/office/drawing/2014/main" id="{6A478993-5921-4D0B-429C-FB20B0F2C6A5}"/>
              </a:ext>
            </a:extLst>
          </p:cNvPr>
          <p:cNvSpPr>
            <a:spLocks noGrp="1"/>
          </p:cNvSpPr>
          <p:nvPr>
            <p:ph type="sldNum" sz="quarter" idx="4294967295"/>
          </p:nvPr>
        </p:nvSpPr>
        <p:spPr>
          <a:xfrm>
            <a:off x="15243048" y="9486900"/>
            <a:ext cx="2133600" cy="365125"/>
          </a:xfrm>
        </p:spPr>
        <p:txBody>
          <a:bodyPr/>
          <a:lstStyle/>
          <a:p>
            <a:fld id="{B6F15528-21DE-4FAA-801E-634DDDAF4B2B}" type="slidenum">
              <a:rPr lang="en-US" smtClean="0"/>
              <a:pPr/>
              <a:t>5</a:t>
            </a:fld>
            <a:endParaRPr lang="en-US"/>
          </a:p>
        </p:txBody>
      </p:sp>
      <p:sp>
        <p:nvSpPr>
          <p:cNvPr id="22" name="AutoShape 2" descr="Classroom outline">
            <a:extLst>
              <a:ext uri="{FF2B5EF4-FFF2-40B4-BE49-F238E27FC236}">
                <a16:creationId xmlns:a16="http://schemas.microsoft.com/office/drawing/2014/main" id="{EF4E9556-CDF4-0F22-4693-39C3E6063646}"/>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grpSp>
        <p:nvGrpSpPr>
          <p:cNvPr id="37" name="Group 36">
            <a:extLst>
              <a:ext uri="{FF2B5EF4-FFF2-40B4-BE49-F238E27FC236}">
                <a16:creationId xmlns:a16="http://schemas.microsoft.com/office/drawing/2014/main" id="{F84D5DDC-0179-65A1-B460-37B3459DFD00}"/>
              </a:ext>
              <a:ext uri="{C183D7F6-B498-43B3-948B-1728B52AA6E4}">
                <adec:decorative xmlns:adec="http://schemas.microsoft.com/office/drawing/2017/decorative" val="1"/>
              </a:ext>
            </a:extLst>
          </p:cNvPr>
          <p:cNvGrpSpPr/>
          <p:nvPr/>
        </p:nvGrpSpPr>
        <p:grpSpPr>
          <a:xfrm>
            <a:off x="4076238" y="5936416"/>
            <a:ext cx="2212724" cy="2776117"/>
            <a:chOff x="1625817" y="1681113"/>
            <a:chExt cx="1798338" cy="2256486"/>
          </a:xfrm>
        </p:grpSpPr>
        <p:grpSp>
          <p:nvGrpSpPr>
            <p:cNvPr id="7" name="Group 6">
              <a:extLst>
                <a:ext uri="{FF2B5EF4-FFF2-40B4-BE49-F238E27FC236}">
                  <a16:creationId xmlns:a16="http://schemas.microsoft.com/office/drawing/2014/main" id="{1D403FED-FD1C-6E61-53A3-AA23E6F01772}"/>
                </a:ext>
              </a:extLst>
            </p:cNvPr>
            <p:cNvGrpSpPr/>
            <p:nvPr/>
          </p:nvGrpSpPr>
          <p:grpSpPr>
            <a:xfrm>
              <a:off x="1625817" y="1681113"/>
              <a:ext cx="1798338" cy="2256486"/>
              <a:chOff x="2055768" y="1602865"/>
              <a:chExt cx="1598523" cy="2005765"/>
            </a:xfrm>
          </p:grpSpPr>
          <p:sp>
            <p:nvSpPr>
              <p:cNvPr id="15" name="Teardrop 14">
                <a:extLst>
                  <a:ext uri="{FF2B5EF4-FFF2-40B4-BE49-F238E27FC236}">
                    <a16:creationId xmlns:a16="http://schemas.microsoft.com/office/drawing/2014/main" id="{5918568D-7FC9-D675-6416-3FA65738F39F}"/>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6" name="Freeform 23">
                <a:extLst>
                  <a:ext uri="{FF2B5EF4-FFF2-40B4-BE49-F238E27FC236}">
                    <a16:creationId xmlns:a16="http://schemas.microsoft.com/office/drawing/2014/main" id="{344ED68A-6DF5-F90C-8066-DAA398D5D08B}"/>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7" name="Oval 16">
                <a:extLst>
                  <a:ext uri="{FF2B5EF4-FFF2-40B4-BE49-F238E27FC236}">
                    <a16:creationId xmlns:a16="http://schemas.microsoft.com/office/drawing/2014/main" id="{6CEB43BF-E3B9-E6E3-FF29-7E873E84FE2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19" name="Picture 18">
              <a:extLst>
                <a:ext uri="{FF2B5EF4-FFF2-40B4-BE49-F238E27FC236}">
                  <a16:creationId xmlns:a16="http://schemas.microsoft.com/office/drawing/2014/main" id="{601D6BF2-7654-977E-071B-FA7F60EE7B1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6461" y="1971982"/>
              <a:ext cx="914400" cy="914400"/>
            </a:xfrm>
            <a:prstGeom prst="rect">
              <a:avLst/>
            </a:prstGeom>
          </p:spPr>
        </p:pic>
      </p:grpSp>
      <p:grpSp>
        <p:nvGrpSpPr>
          <p:cNvPr id="35" name="Group 34">
            <a:extLst>
              <a:ext uri="{FF2B5EF4-FFF2-40B4-BE49-F238E27FC236}">
                <a16:creationId xmlns:a16="http://schemas.microsoft.com/office/drawing/2014/main" id="{A6E5452D-4B80-39B3-34E1-1F32B6720541}"/>
              </a:ext>
              <a:ext uri="{C183D7F6-B498-43B3-948B-1728B52AA6E4}">
                <adec:decorative xmlns:adec="http://schemas.microsoft.com/office/drawing/2017/decorative" val="1"/>
              </a:ext>
            </a:extLst>
          </p:cNvPr>
          <p:cNvGrpSpPr/>
          <p:nvPr/>
        </p:nvGrpSpPr>
        <p:grpSpPr>
          <a:xfrm>
            <a:off x="2724006" y="1997826"/>
            <a:ext cx="2212724" cy="2776117"/>
            <a:chOff x="4729974" y="3250082"/>
            <a:chExt cx="1798338" cy="2256486"/>
          </a:xfrm>
        </p:grpSpPr>
        <p:grpSp>
          <p:nvGrpSpPr>
            <p:cNvPr id="29" name="Group 28">
              <a:extLst>
                <a:ext uri="{FF2B5EF4-FFF2-40B4-BE49-F238E27FC236}">
                  <a16:creationId xmlns:a16="http://schemas.microsoft.com/office/drawing/2014/main" id="{16A3DC4A-645B-8401-D3AF-33EBA6211AE4}"/>
                </a:ext>
              </a:extLst>
            </p:cNvPr>
            <p:cNvGrpSpPr/>
            <p:nvPr/>
          </p:nvGrpSpPr>
          <p:grpSpPr>
            <a:xfrm>
              <a:off x="4729974" y="3250082"/>
              <a:ext cx="1798338" cy="2256486"/>
              <a:chOff x="3622989" y="1602865"/>
              <a:chExt cx="1598523" cy="2005765"/>
            </a:xfrm>
          </p:grpSpPr>
          <p:sp>
            <p:nvSpPr>
              <p:cNvPr id="30" name="Teardrop 29">
                <a:extLst>
                  <a:ext uri="{FF2B5EF4-FFF2-40B4-BE49-F238E27FC236}">
                    <a16:creationId xmlns:a16="http://schemas.microsoft.com/office/drawing/2014/main" id="{C22B0992-DA5E-1DE4-1431-0737B6896017}"/>
                  </a:ext>
                </a:extLst>
              </p:cNvPr>
              <p:cNvSpPr/>
              <p:nvPr/>
            </p:nvSpPr>
            <p:spPr bwMode="gray">
              <a:xfrm rot="8100000">
                <a:off x="367032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1" name="Freeform 27">
                <a:extLst>
                  <a:ext uri="{FF2B5EF4-FFF2-40B4-BE49-F238E27FC236}">
                    <a16:creationId xmlns:a16="http://schemas.microsoft.com/office/drawing/2014/main" id="{B3DBC20F-1691-89D7-B0F0-43423B731F65}"/>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2" name="Oval 31">
                <a:extLst>
                  <a:ext uri="{FF2B5EF4-FFF2-40B4-BE49-F238E27FC236}">
                    <a16:creationId xmlns:a16="http://schemas.microsoft.com/office/drawing/2014/main" id="{192D8F12-E494-DD22-7E4E-0D7998A9DC0C}"/>
                  </a:ext>
                  <a:ext uri="{C183D7F6-B498-43B3-948B-1728B52AA6E4}">
                    <adec:decorative xmlns:adec="http://schemas.microsoft.com/office/drawing/2017/decorative" val="1"/>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34" name="Picture 33">
              <a:extLst>
                <a:ext uri="{FF2B5EF4-FFF2-40B4-BE49-F238E27FC236}">
                  <a16:creationId xmlns:a16="http://schemas.microsoft.com/office/drawing/2014/main" id="{A8AA36BB-5B24-5821-DB12-E1138177C3B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2229" y="3570455"/>
              <a:ext cx="914400" cy="914400"/>
            </a:xfrm>
            <a:prstGeom prst="rect">
              <a:avLst/>
            </a:prstGeom>
          </p:spPr>
        </p:pic>
      </p:grpSp>
      <p:sp>
        <p:nvSpPr>
          <p:cNvPr id="38" name="Text Placeholder 4">
            <a:extLst>
              <a:ext uri="{FF2B5EF4-FFF2-40B4-BE49-F238E27FC236}">
                <a16:creationId xmlns:a16="http://schemas.microsoft.com/office/drawing/2014/main" id="{5AF1E987-3255-2EF5-3393-DDC14ADBAFCC}"/>
              </a:ext>
            </a:extLst>
          </p:cNvPr>
          <p:cNvSpPr txBox="1">
            <a:spLocks/>
          </p:cNvSpPr>
          <p:nvPr/>
        </p:nvSpPr>
        <p:spPr>
          <a:xfrm>
            <a:off x="2626340" y="478661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Recording Notice</a:t>
            </a:r>
          </a:p>
        </p:txBody>
      </p:sp>
      <p:grpSp>
        <p:nvGrpSpPr>
          <p:cNvPr id="39" name="Group 38">
            <a:extLst>
              <a:ext uri="{FF2B5EF4-FFF2-40B4-BE49-F238E27FC236}">
                <a16:creationId xmlns:a16="http://schemas.microsoft.com/office/drawing/2014/main" id="{AFEED9C2-01E3-83E9-2DDD-44D1B1FDE752}"/>
              </a:ext>
              <a:ext uri="{C183D7F6-B498-43B3-948B-1728B52AA6E4}">
                <adec:decorative xmlns:adec="http://schemas.microsoft.com/office/drawing/2017/decorative" val="1"/>
              </a:ext>
            </a:extLst>
          </p:cNvPr>
          <p:cNvGrpSpPr/>
          <p:nvPr/>
        </p:nvGrpSpPr>
        <p:grpSpPr>
          <a:xfrm>
            <a:off x="6129984" y="2015853"/>
            <a:ext cx="2212724" cy="2776117"/>
            <a:chOff x="1625817" y="1681113"/>
            <a:chExt cx="1798338" cy="2256486"/>
          </a:xfrm>
        </p:grpSpPr>
        <p:grpSp>
          <p:nvGrpSpPr>
            <p:cNvPr id="40" name="Group 39">
              <a:extLst>
                <a:ext uri="{FF2B5EF4-FFF2-40B4-BE49-F238E27FC236}">
                  <a16:creationId xmlns:a16="http://schemas.microsoft.com/office/drawing/2014/main" id="{5372290F-9424-5C9D-0BEE-D20A30FD0A6A}"/>
                </a:ext>
              </a:extLst>
            </p:cNvPr>
            <p:cNvGrpSpPr/>
            <p:nvPr/>
          </p:nvGrpSpPr>
          <p:grpSpPr>
            <a:xfrm>
              <a:off x="1625817" y="1681113"/>
              <a:ext cx="1798338" cy="2256486"/>
              <a:chOff x="2055768" y="1602865"/>
              <a:chExt cx="1598523" cy="2005765"/>
            </a:xfrm>
          </p:grpSpPr>
          <p:sp>
            <p:nvSpPr>
              <p:cNvPr id="42" name="Teardrop 41">
                <a:extLst>
                  <a:ext uri="{FF2B5EF4-FFF2-40B4-BE49-F238E27FC236}">
                    <a16:creationId xmlns:a16="http://schemas.microsoft.com/office/drawing/2014/main" id="{E3532649-7097-62F0-0495-2FA9A07CFDEC}"/>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3" name="Freeform 23">
                <a:extLst>
                  <a:ext uri="{FF2B5EF4-FFF2-40B4-BE49-F238E27FC236}">
                    <a16:creationId xmlns:a16="http://schemas.microsoft.com/office/drawing/2014/main" id="{B727E8EC-31FB-D67D-A36B-2CD4D4EA07F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4" name="Oval 43">
                <a:extLst>
                  <a:ext uri="{FF2B5EF4-FFF2-40B4-BE49-F238E27FC236}">
                    <a16:creationId xmlns:a16="http://schemas.microsoft.com/office/drawing/2014/main" id="{038DF7CC-B283-686E-B8A8-27BD39CC8562}"/>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41" name="Picture 40">
              <a:extLst>
                <a:ext uri="{FF2B5EF4-FFF2-40B4-BE49-F238E27FC236}">
                  <a16:creationId xmlns:a16="http://schemas.microsoft.com/office/drawing/2014/main" id="{90F50BC2-1BC8-2776-3F56-664B418EEA4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sp>
        <p:nvSpPr>
          <p:cNvPr id="45" name="Text Placeholder 4">
            <a:extLst>
              <a:ext uri="{FF2B5EF4-FFF2-40B4-BE49-F238E27FC236}">
                <a16:creationId xmlns:a16="http://schemas.microsoft.com/office/drawing/2014/main" id="{14AC3DE8-D85C-83C8-416E-AC96BB92EBAF}"/>
              </a:ext>
            </a:extLst>
          </p:cNvPr>
          <p:cNvSpPr txBox="1">
            <a:spLocks/>
          </p:cNvSpPr>
          <p:nvPr/>
        </p:nvSpPr>
        <p:spPr>
          <a:xfrm>
            <a:off x="6032320" y="4540961"/>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Course Content</a:t>
            </a:r>
          </a:p>
        </p:txBody>
      </p:sp>
      <p:sp>
        <p:nvSpPr>
          <p:cNvPr id="53" name="Text Placeholder 4">
            <a:extLst>
              <a:ext uri="{FF2B5EF4-FFF2-40B4-BE49-F238E27FC236}">
                <a16:creationId xmlns:a16="http://schemas.microsoft.com/office/drawing/2014/main" id="{EF84D75E-A805-DF4F-5860-1565FF2C0518}"/>
              </a:ext>
            </a:extLst>
          </p:cNvPr>
          <p:cNvSpPr txBox="1">
            <a:spLocks/>
          </p:cNvSpPr>
          <p:nvPr/>
        </p:nvSpPr>
        <p:spPr>
          <a:xfrm>
            <a:off x="3979627"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Training </a:t>
            </a:r>
            <a:endParaRPr lang="en-US"/>
          </a:p>
          <a:p>
            <a:pPr marL="0" indent="0" algn="ctr">
              <a:buNone/>
            </a:pPr>
            <a:r>
              <a:rPr lang="en-US" sz="2400">
                <a:latin typeface="Arial"/>
                <a:cs typeface="Arial"/>
              </a:rPr>
              <a:t> Environment</a:t>
            </a:r>
            <a:endParaRPr lang="en-US"/>
          </a:p>
        </p:txBody>
      </p:sp>
      <p:grpSp>
        <p:nvGrpSpPr>
          <p:cNvPr id="54" name="Group 53">
            <a:extLst>
              <a:ext uri="{FF2B5EF4-FFF2-40B4-BE49-F238E27FC236}">
                <a16:creationId xmlns:a16="http://schemas.microsoft.com/office/drawing/2014/main" id="{34C883AD-98CA-D9D9-F196-519E58ECDAAF}"/>
              </a:ext>
              <a:ext uri="{C183D7F6-B498-43B3-948B-1728B52AA6E4}">
                <adec:decorative xmlns:adec="http://schemas.microsoft.com/office/drawing/2017/decorative" val="1"/>
              </a:ext>
            </a:extLst>
          </p:cNvPr>
          <p:cNvGrpSpPr/>
          <p:nvPr/>
        </p:nvGrpSpPr>
        <p:grpSpPr>
          <a:xfrm>
            <a:off x="11167886" y="5936416"/>
            <a:ext cx="2212724" cy="2776117"/>
            <a:chOff x="1625817" y="1681113"/>
            <a:chExt cx="1798338" cy="2256486"/>
          </a:xfrm>
        </p:grpSpPr>
        <p:grpSp>
          <p:nvGrpSpPr>
            <p:cNvPr id="55" name="Group 54">
              <a:extLst>
                <a:ext uri="{FF2B5EF4-FFF2-40B4-BE49-F238E27FC236}">
                  <a16:creationId xmlns:a16="http://schemas.microsoft.com/office/drawing/2014/main" id="{67ECDC8F-79E6-9794-E644-A1A596507AAD}"/>
                </a:ext>
              </a:extLst>
            </p:cNvPr>
            <p:cNvGrpSpPr/>
            <p:nvPr/>
          </p:nvGrpSpPr>
          <p:grpSpPr>
            <a:xfrm>
              <a:off x="1625817" y="1681113"/>
              <a:ext cx="1798338" cy="2256486"/>
              <a:chOff x="2055768" y="1602865"/>
              <a:chExt cx="1598523" cy="2005765"/>
            </a:xfrm>
          </p:grpSpPr>
          <p:sp>
            <p:nvSpPr>
              <p:cNvPr id="57" name="Teardrop 56">
                <a:extLst>
                  <a:ext uri="{FF2B5EF4-FFF2-40B4-BE49-F238E27FC236}">
                    <a16:creationId xmlns:a16="http://schemas.microsoft.com/office/drawing/2014/main" id="{54295F86-1C2F-96B8-F56B-CB9B7268CE70}"/>
                  </a:ext>
                </a:extLst>
              </p:cNvPr>
              <p:cNvSpPr/>
              <p:nvPr/>
            </p:nvSpPr>
            <p:spPr bwMode="gray">
              <a:xfrm rot="8100000">
                <a:off x="2103109" y="1602865"/>
                <a:ext cx="1503841" cy="1503844"/>
              </a:xfrm>
              <a:prstGeom prst="teardrop">
                <a:avLst/>
              </a:pr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8" name="Freeform 23">
                <a:extLst>
                  <a:ext uri="{FF2B5EF4-FFF2-40B4-BE49-F238E27FC236}">
                    <a16:creationId xmlns:a16="http://schemas.microsoft.com/office/drawing/2014/main" id="{DB2C38F9-3BFD-EBB3-6336-463BB34C466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9" name="Oval 58">
                <a:extLst>
                  <a:ext uri="{FF2B5EF4-FFF2-40B4-BE49-F238E27FC236}">
                    <a16:creationId xmlns:a16="http://schemas.microsoft.com/office/drawing/2014/main" id="{3E3B26F9-2559-8D38-8B73-FA09128CC44F}"/>
                  </a:ext>
                  <a:ext uri="{C183D7F6-B498-43B3-948B-1728B52AA6E4}">
                    <adec:decorative xmlns:adec="http://schemas.microsoft.com/office/drawing/2017/decorative" val="1"/>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56" name="Picture 55">
              <a:extLst>
                <a:ext uri="{FF2B5EF4-FFF2-40B4-BE49-F238E27FC236}">
                  <a16:creationId xmlns:a16="http://schemas.microsoft.com/office/drawing/2014/main" id="{107870F5-6014-A710-77BA-D0CE992A2C66}"/>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grpSp>
        <p:nvGrpSpPr>
          <p:cNvPr id="60" name="Group 59">
            <a:extLst>
              <a:ext uri="{FF2B5EF4-FFF2-40B4-BE49-F238E27FC236}">
                <a16:creationId xmlns:a16="http://schemas.microsoft.com/office/drawing/2014/main" id="{BA7C03EA-CEC2-EDD8-6DE6-E63E4A7D69BD}"/>
              </a:ext>
              <a:ext uri="{C183D7F6-B498-43B3-948B-1728B52AA6E4}">
                <adec:decorative xmlns:adec="http://schemas.microsoft.com/office/drawing/2017/decorative" val="1"/>
              </a:ext>
            </a:extLst>
          </p:cNvPr>
          <p:cNvGrpSpPr/>
          <p:nvPr/>
        </p:nvGrpSpPr>
        <p:grpSpPr>
          <a:xfrm>
            <a:off x="9815653" y="1997826"/>
            <a:ext cx="2212724" cy="2776117"/>
            <a:chOff x="4729974" y="3250082"/>
            <a:chExt cx="1798338" cy="2256486"/>
          </a:xfrm>
        </p:grpSpPr>
        <p:grpSp>
          <p:nvGrpSpPr>
            <p:cNvPr id="61" name="Group 60">
              <a:extLst>
                <a:ext uri="{FF2B5EF4-FFF2-40B4-BE49-F238E27FC236}">
                  <a16:creationId xmlns:a16="http://schemas.microsoft.com/office/drawing/2014/main" id="{461D54AC-60E8-1790-FC11-7CE924429B42}"/>
                </a:ext>
              </a:extLst>
            </p:cNvPr>
            <p:cNvGrpSpPr/>
            <p:nvPr/>
          </p:nvGrpSpPr>
          <p:grpSpPr>
            <a:xfrm>
              <a:off x="4729974" y="3250082"/>
              <a:ext cx="1798338" cy="2256486"/>
              <a:chOff x="3622989" y="1602865"/>
              <a:chExt cx="1598523" cy="2005765"/>
            </a:xfrm>
          </p:grpSpPr>
          <p:sp>
            <p:nvSpPr>
              <p:cNvPr id="63" name="Teardrop 62">
                <a:extLst>
                  <a:ext uri="{FF2B5EF4-FFF2-40B4-BE49-F238E27FC236}">
                    <a16:creationId xmlns:a16="http://schemas.microsoft.com/office/drawing/2014/main" id="{EA7DA02A-B6AF-1E89-AD2A-F1BC8EDD3A4D}"/>
                  </a:ext>
                  <a:ext uri="{C183D7F6-B498-43B3-948B-1728B52AA6E4}">
                    <adec:decorative xmlns:adec="http://schemas.microsoft.com/office/drawing/2017/decorative" val="1"/>
                  </a:ext>
                </a:extLst>
              </p:cNvPr>
              <p:cNvSpPr/>
              <p:nvPr/>
            </p:nvSpPr>
            <p:spPr bwMode="gray">
              <a:xfrm rot="8100000">
                <a:off x="3670329" y="1602865"/>
                <a:ext cx="1503841" cy="1503844"/>
              </a:xfrm>
              <a:prstGeom prst="teardrop">
                <a:avLst/>
              </a:pr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4" name="Freeform 27">
                <a:extLst>
                  <a:ext uri="{FF2B5EF4-FFF2-40B4-BE49-F238E27FC236}">
                    <a16:creationId xmlns:a16="http://schemas.microsoft.com/office/drawing/2014/main" id="{0D41BFCF-F53A-D0D4-5A15-61F0333595E6}"/>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5" name="Oval 64">
                <a:extLst>
                  <a:ext uri="{FF2B5EF4-FFF2-40B4-BE49-F238E27FC236}">
                    <a16:creationId xmlns:a16="http://schemas.microsoft.com/office/drawing/2014/main" id="{55C346F1-B862-A047-7F3B-93D81FAE99B9}"/>
                  </a:ext>
                  <a:ext uri="{C183D7F6-B498-43B3-948B-1728B52AA6E4}">
                    <adec:decorative xmlns:adec="http://schemas.microsoft.com/office/drawing/2017/decorative" val="1"/>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62" name="Picture 61">
              <a:extLst>
                <a:ext uri="{FF2B5EF4-FFF2-40B4-BE49-F238E27FC236}">
                  <a16:creationId xmlns:a16="http://schemas.microsoft.com/office/drawing/2014/main" id="{622FAC0C-5327-778E-7657-B86ACD48BDB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179263" y="3597751"/>
              <a:ext cx="900332" cy="914400"/>
            </a:xfrm>
            <a:prstGeom prst="rect">
              <a:avLst/>
            </a:prstGeom>
          </p:spPr>
        </p:pic>
      </p:grpSp>
      <p:sp>
        <p:nvSpPr>
          <p:cNvPr id="66" name="Text Placeholder 4" descr="Text box boundary Tech Support">
            <a:extLst>
              <a:ext uri="{FF2B5EF4-FFF2-40B4-BE49-F238E27FC236}">
                <a16:creationId xmlns:a16="http://schemas.microsoft.com/office/drawing/2014/main" id="{8BDA8037-7111-4CBF-C832-8AC518E72AE1}"/>
              </a:ext>
              <a:ext uri="{C183D7F6-B498-43B3-948B-1728B52AA6E4}">
                <adec:decorative xmlns:adec="http://schemas.microsoft.com/office/drawing/2017/decorative" val="1"/>
              </a:ext>
            </a:extLst>
          </p:cNvPr>
          <p:cNvSpPr txBox="1">
            <a:spLocks/>
          </p:cNvSpPr>
          <p:nvPr/>
        </p:nvSpPr>
        <p:spPr>
          <a:xfrm>
            <a:off x="9728660" y="4642045"/>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Tech Support</a:t>
            </a:r>
          </a:p>
        </p:txBody>
      </p:sp>
      <p:grpSp>
        <p:nvGrpSpPr>
          <p:cNvPr id="67" name="Group 66">
            <a:extLst>
              <a:ext uri="{FF2B5EF4-FFF2-40B4-BE49-F238E27FC236}">
                <a16:creationId xmlns:a16="http://schemas.microsoft.com/office/drawing/2014/main" id="{3967DF61-ECA9-1BCA-B7A0-E9E766B09784}"/>
              </a:ext>
              <a:ext uri="{C183D7F6-B498-43B3-948B-1728B52AA6E4}">
                <adec:decorative xmlns:adec="http://schemas.microsoft.com/office/drawing/2017/decorative" val="1"/>
              </a:ext>
            </a:extLst>
          </p:cNvPr>
          <p:cNvGrpSpPr/>
          <p:nvPr/>
        </p:nvGrpSpPr>
        <p:grpSpPr>
          <a:xfrm>
            <a:off x="7622061" y="5936416"/>
            <a:ext cx="2212724" cy="2776117"/>
            <a:chOff x="1625817" y="1681113"/>
            <a:chExt cx="1798338" cy="2256486"/>
          </a:xfrm>
        </p:grpSpPr>
        <p:grpSp>
          <p:nvGrpSpPr>
            <p:cNvPr id="68" name="Group 67">
              <a:extLst>
                <a:ext uri="{FF2B5EF4-FFF2-40B4-BE49-F238E27FC236}">
                  <a16:creationId xmlns:a16="http://schemas.microsoft.com/office/drawing/2014/main" id="{69EB0686-6E5A-CDA4-C0F9-DF31B55C75A5}"/>
                </a:ext>
              </a:extLst>
            </p:cNvPr>
            <p:cNvGrpSpPr/>
            <p:nvPr/>
          </p:nvGrpSpPr>
          <p:grpSpPr>
            <a:xfrm>
              <a:off x="1625817" y="1681113"/>
              <a:ext cx="1798338" cy="2256486"/>
              <a:chOff x="2055768" y="1602865"/>
              <a:chExt cx="1598523" cy="2005765"/>
            </a:xfrm>
          </p:grpSpPr>
          <p:sp>
            <p:nvSpPr>
              <p:cNvPr id="70" name="Teardrop 69">
                <a:extLst>
                  <a:ext uri="{FF2B5EF4-FFF2-40B4-BE49-F238E27FC236}">
                    <a16:creationId xmlns:a16="http://schemas.microsoft.com/office/drawing/2014/main" id="{48BD77E7-994F-9856-3BBB-99B8F0674491}"/>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1" name="Freeform 23">
                <a:extLst>
                  <a:ext uri="{FF2B5EF4-FFF2-40B4-BE49-F238E27FC236}">
                    <a16:creationId xmlns:a16="http://schemas.microsoft.com/office/drawing/2014/main" id="{2F3FAC61-C546-0C6F-7680-EC9702EE7A49}"/>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2" name="Oval 71">
                <a:extLst>
                  <a:ext uri="{FF2B5EF4-FFF2-40B4-BE49-F238E27FC236}">
                    <a16:creationId xmlns:a16="http://schemas.microsoft.com/office/drawing/2014/main" id="{C87DBEA6-E452-EF06-842F-C77271B34623}"/>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69" name="Picture 68">
              <a:extLst>
                <a:ext uri="{FF2B5EF4-FFF2-40B4-BE49-F238E27FC236}">
                  <a16:creationId xmlns:a16="http://schemas.microsoft.com/office/drawing/2014/main" id="{D8FBCBCA-29D4-BC91-6D5F-12E0BC29AD7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sp>
        <p:nvSpPr>
          <p:cNvPr id="73" name="Text Placeholder 4">
            <a:extLst>
              <a:ext uri="{FF2B5EF4-FFF2-40B4-BE49-F238E27FC236}">
                <a16:creationId xmlns:a16="http://schemas.microsoft.com/office/drawing/2014/main" id="{00FD2275-5F13-18FF-0947-893131195CF7}"/>
              </a:ext>
            </a:extLst>
          </p:cNvPr>
          <p:cNvSpPr txBox="1">
            <a:spLocks/>
          </p:cNvSpPr>
          <p:nvPr/>
        </p:nvSpPr>
        <p:spPr>
          <a:xfrm>
            <a:off x="7514721"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Q&amp;A Options</a:t>
            </a:r>
          </a:p>
        </p:txBody>
      </p:sp>
      <p:grpSp>
        <p:nvGrpSpPr>
          <p:cNvPr id="74" name="Group 73">
            <a:extLst>
              <a:ext uri="{FF2B5EF4-FFF2-40B4-BE49-F238E27FC236}">
                <a16:creationId xmlns:a16="http://schemas.microsoft.com/office/drawing/2014/main" id="{FCCC0807-13A9-C471-F37E-B21A44526C29}"/>
              </a:ext>
              <a:ext uri="{C183D7F6-B498-43B3-948B-1728B52AA6E4}">
                <adec:decorative xmlns:adec="http://schemas.microsoft.com/office/drawing/2017/decorative" val="1"/>
              </a:ext>
            </a:extLst>
          </p:cNvPr>
          <p:cNvGrpSpPr/>
          <p:nvPr/>
        </p:nvGrpSpPr>
        <p:grpSpPr>
          <a:xfrm>
            <a:off x="13361475" y="1997826"/>
            <a:ext cx="2212724" cy="2776117"/>
            <a:chOff x="1625817" y="1681113"/>
            <a:chExt cx="1798338" cy="2256486"/>
          </a:xfrm>
        </p:grpSpPr>
        <p:grpSp>
          <p:nvGrpSpPr>
            <p:cNvPr id="75" name="Group 74">
              <a:extLst>
                <a:ext uri="{FF2B5EF4-FFF2-40B4-BE49-F238E27FC236}">
                  <a16:creationId xmlns:a16="http://schemas.microsoft.com/office/drawing/2014/main" id="{38DACB12-A6F2-A4C3-A877-52AEDFD8EA78}"/>
                </a:ext>
              </a:extLst>
            </p:cNvPr>
            <p:cNvGrpSpPr/>
            <p:nvPr/>
          </p:nvGrpSpPr>
          <p:grpSpPr>
            <a:xfrm>
              <a:off x="1625817" y="1681113"/>
              <a:ext cx="1798338" cy="2256486"/>
              <a:chOff x="2055768" y="1602865"/>
              <a:chExt cx="1598523" cy="2005765"/>
            </a:xfrm>
          </p:grpSpPr>
          <p:sp>
            <p:nvSpPr>
              <p:cNvPr id="77" name="Teardrop 76">
                <a:extLst>
                  <a:ext uri="{FF2B5EF4-FFF2-40B4-BE49-F238E27FC236}">
                    <a16:creationId xmlns:a16="http://schemas.microsoft.com/office/drawing/2014/main" id="{05FBFFA6-1D50-3AAF-1F87-88F0C745D285}"/>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8" name="Freeform 23">
                <a:extLst>
                  <a:ext uri="{FF2B5EF4-FFF2-40B4-BE49-F238E27FC236}">
                    <a16:creationId xmlns:a16="http://schemas.microsoft.com/office/drawing/2014/main" id="{3B5032FC-BE49-12D6-812E-73C1241DF948}"/>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9" name="Oval 78">
                <a:extLst>
                  <a:ext uri="{FF2B5EF4-FFF2-40B4-BE49-F238E27FC236}">
                    <a16:creationId xmlns:a16="http://schemas.microsoft.com/office/drawing/2014/main" id="{1D0CF172-0E1C-F9F3-DCFE-B91A6CBBCC39}"/>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76" name="Picture 75">
              <a:extLst>
                <a:ext uri="{FF2B5EF4-FFF2-40B4-BE49-F238E27FC236}">
                  <a16:creationId xmlns:a16="http://schemas.microsoft.com/office/drawing/2014/main" id="{4E66E133-D79E-20B6-4DF5-66C0D6CC4858}"/>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
        <p:nvSpPr>
          <p:cNvPr id="80" name="Text Placeholder 4">
            <a:extLst>
              <a:ext uri="{FF2B5EF4-FFF2-40B4-BE49-F238E27FC236}">
                <a16:creationId xmlns:a16="http://schemas.microsoft.com/office/drawing/2014/main" id="{06BC9E42-86AA-00DE-C4F0-36E39514130B}"/>
              </a:ext>
            </a:extLst>
          </p:cNvPr>
          <p:cNvSpPr txBox="1">
            <a:spLocks/>
          </p:cNvSpPr>
          <p:nvPr/>
        </p:nvSpPr>
        <p:spPr>
          <a:xfrm>
            <a:off x="13263811" y="4529439"/>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Parking Lot</a:t>
            </a:r>
          </a:p>
        </p:txBody>
      </p:sp>
      <p:sp>
        <p:nvSpPr>
          <p:cNvPr id="81" name="Text Placeholder 4">
            <a:extLst>
              <a:ext uri="{FF2B5EF4-FFF2-40B4-BE49-F238E27FC236}">
                <a16:creationId xmlns:a16="http://schemas.microsoft.com/office/drawing/2014/main" id="{B492B2B7-8556-17B2-EFB7-9E9114150BDF}"/>
              </a:ext>
            </a:extLst>
          </p:cNvPr>
          <p:cNvSpPr txBox="1">
            <a:spLocks/>
          </p:cNvSpPr>
          <p:nvPr/>
        </p:nvSpPr>
        <p:spPr>
          <a:xfrm>
            <a:off x="10951325" y="8720317"/>
            <a:ext cx="2665313" cy="766583"/>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panose="020B0604020202020204" pitchFamily="34" charset="0"/>
                <a:cs typeface="Arial" panose="020B0604020202020204" pitchFamily="34" charset="0"/>
              </a:rPr>
              <a:t>Course Feedback</a:t>
            </a:r>
          </a:p>
        </p:txBody>
      </p:sp>
    </p:spTree>
    <p:extLst>
      <p:ext uri="{BB962C8B-B14F-4D97-AF65-F5344CB8AC3E}">
        <p14:creationId xmlns:p14="http://schemas.microsoft.com/office/powerpoint/2010/main" val="580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53" grpId="0"/>
      <p:bldP spid="66" grpId="0"/>
      <p:bldP spid="73" grpId="0"/>
      <p:bldP spid="80"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6196-1A44-4C49-B463-CD5DC39D442E}"/>
              </a:ext>
            </a:extLst>
          </p:cNvPr>
          <p:cNvSpPr>
            <a:spLocks noGrp="1"/>
          </p:cNvSpPr>
          <p:nvPr>
            <p:ph type="title"/>
          </p:nvPr>
        </p:nvSpPr>
        <p:spPr>
          <a:xfrm>
            <a:off x="722313" y="4268647"/>
            <a:ext cx="14022387" cy="1278682"/>
          </a:xfrm>
        </p:spPr>
        <p:txBody>
          <a:bodyPr anchor="t">
            <a:normAutofit/>
          </a:bodyPr>
          <a:lstStyle/>
          <a:p>
            <a:r>
              <a:rPr lang="en-US" kern="1200"/>
              <a:t>Meet Your Facilitators!</a:t>
            </a:r>
          </a:p>
        </p:txBody>
      </p:sp>
      <p:sp>
        <p:nvSpPr>
          <p:cNvPr id="19" name="Date Placeholder 3">
            <a:extLst>
              <a:ext uri="{FF2B5EF4-FFF2-40B4-BE49-F238E27FC236}">
                <a16:creationId xmlns:a16="http://schemas.microsoft.com/office/drawing/2014/main" id="{243A7BC8-1285-3EF5-07E6-E83DFD14E8D8}"/>
              </a:ext>
            </a:extLst>
          </p:cNvPr>
          <p:cNvSpPr>
            <a:spLocks noGrp="1"/>
          </p:cNvSpPr>
          <p:nvPr>
            <p:ph type="dt" sz="half" idx="10"/>
          </p:nvPr>
        </p:nvSpPr>
        <p:spPr>
          <a:xfrm>
            <a:off x="914400" y="9486900"/>
            <a:ext cx="2362200" cy="365123"/>
          </a:xfrm>
        </p:spPr>
        <p:txBody>
          <a:bodyPr/>
          <a:lstStyle/>
          <a:p>
            <a:pPr>
              <a:spcAft>
                <a:spcPts val="600"/>
              </a:spcAft>
            </a:pPr>
            <a:fld id="{528C128D-1A63-457C-8B9F-2AF2CF1D3B84}" type="datetime1">
              <a:rPr lang="en-US" smtClean="0"/>
              <a:pPr>
                <a:spcAft>
                  <a:spcPts val="600"/>
                </a:spcAft>
              </a:pPr>
              <a:t>9/23/2026</a:t>
            </a:fld>
            <a:endParaRPr lang="en-US"/>
          </a:p>
        </p:txBody>
      </p:sp>
      <p:sp>
        <p:nvSpPr>
          <p:cNvPr id="21" name="Slide Number Placeholder 5">
            <a:extLst>
              <a:ext uri="{FF2B5EF4-FFF2-40B4-BE49-F238E27FC236}">
                <a16:creationId xmlns:a16="http://schemas.microsoft.com/office/drawing/2014/main" id="{C1C475D2-2269-2BD2-6D0D-58F0DA7B19AF}"/>
              </a:ext>
            </a:extLst>
          </p:cNvPr>
          <p:cNvSpPr>
            <a:spLocks noGrp="1"/>
          </p:cNvSpPr>
          <p:nvPr>
            <p:ph type="sldNum" sz="quarter" idx="12"/>
          </p:nvPr>
        </p:nvSpPr>
        <p:spPr>
          <a:xfrm>
            <a:off x="14859000" y="9486898"/>
            <a:ext cx="514350" cy="365125"/>
          </a:xfrm>
        </p:spPr>
        <p:txBody>
          <a:bodyPr/>
          <a:lstStyle/>
          <a:p>
            <a:pPr>
              <a:spcAft>
                <a:spcPts val="600"/>
              </a:spcAft>
            </a:pPr>
            <a:fld id="{B6F15528-21DE-4FAA-801E-634DDDAF4B2B}" type="slidenum">
              <a:rPr lang="en-US" smtClean="0"/>
              <a:pPr>
                <a:spcAft>
                  <a:spcPts val="600"/>
                </a:spcAft>
              </a:pPr>
              <a:t>6</a:t>
            </a:fld>
            <a:endParaRPr lang="en-US"/>
          </a:p>
        </p:txBody>
      </p:sp>
      <p:sp>
        <p:nvSpPr>
          <p:cNvPr id="3" name="Date Placeholder 2" hidden="1">
            <a:extLst>
              <a:ext uri="{FF2B5EF4-FFF2-40B4-BE49-F238E27FC236}">
                <a16:creationId xmlns:a16="http://schemas.microsoft.com/office/drawing/2014/main" id="{B0A2F4B4-CAB5-1218-EE2A-641626E7D6E6}"/>
              </a:ext>
            </a:extLst>
          </p:cNvPr>
          <p:cNvSpPr>
            <a:spLocks noGrp="1"/>
          </p:cNvSpPr>
          <p:nvPr>
            <p:ph type="dt" sz="half" idx="4294967295"/>
          </p:nvPr>
        </p:nvSpPr>
        <p:spPr>
          <a:xfrm>
            <a:off x="914400" y="9486900"/>
            <a:ext cx="2362200" cy="365123"/>
          </a:xfrm>
        </p:spPr>
        <p:txBody>
          <a:bodyPr/>
          <a:lstStyle/>
          <a:p>
            <a:pPr>
              <a:spcAft>
                <a:spcPts val="600"/>
              </a:spcAft>
            </a:pPr>
            <a:fld id="{265B7153-2548-4B95-A40A-C44C83D437D5}" type="datetime1">
              <a:rPr lang="en-US" smtClean="0"/>
              <a:pPr>
                <a:spcAft>
                  <a:spcPts val="600"/>
                </a:spcAft>
              </a:pPr>
              <a:t>9/23/2026</a:t>
            </a:fld>
            <a:endParaRPr lang="en-US"/>
          </a:p>
        </p:txBody>
      </p:sp>
      <p:sp>
        <p:nvSpPr>
          <p:cNvPr id="5" name="Slide Number Placeholder 4" hidden="1">
            <a:extLst>
              <a:ext uri="{FF2B5EF4-FFF2-40B4-BE49-F238E27FC236}">
                <a16:creationId xmlns:a16="http://schemas.microsoft.com/office/drawing/2014/main" id="{5099F1CE-B934-1F89-95A6-1A724BBEF006}"/>
              </a:ext>
            </a:extLst>
          </p:cNvPr>
          <p:cNvSpPr>
            <a:spLocks noGrp="1"/>
          </p:cNvSpPr>
          <p:nvPr>
            <p:ph type="sldNum" sz="quarter" idx="4294967295"/>
          </p:nvPr>
        </p:nvSpPr>
        <p:spPr>
          <a:xfrm>
            <a:off x="15240000" y="9486898"/>
            <a:ext cx="2133600" cy="365125"/>
          </a:xfrm>
        </p:spPr>
        <p:txBody>
          <a:bodyPr/>
          <a:lstStyle/>
          <a:p>
            <a:pPr>
              <a:spcAft>
                <a:spcPts val="600"/>
              </a:spcAft>
            </a:pPr>
            <a:fld id="{B6F15528-21DE-4FAA-801E-634DDDAF4B2B}" type="slidenum">
              <a:rPr lang="en-US" smtClean="0"/>
              <a:pPr>
                <a:spcAft>
                  <a:spcPts val="600"/>
                </a:spcAft>
              </a:pPr>
              <a:t>6</a:t>
            </a:fld>
            <a:endParaRPr lang="en-US"/>
          </a:p>
        </p:txBody>
      </p:sp>
    </p:spTree>
    <p:extLst>
      <p:ext uri="{BB962C8B-B14F-4D97-AF65-F5344CB8AC3E}">
        <p14:creationId xmlns:p14="http://schemas.microsoft.com/office/powerpoint/2010/main" val="425612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AA99-43CA-9096-8FB2-A9202A864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31D94-0EF4-EAC2-791A-588CE7FBE3FD}"/>
              </a:ext>
            </a:extLst>
          </p:cNvPr>
          <p:cNvSpPr>
            <a:spLocks noGrp="1"/>
          </p:cNvSpPr>
          <p:nvPr>
            <p:ph type="title"/>
          </p:nvPr>
        </p:nvSpPr>
        <p:spPr>
          <a:xfrm>
            <a:off x="914400" y="434976"/>
            <a:ext cx="14673805" cy="1147380"/>
          </a:xfrm>
        </p:spPr>
        <p:txBody>
          <a:bodyPr/>
          <a:lstStyle/>
          <a:p>
            <a:r>
              <a:rPr lang="en-US">
                <a:latin typeface="Arial"/>
                <a:cs typeface="Arial"/>
              </a:rPr>
              <a:t>Course Objectives</a:t>
            </a: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A23E8D65-7615-26E1-4944-E12631756FB4}"/>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22" name="AutoShape 2" descr="Classroom outline">
            <a:extLst>
              <a:ext uri="{FF2B5EF4-FFF2-40B4-BE49-F238E27FC236}">
                <a16:creationId xmlns:a16="http://schemas.microsoft.com/office/drawing/2014/main" id="{6135BE38-4354-5A22-ED6A-D1B0FD9977CD}"/>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sp>
        <p:nvSpPr>
          <p:cNvPr id="23" name="Freeform 3">
            <a:extLst>
              <a:ext uri="{FF2B5EF4-FFF2-40B4-BE49-F238E27FC236}">
                <a16:creationId xmlns:a16="http://schemas.microsoft.com/office/drawing/2014/main" id="{B3E05D7D-D604-E461-A183-31E4069E0FE2}"/>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aphicFrame>
        <p:nvGraphicFramePr>
          <p:cNvPr id="4" name="Table 3">
            <a:extLst>
              <a:ext uri="{FF2B5EF4-FFF2-40B4-BE49-F238E27FC236}">
                <a16:creationId xmlns:a16="http://schemas.microsoft.com/office/drawing/2014/main" id="{EC054786-7F2D-0B0C-40EC-D09757624BD3}"/>
              </a:ext>
            </a:extLst>
          </p:cNvPr>
          <p:cNvGraphicFramePr/>
          <p:nvPr>
            <p:extLst>
              <p:ext uri="{D42A27DB-BD31-4B8C-83A1-F6EECF244321}">
                <p14:modId xmlns:p14="http://schemas.microsoft.com/office/powerpoint/2010/main" val="4084827142"/>
              </p:ext>
            </p:extLst>
          </p:nvPr>
        </p:nvGraphicFramePr>
        <p:xfrm>
          <a:off x="1082040" y="2011680"/>
          <a:ext cx="14160995" cy="6063590"/>
        </p:xfrm>
        <a:graphic>
          <a:graphicData uri="http://schemas.openxmlformats.org/drawingml/2006/table">
            <a:tbl>
              <a:tblPr firstRow="1" bandRow="1">
                <a:tableStyleId>{7E9639D4-E3E2-4D34-9284-5A2195B3D0D7}</a:tableStyleId>
              </a:tblPr>
              <a:tblGrid>
                <a:gridCol w="1105580">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607670">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1116095">
                <a:tc>
                  <a:txBody>
                    <a:bodyPr/>
                    <a:lstStyle/>
                    <a:p>
                      <a:pPr marL="0" lvl="0" indent="0" algn="ctr">
                        <a:buFont typeface="+mj-lt"/>
                        <a:buNone/>
                      </a:pPr>
                      <a:r>
                        <a:rPr lang="en-US" sz="2000">
                          <a:solidFill>
                            <a:schemeClr val="tx1"/>
                          </a:solidFill>
                          <a:latin typeface="Arial"/>
                          <a:cs typeface="Arial"/>
                        </a:rPr>
                        <a:t>1. </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l" defTabSz="914400" rtl="0" eaLnBrk="1" latinLnBrk="0" hangingPunct="1">
                        <a:lnSpc>
                          <a:spcPct val="100000"/>
                        </a:lnSpc>
                        <a:spcBef>
                          <a:spcPts val="0"/>
                        </a:spcBef>
                        <a:spcAft>
                          <a:spcPts val="0"/>
                        </a:spcAft>
                        <a:buNone/>
                      </a:pPr>
                      <a:r>
                        <a:rPr lang="en-US" sz="2000" b="1" i="0" u="none" strike="noStrike" noProof="0">
                          <a:solidFill>
                            <a:schemeClr val="tx1"/>
                          </a:solidFill>
                          <a:latin typeface="Arial"/>
                          <a:cs typeface="Arial"/>
                        </a:rPr>
                        <a:t>Understand key processes to gather and provide information to request and receive an authorized Foster Care Eligibility determination, including:</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Reviewing and updating Eligibility records in CARES</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Verifying information in the Eligibility Record</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Managing documents in the Eligibility Record</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Sending a case link request to CalSAWS</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Entering and requesting Placement Rates</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Entering Income and Property Information</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noProof="0">
                          <a:solidFill>
                            <a:schemeClr val="tx1"/>
                          </a:solidFill>
                          <a:latin typeface="Arial"/>
                          <a:cs typeface="Arial"/>
                        </a:rPr>
                        <a:t>Providing supplementary placement information to CalSAWS </a:t>
                      </a:r>
                      <a:endParaRPr lang="en-US" sz="2000" b="0" i="0" u="none" strike="noStrike" noProof="0">
                        <a:solidFill>
                          <a:schemeClr val="tx1"/>
                        </a:solidFill>
                        <a:latin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9770199"/>
                  </a:ext>
                </a:extLst>
              </a:tr>
              <a:tr h="976580">
                <a:tc>
                  <a:txBody>
                    <a:bodyPr/>
                    <a:lstStyle/>
                    <a:p>
                      <a:pPr lvl="0" algn="ctr">
                        <a:buNone/>
                      </a:pPr>
                      <a:r>
                        <a:rPr lang="en-US" sz="2000">
                          <a:solidFill>
                            <a:schemeClr val="tx1"/>
                          </a:solidFill>
                          <a:latin typeface="Arial"/>
                          <a:cs typeface="Arial"/>
                        </a:rPr>
                        <a:t>2.</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gather and provide information to authorize Foster Care Eligibility Redetermination,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Reviewing and updating the eligibility record to ensure that it is accurate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Sending updated information to CalSAWS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042432"/>
                  </a:ext>
                </a:extLst>
              </a:tr>
              <a:tr h="976580">
                <a:tc>
                  <a:txBody>
                    <a:bodyPr/>
                    <a:lstStyle/>
                    <a:p>
                      <a:pPr lvl="0" algn="ctr">
                        <a:buNone/>
                      </a:pPr>
                      <a:r>
                        <a:rPr lang="en-US" sz="2000">
                          <a:solidFill>
                            <a:schemeClr val="tx1"/>
                          </a:solidFill>
                          <a:latin typeface="Arial"/>
                          <a:cs typeface="Arial"/>
                        </a:rPr>
                        <a:t>3.</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gather and provide information to authorize Kin-GAP benefits,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Requesting information regarding a child’s potential Kin-GAP eligibility from </a:t>
                      </a:r>
                      <a:r>
                        <a:rPr lang="en-US" sz="2000" b="0" i="0" u="none" strike="noStrike" noProof="0" err="1">
                          <a:solidFill>
                            <a:schemeClr val="tx1"/>
                          </a:solidFill>
                          <a:highlight>
                            <a:srgbClr val="FFFFFF"/>
                          </a:highlight>
                          <a:latin typeface="Arial"/>
                          <a:cs typeface="Arial"/>
                        </a:rPr>
                        <a:t>CalSAWS</a:t>
                      </a:r>
                      <a:endParaRPr lang="en-US" sz="2000" b="0" i="0" u="none" strike="noStrike" noProof="0">
                        <a:solidFill>
                          <a:schemeClr val="tx1"/>
                        </a:solidFill>
                        <a:highlight>
                          <a:srgbClr val="FFFFFF"/>
                        </a:highlight>
                        <a:latin typeface="Arial"/>
                        <a:cs typeface="Arial"/>
                      </a:endParaRP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Requesting signatures on a Kin-GAP SOC369 and 369A agreements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Providing finalized guardianship documents to </a:t>
                      </a:r>
                      <a:r>
                        <a:rPr lang="en-US" sz="2000" b="0" i="0" u="none" strike="noStrike" noProof="0" err="1">
                          <a:solidFill>
                            <a:schemeClr val="tx1"/>
                          </a:solidFill>
                          <a:highlight>
                            <a:srgbClr val="FFFFFF"/>
                          </a:highlight>
                          <a:latin typeface="Arial"/>
                          <a:cs typeface="Arial"/>
                        </a:rPr>
                        <a:t>CalSAWS</a:t>
                      </a:r>
                      <a:r>
                        <a:rPr lang="en-US" sz="2000" b="0" i="0" u="none" strike="noStrike" noProof="0">
                          <a:solidFill>
                            <a:schemeClr val="tx1"/>
                          </a:solidFill>
                          <a:highlight>
                            <a:srgbClr val="FFFFFF"/>
                          </a:highlight>
                          <a:latin typeface="Arial"/>
                          <a:cs typeface="Arial"/>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5646943"/>
                  </a:ext>
                </a:extLst>
              </a:tr>
            </a:tbl>
          </a:graphicData>
        </a:graphic>
      </p:graphicFrame>
    </p:spTree>
    <p:extLst>
      <p:ext uri="{BB962C8B-B14F-4D97-AF65-F5344CB8AC3E}">
        <p14:creationId xmlns:p14="http://schemas.microsoft.com/office/powerpoint/2010/main" val="3135309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5AE25D-9ACC-B8C1-F378-349CB0A9AD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00191-51C8-18DC-C1E5-75B67AC61BB5}"/>
              </a:ext>
            </a:extLst>
          </p:cNvPr>
          <p:cNvSpPr>
            <a:spLocks noGrp="1"/>
          </p:cNvSpPr>
          <p:nvPr>
            <p:ph type="title"/>
          </p:nvPr>
        </p:nvSpPr>
        <p:spPr>
          <a:xfrm>
            <a:off x="914400" y="434976"/>
            <a:ext cx="14673805" cy="1147380"/>
          </a:xfrm>
        </p:spPr>
        <p:txBody>
          <a:bodyPr/>
          <a:lstStyle/>
          <a:p>
            <a:r>
              <a:rPr lang="en-US">
                <a:latin typeface="Arial"/>
                <a:cs typeface="Arial"/>
              </a:rPr>
              <a:t>Course Objectives Cont.</a:t>
            </a: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9EF08480-4B80-2ED9-7D00-1F3F26BB8F35}"/>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22" name="AutoShape 2" descr="Classroom outline">
            <a:extLst>
              <a:ext uri="{FF2B5EF4-FFF2-40B4-BE49-F238E27FC236}">
                <a16:creationId xmlns:a16="http://schemas.microsoft.com/office/drawing/2014/main" id="{65DF0512-4E22-E953-FB43-FBFBEBF9574A}"/>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sp>
        <p:nvSpPr>
          <p:cNvPr id="23" name="Freeform 3">
            <a:extLst>
              <a:ext uri="{FF2B5EF4-FFF2-40B4-BE49-F238E27FC236}">
                <a16:creationId xmlns:a16="http://schemas.microsoft.com/office/drawing/2014/main" id="{9D5BE455-BB0A-7AC3-5D1B-D127FB5A4AA5}"/>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aphicFrame>
        <p:nvGraphicFramePr>
          <p:cNvPr id="4" name="Table 3">
            <a:extLst>
              <a:ext uri="{FF2B5EF4-FFF2-40B4-BE49-F238E27FC236}">
                <a16:creationId xmlns:a16="http://schemas.microsoft.com/office/drawing/2014/main" id="{86BAA9B2-746A-6CBA-AE66-F5A1EF0596AC}"/>
              </a:ext>
            </a:extLst>
          </p:cNvPr>
          <p:cNvGraphicFramePr/>
          <p:nvPr>
            <p:extLst>
              <p:ext uri="{D42A27DB-BD31-4B8C-83A1-F6EECF244321}">
                <p14:modId xmlns:p14="http://schemas.microsoft.com/office/powerpoint/2010/main" val="2712771735"/>
              </p:ext>
            </p:extLst>
          </p:nvPr>
        </p:nvGraphicFramePr>
        <p:xfrm>
          <a:off x="1082040" y="2011680"/>
          <a:ext cx="14160995" cy="4448150"/>
        </p:xfrm>
        <a:graphic>
          <a:graphicData uri="http://schemas.openxmlformats.org/drawingml/2006/table">
            <a:tbl>
              <a:tblPr firstRow="1" bandRow="1">
                <a:tableStyleId>{7E9639D4-E3E2-4D34-9284-5A2195B3D0D7}</a:tableStyleId>
              </a:tblPr>
              <a:tblGrid>
                <a:gridCol w="1105580">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607670">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976580">
                <a:tc>
                  <a:txBody>
                    <a:bodyPr/>
                    <a:lstStyle/>
                    <a:p>
                      <a:pPr lvl="0" algn="ctr">
                        <a:buNone/>
                      </a:pPr>
                      <a:r>
                        <a:rPr lang="en-US" sz="2000">
                          <a:solidFill>
                            <a:schemeClr val="tx1"/>
                          </a:solidFill>
                          <a:latin typeface="Arial"/>
                          <a:cs typeface="Arial"/>
                        </a:rPr>
                        <a:t>4. </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gather and provide information to authorize Foster Care benefits for children in Non-related Legal Guardianships (NRLG),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Updating the Eligibility Record, as needed</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Sending Letter of Guardianship to </a:t>
                      </a:r>
                      <a:r>
                        <a:rPr lang="en-US" sz="2000" b="0" i="0" u="none" strike="noStrike" noProof="0" err="1">
                          <a:solidFill>
                            <a:schemeClr val="tx1"/>
                          </a:solidFill>
                          <a:highlight>
                            <a:srgbClr val="FFFFFF"/>
                          </a:highlight>
                          <a:latin typeface="Arial"/>
                          <a:cs typeface="Arial"/>
                        </a:rPr>
                        <a:t>CalSAWS</a:t>
                      </a:r>
                      <a:endParaRPr lang="en-US" sz="2000" b="0" i="0" u="none" strike="noStrike" noProof="0" err="1">
                        <a:solidFill>
                          <a:schemeClr val="tx1"/>
                        </a:solidFill>
                        <a:highlight>
                          <a:srgbClr val="FFFFFF"/>
                        </a:highlight>
                        <a:latin typeface="Arial"/>
                      </a:endParaRP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6976501"/>
                  </a:ext>
                </a:extLst>
              </a:tr>
              <a:tr h="976580">
                <a:tc>
                  <a:txBody>
                    <a:bodyPr/>
                    <a:lstStyle/>
                    <a:p>
                      <a:pPr lvl="0" algn="ctr">
                        <a:buNone/>
                      </a:pPr>
                      <a:r>
                        <a:rPr lang="en-US" sz="2000">
                          <a:solidFill>
                            <a:schemeClr val="tx1"/>
                          </a:solidFill>
                          <a:latin typeface="Arial"/>
                          <a:cs typeface="Arial"/>
                        </a:rPr>
                        <a:t>5. </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create and communicate information related to an Alternative Care scenario, including: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Reviewing and updating a Medi-Cal Eligibility Record</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Generating a Medi-Cal application form (MC 250)</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Requesting a case link from </a:t>
                      </a:r>
                      <a:r>
                        <a:rPr lang="en-US" sz="2000" b="0" i="0" u="none" strike="noStrike" noProof="0" err="1">
                          <a:solidFill>
                            <a:schemeClr val="tx1"/>
                          </a:solidFill>
                          <a:highlight>
                            <a:srgbClr val="FFFFFF"/>
                          </a:highlight>
                          <a:latin typeface="Arial"/>
                          <a:cs typeface="Arial"/>
                        </a:rPr>
                        <a:t>CalSAWS</a:t>
                      </a:r>
                      <a:endParaRPr lang="en-US" sz="2000" b="0" i="0" u="none" strike="noStrike" noProof="0">
                        <a:solidFill>
                          <a:schemeClr val="tx1"/>
                        </a:solidFill>
                        <a:highlight>
                          <a:srgbClr val="FFFFFF"/>
                        </a:highlight>
                        <a:latin typeface="Arial"/>
                        <a:cs typeface="Arial"/>
                      </a:endParaRP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Receiving a Medi-Cal Determination</a:t>
                      </a:r>
                    </a:p>
                    <a:p>
                      <a:pPr marL="0" lvl="0" indent="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2758668"/>
                  </a:ext>
                </a:extLst>
              </a:tr>
            </a:tbl>
          </a:graphicData>
        </a:graphic>
      </p:graphicFrame>
    </p:spTree>
    <p:extLst>
      <p:ext uri="{BB962C8B-B14F-4D97-AF65-F5344CB8AC3E}">
        <p14:creationId xmlns:p14="http://schemas.microsoft.com/office/powerpoint/2010/main" val="3781869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75A3-C04A-164D-EA5A-535571E91E88}"/>
              </a:ext>
            </a:extLst>
          </p:cNvPr>
          <p:cNvSpPr>
            <a:spLocks noGrp="1"/>
          </p:cNvSpPr>
          <p:nvPr>
            <p:ph type="title"/>
          </p:nvPr>
        </p:nvSpPr>
        <p:spPr>
          <a:xfrm>
            <a:off x="594094" y="317803"/>
            <a:ext cx="8305800" cy="1162050"/>
          </a:xfrm>
        </p:spPr>
        <p:txBody>
          <a:bodyPr/>
          <a:lstStyle/>
          <a:p>
            <a:r>
              <a:rPr lang="en-US" sz="4800">
                <a:latin typeface="Arial"/>
                <a:cs typeface="Arial"/>
              </a:rPr>
              <a:t>Course Agenda</a:t>
            </a:r>
          </a:p>
        </p:txBody>
      </p:sp>
      <p:graphicFrame>
        <p:nvGraphicFramePr>
          <p:cNvPr id="6" name="Table 5">
            <a:extLst>
              <a:ext uri="{FF2B5EF4-FFF2-40B4-BE49-F238E27FC236}">
                <a16:creationId xmlns:a16="http://schemas.microsoft.com/office/drawing/2014/main" id="{80A7BF7A-2FE1-5851-3546-48417A17779A}"/>
              </a:ext>
            </a:extLst>
          </p:cNvPr>
          <p:cNvGraphicFramePr/>
          <p:nvPr>
            <p:extLst>
              <p:ext uri="{D42A27DB-BD31-4B8C-83A1-F6EECF244321}">
                <p14:modId xmlns:p14="http://schemas.microsoft.com/office/powerpoint/2010/main" val="2965851894"/>
              </p:ext>
            </p:extLst>
          </p:nvPr>
        </p:nvGraphicFramePr>
        <p:xfrm>
          <a:off x="1386840" y="1981200"/>
          <a:ext cx="8498873" cy="7480365"/>
        </p:xfrm>
        <a:graphic>
          <a:graphicData uri="http://schemas.openxmlformats.org/drawingml/2006/table">
            <a:tbl>
              <a:tblPr firstRow="1" bandRow="1">
                <a:tableStyleId>{5C22544A-7EE6-4342-B048-85BDC9FD1C3A}</a:tableStyleId>
              </a:tblPr>
              <a:tblGrid>
                <a:gridCol w="6400800">
                  <a:extLst>
                    <a:ext uri="{9D8B030D-6E8A-4147-A177-3AD203B41FA5}">
                      <a16:colId xmlns:a16="http://schemas.microsoft.com/office/drawing/2014/main" val="3348809164"/>
                    </a:ext>
                  </a:extLst>
                </a:gridCol>
                <a:gridCol w="2098073">
                  <a:extLst>
                    <a:ext uri="{9D8B030D-6E8A-4147-A177-3AD203B41FA5}">
                      <a16:colId xmlns:a16="http://schemas.microsoft.com/office/drawing/2014/main" val="2496405819"/>
                    </a:ext>
                  </a:extLst>
                </a:gridCol>
              </a:tblGrid>
              <a:tr h="469965">
                <a:tc>
                  <a:txBody>
                    <a:bodyPr/>
                    <a:lstStyle/>
                    <a:p>
                      <a:pPr algn="l"/>
                      <a:r>
                        <a:rPr lang="en-US" sz="2400">
                          <a:solidFill>
                            <a:schemeClr val="tx1"/>
                          </a:solidFill>
                          <a:latin typeface="Arial" panose="020B0604020202020204" pitchFamily="34" charset="0"/>
                          <a:cs typeface="Arial" panose="020B0604020202020204" pitchFamily="34" charset="0"/>
                        </a:rPr>
                        <a:t>Activity</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a:solidFill>
                            <a:schemeClr val="tx1"/>
                          </a:solidFill>
                          <a:latin typeface="Arial" panose="020B0604020202020204" pitchFamily="34" charset="0"/>
                          <a:cs typeface="Arial" panose="020B0604020202020204" pitchFamily="34" charset="0"/>
                        </a:rPr>
                        <a:t>Duration</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853823"/>
                  </a:ext>
                </a:extLst>
              </a:tr>
              <a:tr h="537101">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Welcome</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4042432"/>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Lesson 1: Review Activity</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30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97521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2: Foster Care Eligibility Determinations</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30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5566886"/>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3: Foster Care Eligibility Redeterminations</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10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67094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Break</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3971881"/>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4: Kin-GAP Benefits</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901745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5: Non-related Legal Guardian (NRLG)</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0767489"/>
                  </a:ext>
                </a:extLst>
              </a:tr>
              <a:tr h="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6: Medi-Cal</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5949356"/>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Review/Questions/Wrap-up</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20 min</a:t>
                      </a:r>
                      <a:endParaRPr lang="en-US"/>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1246042"/>
                  </a:ext>
                </a:extLst>
              </a:tr>
              <a:tr h="537100">
                <a:tc>
                  <a:txBody>
                    <a:bodyPr/>
                    <a:lstStyle/>
                    <a:p>
                      <a:pPr lvl="0" algn="l">
                        <a:lnSpc>
                          <a:spcPct val="100000"/>
                        </a:lnSpc>
                        <a:spcBef>
                          <a:spcPts val="0"/>
                        </a:spcBef>
                        <a:spcAft>
                          <a:spcPts val="0"/>
                        </a:spcAft>
                        <a:buNone/>
                      </a:pPr>
                      <a:r>
                        <a:rPr lang="en-US" sz="2000" b="1" i="0" u="none" strike="noStrike" noProof="0">
                          <a:solidFill>
                            <a:schemeClr val="accent2"/>
                          </a:solidFill>
                          <a:latin typeface="Arial" panose="020B0604020202020204" pitchFamily="34" charset="0"/>
                          <a:cs typeface="Arial" panose="020B0604020202020204" pitchFamily="34" charset="0"/>
                        </a:rPr>
                        <a:t>Estimated Total Duration</a:t>
                      </a:r>
                    </a:p>
                    <a:p>
                      <a:pPr lvl="0" algn="l">
                        <a:buNone/>
                      </a:pPr>
                      <a:endParaRPr lang="en-US" sz="2000" b="1" i="1">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1" i="0" u="none" strike="noStrike" noProof="0">
                          <a:solidFill>
                            <a:schemeClr val="accent2"/>
                          </a:solidFill>
                          <a:latin typeface="Arial"/>
                          <a:cs typeface="Arial"/>
                        </a:rPr>
                        <a:t>3 Hours</a:t>
                      </a:r>
                    </a:p>
                    <a:p>
                      <a:pPr lvl="0">
                        <a:buNone/>
                      </a:pPr>
                      <a:endParaRPr lang="en-US" sz="2000">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3182123"/>
                  </a:ext>
                </a:extLst>
              </a:tr>
            </a:tbl>
          </a:graphicData>
        </a:graphic>
      </p:graphicFrame>
    </p:spTree>
    <p:extLst>
      <p:ext uri="{BB962C8B-B14F-4D97-AF65-F5344CB8AC3E}">
        <p14:creationId xmlns:p14="http://schemas.microsoft.com/office/powerpoint/2010/main" val="1172745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44B4-6FAA-1C6E-8C7D-A92B8BB9B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F6D3-AE5D-3B79-1C33-1AEB4A68AF7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Logging in to CWS-CARES</a:t>
            </a:r>
          </a:p>
        </p:txBody>
      </p:sp>
      <p:sp>
        <p:nvSpPr>
          <p:cNvPr id="5" name="Slide Number Placeholder 4">
            <a:extLst>
              <a:ext uri="{FF2B5EF4-FFF2-40B4-BE49-F238E27FC236}">
                <a16:creationId xmlns:a16="http://schemas.microsoft.com/office/drawing/2014/main" id="{52897F50-C048-CCF1-D894-42CD29799288}"/>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4" name="Date Placeholder 3">
            <a:extLst>
              <a:ext uri="{FF2B5EF4-FFF2-40B4-BE49-F238E27FC236}">
                <a16:creationId xmlns:a16="http://schemas.microsoft.com/office/drawing/2014/main" id="{B3673FA6-C29B-EB6B-6E18-8736E9D97B6A}"/>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442264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1856748-8433-6846-4C93-4FA7D3057275}"/>
              </a:ext>
            </a:extLst>
          </p:cNvPr>
          <p:cNvSpPr>
            <a:spLocks noGrp="1"/>
          </p:cNvSpPr>
          <p:nvPr>
            <p:ph type="title"/>
          </p:nvPr>
        </p:nvSpPr>
        <p:spPr>
          <a:xfrm>
            <a:off x="914400" y="434976"/>
            <a:ext cx="16459200" cy="1503642"/>
          </a:xfrm>
        </p:spPr>
        <p:txBody>
          <a:bodyPr/>
          <a:lstStyle/>
          <a:p>
            <a:r>
              <a:rPr lang="en-US">
                <a:latin typeface="Arial"/>
                <a:cs typeface="Arial"/>
              </a:rPr>
              <a:t>Logging into CWS-CARES</a:t>
            </a: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05A32E-ADFD-D4A1-1C42-DAB88EEBEF3E}"/>
              </a:ext>
            </a:extLst>
          </p:cNvPr>
          <p:cNvSpPr txBox="1"/>
          <p:nvPr/>
        </p:nvSpPr>
        <p:spPr>
          <a:xfrm>
            <a:off x="1044615" y="2778649"/>
            <a:ext cx="7009692" cy="4793804"/>
          </a:xfrm>
          <a:prstGeom prst="rect">
            <a:avLst/>
          </a:prstGeom>
        </p:spPr>
        <p:txBody>
          <a:bodyPr vert="horz" lIns="91440" tIns="45720" rIns="91440" bIns="45720" rtlCol="0" anchor="t">
            <a:normAutofit lnSpcReduction="10000"/>
          </a:bodyPr>
          <a:lstStyle/>
          <a:p>
            <a:pPr marL="514350" indent="-514350">
              <a:spcBef>
                <a:spcPct val="20000"/>
              </a:spcBef>
              <a:spcAft>
                <a:spcPts val="1800"/>
              </a:spcAft>
              <a:buFont typeface="Century Gothic" panose="020F0302020204030204"/>
              <a:buAutoNum type="arabicPeriod"/>
            </a:pPr>
            <a:r>
              <a:rPr lang="en-US" sz="2800">
                <a:solidFill>
                  <a:srgbClr val="053D53"/>
                </a:solidFill>
                <a:latin typeface="Arial"/>
                <a:cs typeface="Arial"/>
              </a:rPr>
              <a:t>Navigate to: </a:t>
            </a:r>
            <a:r>
              <a:rPr lang="en-US" sz="2800">
                <a:solidFill>
                  <a:srgbClr val="053D53"/>
                </a:solidFill>
                <a:latin typeface="Arial"/>
                <a:cs typeface="Arial"/>
                <a:hlinkClick r:id="rId3"/>
              </a:rPr>
              <a:t>https://login.2.cares.cwds.ca.gov/</a:t>
            </a:r>
            <a:endParaRPr lang="en-US" sz="2800">
              <a:solidFill>
                <a:srgbClr val="053D53"/>
              </a:solidFill>
              <a:latin typeface="Arial"/>
              <a:cs typeface="Arial"/>
            </a:endParaRPr>
          </a:p>
          <a:p>
            <a:pPr marL="514350" indent="-514350">
              <a:spcBef>
                <a:spcPct val="20000"/>
              </a:spcBef>
              <a:spcAft>
                <a:spcPts val="1800"/>
              </a:spcAft>
              <a:buFont typeface="+mj-lt"/>
              <a:buAutoNum type="arabicPeriod"/>
            </a:pPr>
            <a:r>
              <a:rPr lang="en-US" sz="2800">
                <a:solidFill>
                  <a:srgbClr val="053D53"/>
                </a:solidFill>
                <a:latin typeface="Arial"/>
                <a:cs typeface="Arial"/>
              </a:rPr>
              <a:t>Enter your County Email associated with the CARES account in the </a:t>
            </a:r>
            <a:r>
              <a:rPr lang="en-US" sz="2800" b="1">
                <a:solidFill>
                  <a:srgbClr val="053D53"/>
                </a:solidFill>
                <a:latin typeface="Arial"/>
                <a:cs typeface="Arial"/>
              </a:rPr>
              <a:t>Username</a:t>
            </a:r>
            <a:r>
              <a:rPr lang="en-US" sz="2800">
                <a:solidFill>
                  <a:srgbClr val="053D53"/>
                </a:solidFill>
                <a:latin typeface="Arial"/>
                <a:cs typeface="Arial"/>
              </a:rPr>
              <a:t> field.</a:t>
            </a:r>
          </a:p>
          <a:p>
            <a:pPr marL="514350" indent="-514350">
              <a:spcBef>
                <a:spcPct val="20000"/>
              </a:spcBef>
              <a:spcAft>
                <a:spcPts val="1800"/>
              </a:spcAft>
              <a:buFont typeface="+mj-lt"/>
              <a:buAutoNum type="arabicPeriod"/>
            </a:pPr>
            <a:r>
              <a:rPr lang="en-US" sz="2800">
                <a:solidFill>
                  <a:srgbClr val="053D53"/>
                </a:solidFill>
                <a:latin typeface="Arial"/>
                <a:cs typeface="Arial"/>
              </a:rPr>
              <a:t>Enter the password you created for your CARES account in the </a:t>
            </a:r>
            <a:r>
              <a:rPr lang="en-US" sz="2800" b="1">
                <a:solidFill>
                  <a:srgbClr val="053D53"/>
                </a:solidFill>
                <a:latin typeface="Arial"/>
                <a:cs typeface="Arial"/>
              </a:rPr>
              <a:t>Password </a:t>
            </a:r>
            <a:r>
              <a:rPr lang="en-US" sz="2800">
                <a:solidFill>
                  <a:srgbClr val="053D53"/>
                </a:solidFill>
                <a:latin typeface="Arial"/>
                <a:cs typeface="Arial"/>
              </a:rPr>
              <a:t>field.</a:t>
            </a:r>
          </a:p>
          <a:p>
            <a:pPr marL="514350" indent="-514350">
              <a:spcBef>
                <a:spcPct val="20000"/>
              </a:spcBef>
              <a:spcAft>
                <a:spcPts val="1800"/>
              </a:spcAft>
              <a:buFont typeface="+mj-lt"/>
              <a:buAutoNum type="arabicPeriod"/>
            </a:pPr>
            <a:r>
              <a:rPr lang="en-US" sz="2800">
                <a:solidFill>
                  <a:srgbClr val="053D53"/>
                </a:solidFill>
                <a:latin typeface="Arial" panose="020B0604020202020204" pitchFamily="34" charset="0"/>
                <a:cs typeface="Arial" panose="020B0604020202020204" pitchFamily="34" charset="0"/>
              </a:rPr>
              <a:t>Click</a:t>
            </a:r>
            <a:r>
              <a:rPr lang="en-US" sz="2800" b="1">
                <a:solidFill>
                  <a:srgbClr val="053D53"/>
                </a:solidFill>
                <a:latin typeface="Arial" panose="020B0604020202020204" pitchFamily="34" charset="0"/>
                <a:cs typeface="Arial" panose="020B0604020202020204" pitchFamily="34" charset="0"/>
              </a:rPr>
              <a:t> Sign in.</a:t>
            </a:r>
          </a:p>
          <a:p>
            <a:pPr>
              <a:spcBef>
                <a:spcPct val="20000"/>
              </a:spcBef>
              <a:spcAft>
                <a:spcPts val="1800"/>
              </a:spcAft>
            </a:pPr>
            <a:endParaRPr lang="en-US" sz="2800" b="1">
              <a:solidFill>
                <a:srgbClr val="053D53"/>
              </a:solidFill>
              <a:latin typeface="Arial" panose="020B0604020202020204" pitchFamily="34" charset="0"/>
              <a:cs typeface="Arial" panose="020B0604020202020204" pitchFamily="34" charset="0"/>
            </a:endParaRPr>
          </a:p>
        </p:txBody>
      </p:sp>
      <p:pic>
        <p:nvPicPr>
          <p:cNvPr id="9" name="Picture 8" descr="CWS-CARES log in page, showing the log in fields: User name, Password and Sign in button -The steps to logging in to CWS-CARES.">
            <a:extLst>
              <a:ext uri="{FF2B5EF4-FFF2-40B4-BE49-F238E27FC236}">
                <a16:creationId xmlns:a16="http://schemas.microsoft.com/office/drawing/2014/main" id="{F8C55A66-D8E6-EAA4-1B00-C285B8E440A1}"/>
              </a:ext>
            </a:extLst>
          </p:cNvPr>
          <p:cNvPicPr>
            <a:picLocks noChangeAspect="1"/>
          </p:cNvPicPr>
          <p:nvPr/>
        </p:nvPicPr>
        <p:blipFill>
          <a:blip r:embed="rId4"/>
          <a:srcRect l="7230" r="-2" b="-2"/>
          <a:stretch>
            <a:fillRect/>
          </a:stretch>
        </p:blipFill>
        <p:spPr>
          <a:xfrm>
            <a:off x="9372600" y="2376594"/>
            <a:ext cx="8001000" cy="6705600"/>
          </a:xfrm>
          <a:prstGeom prst="rect">
            <a:avLst/>
          </a:prstGeom>
          <a:solidFill>
            <a:schemeClr val="tx1"/>
          </a:solidFill>
          <a:ln>
            <a:solidFill>
              <a:schemeClr val="bg2">
                <a:lumMod val="10000"/>
              </a:schemeClr>
            </a:solidFill>
          </a:ln>
        </p:spPr>
      </p:pic>
      <p:sp>
        <p:nvSpPr>
          <p:cNvPr id="3" name="Date Placeholder 2">
            <a:extLst>
              <a:ext uri="{FF2B5EF4-FFF2-40B4-BE49-F238E27FC236}">
                <a16:creationId xmlns:a16="http://schemas.microsoft.com/office/drawing/2014/main" id="{C4BE0338-D243-F524-DC25-3B3CEE139F2F}"/>
              </a:ext>
            </a:extLst>
          </p:cNvPr>
          <p:cNvSpPr>
            <a:spLocks noGrp="1"/>
          </p:cNvSpPr>
          <p:nvPr>
            <p:ph type="dt" sz="half" idx="10"/>
          </p:nvPr>
        </p:nvSpPr>
        <p:spPr>
          <a:xfrm>
            <a:off x="914400" y="9486900"/>
            <a:ext cx="2362200" cy="365123"/>
          </a:xfrm>
        </p:spPr>
        <p:txBody>
          <a:bodyPr vert="horz" lIns="91440" tIns="45720" rIns="91440" bIns="45720" rtlCol="0"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4869EB20-BE13-D953-4AC7-03E3E12EF331}"/>
              </a:ext>
            </a:extLst>
          </p:cNvPr>
          <p:cNvSpPr>
            <a:spLocks noGrp="1"/>
          </p:cNvSpPr>
          <p:nvPr>
            <p:ph type="sldNum" sz="quarter" idx="12"/>
          </p:nvPr>
        </p:nvSpPr>
        <p:spPr>
          <a:xfrm>
            <a:off x="15240000" y="9486898"/>
            <a:ext cx="21336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11</a:t>
            </a:fld>
            <a:endParaRPr lang="en-US"/>
          </a:p>
        </p:txBody>
      </p:sp>
      <p:grpSp>
        <p:nvGrpSpPr>
          <p:cNvPr id="13" name="Group 12">
            <a:extLst>
              <a:ext uri="{FF2B5EF4-FFF2-40B4-BE49-F238E27FC236}">
                <a16:creationId xmlns:a16="http://schemas.microsoft.com/office/drawing/2014/main" id="{A873E1DA-C9D4-68F6-2E43-B11FF0A96575}"/>
              </a:ext>
              <a:ext uri="{C183D7F6-B498-43B3-948B-1728B52AA6E4}">
                <adec:decorative xmlns:adec="http://schemas.microsoft.com/office/drawing/2017/decorative" val="1"/>
              </a:ext>
            </a:extLst>
          </p:cNvPr>
          <p:cNvGrpSpPr/>
          <p:nvPr/>
        </p:nvGrpSpPr>
        <p:grpSpPr>
          <a:xfrm>
            <a:off x="11174716" y="5451093"/>
            <a:ext cx="589596" cy="541213"/>
            <a:chOff x="1295400" y="3205100"/>
            <a:chExt cx="2023350" cy="1999096"/>
          </a:xfrm>
        </p:grpSpPr>
        <p:sp>
          <p:nvSpPr>
            <p:cNvPr id="15" name="Freeform 9">
              <a:extLst>
                <a:ext uri="{FF2B5EF4-FFF2-40B4-BE49-F238E27FC236}">
                  <a16:creationId xmlns:a16="http://schemas.microsoft.com/office/drawing/2014/main" id="{168DE21F-0239-5235-F1AC-CE7575275334}"/>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6">
              <a:extLst>
                <a:ext uri="{FF2B5EF4-FFF2-40B4-BE49-F238E27FC236}">
                  <a16:creationId xmlns:a16="http://schemas.microsoft.com/office/drawing/2014/main" id="{AE0811B2-E739-0310-678A-6C7DF01E186A}"/>
                </a:ext>
              </a:extLst>
            </p:cNvPr>
            <p:cNvSpPr txBox="1">
              <a:spLocks/>
            </p:cNvSpPr>
            <p:nvPr/>
          </p:nvSpPr>
          <p:spPr>
            <a:xfrm>
              <a:off x="1734054" y="3908797"/>
              <a:ext cx="1066799" cy="1295399"/>
            </a:xfrm>
            <a:prstGeom prst="rect">
              <a:avLst/>
            </a:prstGeom>
            <a:noFill/>
          </p:spPr>
          <p:txBody>
            <a:bodyPr wrap="square" rtlCol="0" anchor="ctr" anchorCtr="0">
              <a:noAutofit/>
            </a:bodyPr>
            <a:lstStyle/>
            <a:p>
              <a:pPr algn="ctr"/>
              <a:r>
                <a:rPr lang="en-US" sz="3200" b="1">
                  <a:solidFill>
                    <a:schemeClr val="bg1"/>
                  </a:solidFill>
                </a:rPr>
                <a:t>2</a:t>
              </a:r>
            </a:p>
          </p:txBody>
        </p:sp>
      </p:grpSp>
      <p:grpSp>
        <p:nvGrpSpPr>
          <p:cNvPr id="18" name="Group 17">
            <a:extLst>
              <a:ext uri="{FF2B5EF4-FFF2-40B4-BE49-F238E27FC236}">
                <a16:creationId xmlns:a16="http://schemas.microsoft.com/office/drawing/2014/main" id="{365B7006-B666-0083-756B-09C9599F7FE7}"/>
              </a:ext>
              <a:ext uri="{C183D7F6-B498-43B3-948B-1728B52AA6E4}">
                <adec:decorative xmlns:adec="http://schemas.microsoft.com/office/drawing/2017/decorative" val="1"/>
              </a:ext>
            </a:extLst>
          </p:cNvPr>
          <p:cNvGrpSpPr/>
          <p:nvPr/>
        </p:nvGrpSpPr>
        <p:grpSpPr>
          <a:xfrm>
            <a:off x="11172588" y="6168707"/>
            <a:ext cx="589596" cy="533400"/>
            <a:chOff x="1295400" y="3205100"/>
            <a:chExt cx="2023350" cy="1970237"/>
          </a:xfrm>
        </p:grpSpPr>
        <p:sp>
          <p:nvSpPr>
            <p:cNvPr id="19" name="Freeform 9">
              <a:extLst>
                <a:ext uri="{FF2B5EF4-FFF2-40B4-BE49-F238E27FC236}">
                  <a16:creationId xmlns:a16="http://schemas.microsoft.com/office/drawing/2014/main" id="{A8771637-F964-E7B2-7436-2F4608069EDF}"/>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lIns="91440" tIns="45720" rIns="91440" bIns="45720" anchor="t"/>
            <a:lstStyle/>
            <a:p>
              <a:endParaRPr lang="en-US"/>
            </a:p>
          </p:txBody>
        </p:sp>
        <p:sp>
          <p:nvSpPr>
            <p:cNvPr id="20" name="TextBox 19">
              <a:extLst>
                <a:ext uri="{FF2B5EF4-FFF2-40B4-BE49-F238E27FC236}">
                  <a16:creationId xmlns:a16="http://schemas.microsoft.com/office/drawing/2014/main" id="{F4D4B9B4-4E20-02F9-6CBD-B6BD155431FF}"/>
                </a:ext>
              </a:extLst>
            </p:cNvPr>
            <p:cNvSpPr txBox="1">
              <a:spLocks/>
            </p:cNvSpPr>
            <p:nvPr/>
          </p:nvSpPr>
          <p:spPr>
            <a:xfrm>
              <a:off x="1773674" y="3867397"/>
              <a:ext cx="1066799" cy="1295399"/>
            </a:xfrm>
            <a:prstGeom prst="rect">
              <a:avLst/>
            </a:prstGeom>
            <a:noFill/>
          </p:spPr>
          <p:txBody>
            <a:bodyPr wrap="square" rtlCol="0" anchor="ctr" anchorCtr="0">
              <a:noAutofit/>
            </a:bodyPr>
            <a:lstStyle/>
            <a:p>
              <a:pPr algn="ctr"/>
              <a:r>
                <a:rPr lang="en-US" sz="3200" b="1">
                  <a:solidFill>
                    <a:schemeClr val="bg1"/>
                  </a:solidFill>
                </a:rPr>
                <a:t>3</a:t>
              </a:r>
            </a:p>
          </p:txBody>
        </p:sp>
      </p:grpSp>
      <p:sp>
        <p:nvSpPr>
          <p:cNvPr id="4" name="TextBox 3">
            <a:extLst>
              <a:ext uri="{FF2B5EF4-FFF2-40B4-BE49-F238E27FC236}">
                <a16:creationId xmlns:a16="http://schemas.microsoft.com/office/drawing/2014/main" id="{F29B5F05-FB03-6EDA-355B-0A7DCF89F539}"/>
              </a:ext>
            </a:extLst>
          </p:cNvPr>
          <p:cNvSpPr txBox="1"/>
          <p:nvPr/>
        </p:nvSpPr>
        <p:spPr>
          <a:xfrm>
            <a:off x="918840" y="8163003"/>
            <a:ext cx="7760779" cy="1107996"/>
          </a:xfrm>
          <a:prstGeom prst="rect">
            <a:avLst/>
          </a:prstGeom>
          <a:noFill/>
        </p:spPr>
        <p:txBody>
          <a:bodyPr wrap="square" lIns="91440" tIns="45720" rIns="91440" bIns="45720" rtlCol="0" anchor="t">
            <a:spAutoFit/>
          </a:bodyPr>
          <a:lstStyle/>
          <a:p>
            <a:r>
              <a:rPr lang="en-US" sz="2200" b="1" i="1">
                <a:solidFill>
                  <a:srgbClr val="FF0000"/>
                </a:solidFill>
                <a:latin typeface="Arial"/>
                <a:cs typeface="Arial"/>
              </a:rPr>
              <a:t>Important Note:</a:t>
            </a:r>
            <a:r>
              <a:rPr lang="en-US" sz="2200" b="1" i="1">
                <a:latin typeface="Arial"/>
                <a:cs typeface="Arial"/>
              </a:rPr>
              <a:t> </a:t>
            </a:r>
            <a:r>
              <a:rPr lang="en-US" sz="2200" i="1">
                <a:latin typeface="Arial"/>
                <a:cs typeface="Arial"/>
              </a:rPr>
              <a:t>If you have difficulty logging in, we will capture your information and route it to the support team for action.</a:t>
            </a:r>
            <a:endParaRPr lang="en-US" sz="2200" i="1">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8E838601-CEC8-5E9A-D6D6-6A80A08B1F96}"/>
              </a:ext>
              <a:ext uri="{C183D7F6-B498-43B3-948B-1728B52AA6E4}">
                <adec:decorative xmlns:adec="http://schemas.microsoft.com/office/drawing/2017/decorative" val="1"/>
              </a:ext>
            </a:extLst>
          </p:cNvPr>
          <p:cNvGrpSpPr/>
          <p:nvPr/>
        </p:nvGrpSpPr>
        <p:grpSpPr>
          <a:xfrm>
            <a:off x="11174716" y="6872873"/>
            <a:ext cx="589596" cy="541213"/>
            <a:chOff x="1295400" y="3205100"/>
            <a:chExt cx="2023350" cy="1999096"/>
          </a:xfrm>
        </p:grpSpPr>
        <p:sp>
          <p:nvSpPr>
            <p:cNvPr id="21" name="Freeform 9">
              <a:extLst>
                <a:ext uri="{FF2B5EF4-FFF2-40B4-BE49-F238E27FC236}">
                  <a16:creationId xmlns:a16="http://schemas.microsoft.com/office/drawing/2014/main" id="{E15F0093-F3AE-C15D-822B-393827C3E8AD}"/>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TextBox 21">
              <a:extLst>
                <a:ext uri="{FF2B5EF4-FFF2-40B4-BE49-F238E27FC236}">
                  <a16:creationId xmlns:a16="http://schemas.microsoft.com/office/drawing/2014/main" id="{A3275C61-C7C2-9BE1-DB73-0BD603F7A670}"/>
                </a:ext>
              </a:extLst>
            </p:cNvPr>
            <p:cNvSpPr txBox="1">
              <a:spLocks/>
            </p:cNvSpPr>
            <p:nvPr/>
          </p:nvSpPr>
          <p:spPr>
            <a:xfrm>
              <a:off x="1734054" y="3908797"/>
              <a:ext cx="1066799" cy="1295399"/>
            </a:xfrm>
            <a:prstGeom prst="rect">
              <a:avLst/>
            </a:prstGeom>
            <a:noFill/>
          </p:spPr>
          <p:txBody>
            <a:bodyPr wrap="square" lIns="91440" tIns="45720" rIns="91440" bIns="45720" rtlCol="0" anchor="ctr" anchorCtr="0">
              <a:noAutofit/>
            </a:bodyPr>
            <a:lstStyle/>
            <a:p>
              <a:pPr algn="ctr"/>
              <a:r>
                <a:rPr lang="en-US" sz="3200" b="1">
                  <a:solidFill>
                    <a:schemeClr val="bg1"/>
                  </a:solidFill>
                </a:rPr>
                <a:t>4</a:t>
              </a:r>
            </a:p>
          </p:txBody>
        </p:sp>
      </p:grpSp>
    </p:spTree>
    <p:extLst>
      <p:ext uri="{BB962C8B-B14F-4D97-AF65-F5344CB8AC3E}">
        <p14:creationId xmlns:p14="http://schemas.microsoft.com/office/powerpoint/2010/main" val="1813116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5A26-3229-2474-FF59-45EF758741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E3E362-295F-A64A-9EC3-85BFE7651CF1}"/>
              </a:ext>
            </a:extLst>
          </p:cNvPr>
          <p:cNvSpPr>
            <a:spLocks noGrp="1"/>
          </p:cNvSpPr>
          <p:nvPr>
            <p:ph type="title"/>
          </p:nvPr>
        </p:nvSpPr>
        <p:spPr>
          <a:xfrm>
            <a:off x="1344705" y="571500"/>
            <a:ext cx="14826009" cy="1380565"/>
          </a:xfrm>
        </p:spPr>
        <p:txBody>
          <a:bodyPr/>
          <a:lstStyle/>
          <a:p>
            <a:r>
              <a:rPr lang="en-US">
                <a:latin typeface="Arial"/>
                <a:cs typeface="Arial"/>
              </a:rPr>
              <a:t>Accessing the CARES Training Environment (104)</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1A65E07E-4B28-8209-6C0B-64282292C9B1}"/>
              </a:ext>
            </a:extLst>
          </p:cNvPr>
          <p:cNvSpPr>
            <a:spLocks noGrp="1"/>
          </p:cNvSpPr>
          <p:nvPr>
            <p:ph type="body" sz="half" idx="2"/>
          </p:nvPr>
        </p:nvSpPr>
        <p:spPr>
          <a:xfrm>
            <a:off x="479759" y="3558339"/>
            <a:ext cx="6201229" cy="3174332"/>
          </a:xfrm>
        </p:spPr>
        <p:txBody>
          <a:bodyPr vert="horz" lIns="91440" tIns="45720" rIns="91440" bIns="45720" rtlCol="0" anchor="t">
            <a:normAutofit/>
          </a:bodyPr>
          <a:lstStyle/>
          <a:p>
            <a:r>
              <a:rPr lang="en-US">
                <a:latin typeface="Arial"/>
                <a:cs typeface="Arial"/>
              </a:rPr>
              <a:t>The first screen shown upon login is the Okta My Apps dashboard. </a:t>
            </a:r>
          </a:p>
          <a:p>
            <a:endParaRPr lang="en-US">
              <a:latin typeface="Arial"/>
              <a:cs typeface="Arial"/>
            </a:endParaRPr>
          </a:p>
          <a:p>
            <a:r>
              <a:rPr lang="en-US">
                <a:latin typeface="Arial"/>
                <a:cs typeface="Arial"/>
              </a:rPr>
              <a:t>To enter CWS-CARES training environment, choose the </a:t>
            </a:r>
            <a:r>
              <a:rPr lang="en-US" b="1">
                <a:latin typeface="Arial"/>
                <a:cs typeface="Arial"/>
              </a:rPr>
              <a:t>Training</a:t>
            </a:r>
            <a:r>
              <a:rPr lang="en-US">
                <a:latin typeface="Arial"/>
                <a:cs typeface="Arial"/>
              </a:rPr>
              <a:t> (</a:t>
            </a:r>
            <a:r>
              <a:rPr lang="en-US" b="1">
                <a:latin typeface="Arial"/>
                <a:cs typeface="Arial"/>
              </a:rPr>
              <a:t>CARES 104)</a:t>
            </a:r>
            <a:r>
              <a:rPr lang="en-US">
                <a:latin typeface="Arial"/>
                <a:cs typeface="Arial"/>
              </a:rPr>
              <a:t> tile</a:t>
            </a:r>
          </a:p>
        </p:txBody>
      </p:sp>
      <p:sp>
        <p:nvSpPr>
          <p:cNvPr id="4" name="Slide Number Placeholder 3">
            <a:extLst>
              <a:ext uri="{FF2B5EF4-FFF2-40B4-BE49-F238E27FC236}">
                <a16:creationId xmlns:a16="http://schemas.microsoft.com/office/drawing/2014/main" id="{EEF0DBC4-5942-85E8-8DC1-6B29DC9660D7}"/>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12</a:t>
            </a:fld>
            <a:endParaRPr lang="en-US"/>
          </a:p>
        </p:txBody>
      </p:sp>
      <p:sp>
        <p:nvSpPr>
          <p:cNvPr id="7" name="Date Placeholder 6">
            <a:extLst>
              <a:ext uri="{FF2B5EF4-FFF2-40B4-BE49-F238E27FC236}">
                <a16:creationId xmlns:a16="http://schemas.microsoft.com/office/drawing/2014/main" id="{DCDAD830-CCA4-624A-DF99-ECEDDE1F78CD}"/>
              </a:ext>
            </a:extLst>
          </p:cNvPr>
          <p:cNvSpPr>
            <a:spLocks noGrp="1"/>
          </p:cNvSpPr>
          <p:nvPr>
            <p:ph type="dt" sz="half" idx="10"/>
          </p:nvPr>
        </p:nvSpPr>
        <p:spPr/>
        <p:txBody>
          <a:bodyPr/>
          <a:lstStyle/>
          <a:p>
            <a:r>
              <a:rPr lang="en-US"/>
              <a:t>2026</a:t>
            </a:r>
          </a:p>
        </p:txBody>
      </p:sp>
      <p:grpSp>
        <p:nvGrpSpPr>
          <p:cNvPr id="8" name="Group 7" descr="The Okta My Apps dashboard, with the Training (CARES104) tile highlighted.">
            <a:extLst>
              <a:ext uri="{FF2B5EF4-FFF2-40B4-BE49-F238E27FC236}">
                <a16:creationId xmlns:a16="http://schemas.microsoft.com/office/drawing/2014/main" id="{B2F57BB7-3D3A-FAE4-4FA6-3B1478B61C90}"/>
              </a:ext>
            </a:extLst>
          </p:cNvPr>
          <p:cNvGrpSpPr/>
          <p:nvPr/>
        </p:nvGrpSpPr>
        <p:grpSpPr>
          <a:xfrm>
            <a:off x="6969346" y="2952750"/>
            <a:ext cx="10810874" cy="4767262"/>
            <a:chOff x="7669433" y="2952750"/>
            <a:chExt cx="10096500" cy="4381500"/>
          </a:xfrm>
        </p:grpSpPr>
        <p:pic>
          <p:nvPicPr>
            <p:cNvPr id="3" name="Picture 2" descr="The Okta My Apps dashboard, with the Training (CARES104) tile highlighted.">
              <a:extLst>
                <a:ext uri="{FF2B5EF4-FFF2-40B4-BE49-F238E27FC236}">
                  <a16:creationId xmlns:a16="http://schemas.microsoft.com/office/drawing/2014/main" id="{16AA926C-B5F3-D9D3-E7B2-3E4B1F4B0F80}"/>
                </a:ext>
              </a:extLst>
            </p:cNvPr>
            <p:cNvPicPr>
              <a:picLocks noChangeAspect="1"/>
            </p:cNvPicPr>
            <p:nvPr/>
          </p:nvPicPr>
          <p:blipFill>
            <a:blip r:embed="rId3"/>
            <a:stretch>
              <a:fillRect/>
            </a:stretch>
          </p:blipFill>
          <p:spPr>
            <a:xfrm>
              <a:off x="7669433" y="2952750"/>
              <a:ext cx="10096500" cy="4381500"/>
            </a:xfrm>
            <a:prstGeom prst="rect">
              <a:avLst/>
            </a:prstGeom>
          </p:spPr>
        </p:pic>
        <p:sp>
          <p:nvSpPr>
            <p:cNvPr id="5" name="Rectangle 4">
              <a:extLst>
                <a:ext uri="{FF2B5EF4-FFF2-40B4-BE49-F238E27FC236}">
                  <a16:creationId xmlns:a16="http://schemas.microsoft.com/office/drawing/2014/main" id="{27052346-4684-0E31-B0D3-5E3DEF84A65B}"/>
                </a:ext>
              </a:extLst>
            </p:cNvPr>
            <p:cNvSpPr/>
            <p:nvPr/>
          </p:nvSpPr>
          <p:spPr>
            <a:xfrm>
              <a:off x="12399378" y="4861367"/>
              <a:ext cx="2141317" cy="209791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6501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1BA0-BA00-D20A-0885-A49C50CD1B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7239764-DA67-2032-4A9F-24EE9586C441}"/>
              </a:ext>
            </a:extLst>
          </p:cNvPr>
          <p:cNvSpPr>
            <a:spLocks noGrp="1"/>
          </p:cNvSpPr>
          <p:nvPr>
            <p:ph type="title"/>
          </p:nvPr>
        </p:nvSpPr>
        <p:spPr>
          <a:xfrm>
            <a:off x="1196788" y="262218"/>
            <a:ext cx="15614800" cy="1676400"/>
          </a:xfrm>
        </p:spPr>
        <p:txBody>
          <a:bodyPr/>
          <a:lstStyle/>
          <a:p>
            <a:r>
              <a:rPr lang="en-US">
                <a:latin typeface="Arial"/>
                <a:cs typeface="Arial"/>
              </a:rPr>
              <a:t>How to Know You're In the Right Place: CWS-CARES</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0CF1296-9BD6-ACED-F3EC-DD1215C9246E}"/>
              </a:ext>
            </a:extLst>
          </p:cNvPr>
          <p:cNvSpPr>
            <a:spLocks noGrp="1"/>
          </p:cNvSpPr>
          <p:nvPr>
            <p:ph type="body" sz="half" idx="2"/>
          </p:nvPr>
        </p:nvSpPr>
        <p:spPr>
          <a:xfrm>
            <a:off x="739588" y="2565734"/>
            <a:ext cx="4769777" cy="6768766"/>
          </a:xfrm>
        </p:spPr>
        <p:txBody>
          <a:bodyPr vert="horz" lIns="91440" tIns="45720" rIns="91440" bIns="45720" rtlCol="0" anchor="t">
            <a:normAutofit fontScale="92500"/>
          </a:bodyPr>
          <a:lstStyle/>
          <a:p>
            <a:r>
              <a:rPr lang="en-US">
                <a:latin typeface="Arial"/>
                <a:cs typeface="Arial"/>
              </a:rPr>
              <a:t>Verify that you are in </a:t>
            </a:r>
            <a:r>
              <a:rPr lang="en-US" b="1">
                <a:latin typeface="Arial"/>
                <a:cs typeface="Arial"/>
              </a:rPr>
              <a:t>CARES </a:t>
            </a:r>
            <a:r>
              <a:rPr lang="en-US">
                <a:latin typeface="Arial"/>
                <a:cs typeface="Arial"/>
              </a:rPr>
              <a:t>application</a:t>
            </a:r>
            <a:r>
              <a:rPr lang="en-US" b="1">
                <a:latin typeface="Arial"/>
                <a:cs typeface="Arial"/>
              </a:rPr>
              <a:t> </a:t>
            </a:r>
            <a:r>
              <a:rPr lang="en-US">
                <a:latin typeface="Arial"/>
                <a:cs typeface="Arial"/>
              </a:rPr>
              <a:t>tile in the App Launcher in the top left corner of your homepage.</a:t>
            </a:r>
            <a:endParaRPr lang="en-US">
              <a:latin typeface="Arial"/>
              <a:ea typeface="Calibri"/>
              <a:cs typeface="Arial"/>
            </a:endParaRPr>
          </a:p>
          <a:p>
            <a:endParaRPr lang="en-US">
              <a:latin typeface="Arial" panose="020B0604020202020204" pitchFamily="34" charset="0"/>
              <a:cs typeface="Arial" panose="020B0604020202020204" pitchFamily="34" charset="0"/>
            </a:endParaRPr>
          </a:p>
          <a:p>
            <a:r>
              <a:rPr lang="en-US">
                <a:latin typeface="Arial"/>
                <a:cs typeface="Arial"/>
              </a:rPr>
              <a:t>After clicking the </a:t>
            </a:r>
            <a:r>
              <a:rPr lang="en-US" b="1">
                <a:latin typeface="Arial"/>
                <a:cs typeface="Arial"/>
              </a:rPr>
              <a:t>CARES</a:t>
            </a:r>
            <a:r>
              <a:rPr lang="en-US">
                <a:latin typeface="Arial"/>
                <a:cs typeface="Arial"/>
              </a:rPr>
              <a:t> tile in the App Launcher, the CWS-CARES Home Page displays.</a:t>
            </a:r>
            <a:endParaRPr lang="en-US"/>
          </a:p>
          <a:p>
            <a:endParaRPr lang="en-US">
              <a:latin typeface="Arial"/>
              <a:cs typeface="Arial"/>
            </a:endParaRPr>
          </a:p>
          <a:p>
            <a:r>
              <a:rPr lang="en-US" b="1" i="1">
                <a:latin typeface="Arial"/>
                <a:cs typeface="Arial"/>
              </a:rPr>
              <a:t>Important Note:</a:t>
            </a:r>
            <a:r>
              <a:rPr lang="en-US">
                <a:latin typeface="Arial"/>
                <a:cs typeface="Arial"/>
              </a:rPr>
              <a:t> </a:t>
            </a:r>
            <a:r>
              <a:rPr lang="en-US" i="1">
                <a:latin typeface="Arial"/>
                <a:cs typeface="Arial"/>
              </a:rPr>
              <a:t>If you are NOT in the CARES application, click the App Launcher (highlighted in the screenshot). Then, select the CARES application.</a:t>
            </a:r>
            <a:endParaRPr lang="en-US" i="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89FE7D4-1541-BD4B-8373-433209D34816}"/>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13</a:t>
            </a:fld>
            <a:endParaRPr lang="en-US"/>
          </a:p>
        </p:txBody>
      </p:sp>
      <p:sp>
        <p:nvSpPr>
          <p:cNvPr id="7" name="Date Placeholder 6">
            <a:extLst>
              <a:ext uri="{FF2B5EF4-FFF2-40B4-BE49-F238E27FC236}">
                <a16:creationId xmlns:a16="http://schemas.microsoft.com/office/drawing/2014/main" id="{9B1513A7-243C-5A3F-DEA1-A5C95ACBF799}"/>
              </a:ext>
            </a:extLst>
          </p:cNvPr>
          <p:cNvSpPr>
            <a:spLocks noGrp="1"/>
          </p:cNvSpPr>
          <p:nvPr>
            <p:ph type="dt" sz="half" idx="10"/>
          </p:nvPr>
        </p:nvSpPr>
        <p:spPr/>
        <p:txBody>
          <a:bodyPr/>
          <a:lstStyle/>
          <a:p>
            <a:r>
              <a:rPr lang="en-US"/>
              <a:t>2026</a:t>
            </a:r>
          </a:p>
        </p:txBody>
      </p:sp>
      <p:grpSp>
        <p:nvGrpSpPr>
          <p:cNvPr id="5" name="Group 4" descr="The CARES Home page displayed, with the CARES word next to the waffle button, &quot;app launcher&quot; highlighted in the screen shot. ">
            <a:extLst>
              <a:ext uri="{FF2B5EF4-FFF2-40B4-BE49-F238E27FC236}">
                <a16:creationId xmlns:a16="http://schemas.microsoft.com/office/drawing/2014/main" id="{33A2838A-2D85-D413-CFF0-D760DD30F641}"/>
              </a:ext>
            </a:extLst>
          </p:cNvPr>
          <p:cNvGrpSpPr/>
          <p:nvPr/>
        </p:nvGrpSpPr>
        <p:grpSpPr>
          <a:xfrm>
            <a:off x="5951753" y="2565186"/>
            <a:ext cx="11927224" cy="6675420"/>
            <a:chOff x="5575236" y="2565186"/>
            <a:chExt cx="12196165" cy="6769549"/>
          </a:xfrm>
        </p:grpSpPr>
        <p:pic>
          <p:nvPicPr>
            <p:cNvPr id="8" name="Picture 7" descr="The Okta My Apps dashboard, with the Training (CARES104) tile highlighted.">
              <a:extLst>
                <a:ext uri="{FF2B5EF4-FFF2-40B4-BE49-F238E27FC236}">
                  <a16:creationId xmlns:a16="http://schemas.microsoft.com/office/drawing/2014/main" id="{2E812337-0F20-B773-557C-9B54E86A76D2}"/>
                </a:ext>
              </a:extLst>
            </p:cNvPr>
            <p:cNvPicPr>
              <a:picLocks noChangeAspect="1"/>
            </p:cNvPicPr>
            <p:nvPr/>
          </p:nvPicPr>
          <p:blipFill>
            <a:blip r:embed="rId3"/>
            <a:stretch>
              <a:fillRect/>
            </a:stretch>
          </p:blipFill>
          <p:spPr>
            <a:xfrm>
              <a:off x="5575236" y="2565186"/>
              <a:ext cx="12196165" cy="6769549"/>
            </a:xfrm>
            <a:prstGeom prst="rect">
              <a:avLst/>
            </a:prstGeom>
          </p:spPr>
        </p:pic>
        <p:sp>
          <p:nvSpPr>
            <p:cNvPr id="3" name="Rectangle 2">
              <a:extLst>
                <a:ext uri="{FF2B5EF4-FFF2-40B4-BE49-F238E27FC236}">
                  <a16:creationId xmlns:a16="http://schemas.microsoft.com/office/drawing/2014/main" id="{2EF1E2F6-0056-5CF4-E438-685DD64F1AEC}"/>
                </a:ext>
              </a:extLst>
            </p:cNvPr>
            <p:cNvSpPr/>
            <p:nvPr/>
          </p:nvSpPr>
          <p:spPr>
            <a:xfrm>
              <a:off x="5688106" y="2998693"/>
              <a:ext cx="1250576" cy="4572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15985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E7C39-ACFA-5038-3765-26EC0F83BA6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D2B109-306B-3F29-5CBC-353C78678A64}"/>
              </a:ext>
            </a:extLst>
          </p:cNvPr>
          <p:cNvSpPr>
            <a:spLocks noGrp="1"/>
          </p:cNvSpPr>
          <p:nvPr>
            <p:ph type="title"/>
          </p:nvPr>
        </p:nvSpPr>
        <p:spPr>
          <a:xfrm>
            <a:off x="1285875" y="571500"/>
            <a:ext cx="8051074" cy="1133475"/>
          </a:xfrm>
        </p:spPr>
        <p:txBody>
          <a:bodyPr/>
          <a:lstStyle/>
          <a:p>
            <a:r>
              <a:rPr lang="en-US">
                <a:latin typeface="Arial" panose="020B0604020202020204" pitchFamily="34" charset="0"/>
                <a:cs typeface="Arial" panose="020B0604020202020204" pitchFamily="34" charset="0"/>
              </a:rPr>
              <a:t>Navigation Menu</a:t>
            </a:r>
          </a:p>
        </p:txBody>
      </p:sp>
      <p:sp>
        <p:nvSpPr>
          <p:cNvPr id="6" name="Text Placeholder 5">
            <a:extLst>
              <a:ext uri="{FF2B5EF4-FFF2-40B4-BE49-F238E27FC236}">
                <a16:creationId xmlns:a16="http://schemas.microsoft.com/office/drawing/2014/main" id="{8F91911F-8250-E6C7-7D1A-3E8652596ED6}"/>
              </a:ext>
            </a:extLst>
          </p:cNvPr>
          <p:cNvSpPr>
            <a:spLocks noGrp="1"/>
          </p:cNvSpPr>
          <p:nvPr>
            <p:ph type="body" sz="half" idx="2"/>
          </p:nvPr>
        </p:nvSpPr>
        <p:spPr>
          <a:xfrm>
            <a:off x="914400" y="2157413"/>
            <a:ext cx="5270992" cy="7177087"/>
          </a:xfrm>
        </p:spPr>
        <p:txBody>
          <a:bodyPr vert="horz" lIns="91440" tIns="45720" rIns="91440" bIns="45720" rtlCol="0" anchor="t">
            <a:normAutofit/>
          </a:bodyPr>
          <a:lstStyle/>
          <a:p>
            <a:r>
              <a:rPr lang="en-US">
                <a:latin typeface="Arial"/>
                <a:cs typeface="Arial"/>
              </a:rPr>
              <a:t>The </a:t>
            </a:r>
            <a:r>
              <a:rPr lang="en-US" b="1">
                <a:latin typeface="Arial"/>
                <a:cs typeface="Arial"/>
              </a:rPr>
              <a:t>Navigation Menu </a:t>
            </a:r>
            <a:r>
              <a:rPr lang="en-US">
                <a:latin typeface="Arial"/>
                <a:cs typeface="Arial"/>
              </a:rPr>
              <a:t>consists of a dropdown that contains links to sections of CWS-CARES that you have permission to access.</a:t>
            </a:r>
            <a:endParaRPr lang="en-US"/>
          </a:p>
          <a:p>
            <a:endParaRPr lang="en-US">
              <a:latin typeface="Arial"/>
              <a:cs typeface="Arial"/>
            </a:endParaRPr>
          </a:p>
          <a:p>
            <a:r>
              <a:rPr lang="en-US">
                <a:latin typeface="Arial"/>
                <a:cs typeface="Arial"/>
              </a:rPr>
              <a:t>Common selections are:</a:t>
            </a:r>
            <a:endParaRPr lang="en-US"/>
          </a:p>
          <a:p>
            <a:pPr marL="457200" indent="-457200">
              <a:buFont typeface="Wingdings" panose="05000000000000000000" pitchFamily="2" charset="2"/>
              <a:buChar char="Ø"/>
            </a:pPr>
            <a:r>
              <a:rPr lang="en-US" i="1">
                <a:latin typeface="Arial"/>
                <a:cs typeface="Arial"/>
              </a:rPr>
              <a:t>Home</a:t>
            </a:r>
          </a:p>
          <a:p>
            <a:pPr marL="457200" indent="-457200">
              <a:buFont typeface="Wingdings" panose="05000000000000000000" pitchFamily="2" charset="2"/>
              <a:buChar char="Ø"/>
            </a:pPr>
            <a:r>
              <a:rPr lang="en-US" i="1">
                <a:latin typeface="Arial"/>
                <a:cs typeface="Arial"/>
              </a:rPr>
              <a:t>Screenings</a:t>
            </a:r>
          </a:p>
          <a:p>
            <a:pPr marL="457200" indent="-457200">
              <a:buFont typeface="Wingdings" panose="05000000000000000000" pitchFamily="2" charset="2"/>
              <a:buChar char="Ø"/>
            </a:pPr>
            <a:r>
              <a:rPr lang="en-US" i="1">
                <a:latin typeface="Arial"/>
                <a:cs typeface="Arial"/>
              </a:rPr>
              <a:t>Eligibility</a:t>
            </a:r>
          </a:p>
          <a:p>
            <a:pPr marL="457200" indent="-457200">
              <a:buFont typeface="Wingdings" panose="05000000000000000000" pitchFamily="2" charset="2"/>
              <a:buChar char="Ø"/>
            </a:pPr>
            <a:r>
              <a:rPr lang="en-US" i="1">
                <a:latin typeface="Arial"/>
                <a:cs typeface="Arial"/>
              </a:rPr>
              <a:t>Cases</a:t>
            </a:r>
          </a:p>
          <a:p>
            <a:pPr marL="457200" indent="-457200">
              <a:buFont typeface="Wingdings" panose="05000000000000000000" pitchFamily="2" charset="2"/>
              <a:buChar char="Ø"/>
            </a:pPr>
            <a:r>
              <a:rPr lang="en-US" i="1">
                <a:latin typeface="Arial"/>
                <a:cs typeface="Arial"/>
              </a:rPr>
              <a:t>Reports</a:t>
            </a:r>
          </a:p>
          <a:p>
            <a:pPr marL="457200" indent="-457200">
              <a:buFont typeface="Wingdings" panose="05000000000000000000" pitchFamily="2" charset="2"/>
              <a:buChar char="Ø"/>
            </a:pPr>
            <a:r>
              <a:rPr lang="en-US" i="1">
                <a:latin typeface="Arial"/>
                <a:cs typeface="Arial"/>
              </a:rPr>
              <a:t>Person Search</a:t>
            </a:r>
          </a:p>
          <a:p>
            <a:pPr marL="457200" indent="-457200">
              <a:buFont typeface="Wingdings" panose="05000000000000000000" pitchFamily="2" charset="2"/>
              <a:buChar char="Ø"/>
            </a:pPr>
            <a:r>
              <a:rPr lang="en-US" i="1">
                <a:latin typeface="Arial"/>
                <a:cs typeface="Arial"/>
              </a:rPr>
              <a:t>Work Items</a:t>
            </a:r>
            <a:endParaRPr lang="en-US" i="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A9F3916-9F8D-C309-9AA5-52490A5DDC99}"/>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14</a:t>
            </a:fld>
            <a:endParaRPr lang="en-US"/>
          </a:p>
        </p:txBody>
      </p:sp>
      <p:sp>
        <p:nvSpPr>
          <p:cNvPr id="7" name="Date Placeholder 6">
            <a:extLst>
              <a:ext uri="{FF2B5EF4-FFF2-40B4-BE49-F238E27FC236}">
                <a16:creationId xmlns:a16="http://schemas.microsoft.com/office/drawing/2014/main" id="{2DAFCF02-C5F6-91F2-AA29-97B9EFDE86E7}"/>
              </a:ext>
            </a:extLst>
          </p:cNvPr>
          <p:cNvSpPr>
            <a:spLocks noGrp="1"/>
          </p:cNvSpPr>
          <p:nvPr>
            <p:ph type="dt" sz="half" idx="10"/>
          </p:nvPr>
        </p:nvSpPr>
        <p:spPr/>
        <p:txBody>
          <a:bodyPr/>
          <a:lstStyle/>
          <a:p>
            <a:r>
              <a:rPr lang="en-US"/>
              <a:t>2026</a:t>
            </a:r>
          </a:p>
        </p:txBody>
      </p:sp>
      <p:pic>
        <p:nvPicPr>
          <p:cNvPr id="3" name="Picture 2" descr=" The Home page Navigation Menu dropdown window, showing commonly used links to sections of CWS-CARES.&#10;&#10;Selections displayed are:&#10;Home&#10;Work Items&#10;Eligibility&#10;Screenings&#10;Cases&#10;Organizations&#10;CARES Timeline&#10;CARES Timeline Level 2">
            <a:extLst>
              <a:ext uri="{FF2B5EF4-FFF2-40B4-BE49-F238E27FC236}">
                <a16:creationId xmlns:a16="http://schemas.microsoft.com/office/drawing/2014/main" id="{31104E60-BCE9-FB67-D872-DA3AC3CDECC3}"/>
              </a:ext>
            </a:extLst>
          </p:cNvPr>
          <p:cNvPicPr>
            <a:picLocks noChangeAspect="1"/>
          </p:cNvPicPr>
          <p:nvPr/>
        </p:nvPicPr>
        <p:blipFill>
          <a:blip r:embed="rId3"/>
          <a:stretch>
            <a:fillRect/>
          </a:stretch>
        </p:blipFill>
        <p:spPr>
          <a:xfrm>
            <a:off x="6583999" y="2400979"/>
            <a:ext cx="11447984" cy="6399440"/>
          </a:xfrm>
          <a:prstGeom prst="rect">
            <a:avLst/>
          </a:prstGeom>
          <a:ln>
            <a:solidFill>
              <a:schemeClr val="accent3">
                <a:lumMod val="10000"/>
              </a:schemeClr>
            </a:solidFill>
          </a:ln>
        </p:spPr>
      </p:pic>
    </p:spTree>
    <p:extLst>
      <p:ext uri="{BB962C8B-B14F-4D97-AF65-F5344CB8AC3E}">
        <p14:creationId xmlns:p14="http://schemas.microsoft.com/office/powerpoint/2010/main" val="616661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4A2E-35A9-5020-C793-1EE4450CE0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5C934C-36D4-919E-DDA1-49135B9F03C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Global Search</a:t>
            </a:r>
          </a:p>
        </p:txBody>
      </p:sp>
      <p:sp>
        <p:nvSpPr>
          <p:cNvPr id="6" name="Text Placeholder 5">
            <a:extLst>
              <a:ext uri="{FF2B5EF4-FFF2-40B4-BE49-F238E27FC236}">
                <a16:creationId xmlns:a16="http://schemas.microsoft.com/office/drawing/2014/main" id="{05DB580F-5217-7414-A7CE-E0CD1D1E9186}"/>
              </a:ext>
            </a:extLst>
          </p:cNvPr>
          <p:cNvSpPr>
            <a:spLocks noGrp="1"/>
          </p:cNvSpPr>
          <p:nvPr>
            <p:ph type="body" sz="half" idx="2"/>
          </p:nvPr>
        </p:nvSpPr>
        <p:spPr>
          <a:xfrm>
            <a:off x="914400" y="2355182"/>
            <a:ext cx="5059018" cy="4628690"/>
          </a:xfrm>
        </p:spPr>
        <p:txBody>
          <a:bodyPr vert="horz" lIns="91440" tIns="45720" rIns="91440" bIns="45720" rtlCol="0" anchor="t">
            <a:normAutofit lnSpcReduction="10000"/>
          </a:bodyPr>
          <a:lstStyle/>
          <a:p>
            <a:r>
              <a:rPr lang="en-US">
                <a:latin typeface="Arial"/>
                <a:cs typeface="Arial"/>
              </a:rPr>
              <a:t>Use </a:t>
            </a:r>
            <a:r>
              <a:rPr lang="en-US" b="1">
                <a:latin typeface="Arial"/>
                <a:cs typeface="Arial"/>
              </a:rPr>
              <a:t>Global Search to </a:t>
            </a:r>
            <a:r>
              <a:rPr lang="en-US">
                <a:latin typeface="Arial"/>
                <a:cs typeface="Arial"/>
              </a:rPr>
              <a:t>broadly search across the system. This search is best suited for:  </a:t>
            </a:r>
          </a:p>
          <a:p>
            <a:endParaRPr lang="en-US">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b="1">
                <a:latin typeface="Arial"/>
                <a:cs typeface="Arial"/>
              </a:rPr>
              <a:t>Locating knowledge articles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Searching for glossary terms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Finding general content using keywords </a:t>
            </a:r>
          </a:p>
          <a:p>
            <a:pPr marL="457200" lvl="0" indent="-457200">
              <a:buFont typeface="Wingdings" panose="05000000000000000000" pitchFamily="2" charset="2"/>
              <a:buChar char="Ø"/>
            </a:pPr>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lvl="0"/>
            <a:endParaRPr lang="en-US">
              <a:latin typeface="Arial" panose="020B0604020202020204" pitchFamily="34" charset="0"/>
              <a:cs typeface="Arial" panose="020B0604020202020204" pitchFamily="34" charset="0"/>
            </a:endParaRPr>
          </a:p>
          <a:p>
            <a:endParaRPr lang="en-US">
              <a:latin typeface="Arial"/>
              <a:cs typeface="Arial"/>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F6BA956-F0D7-DC92-84F9-ACC3916718E8}"/>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15</a:t>
            </a:fld>
            <a:endParaRPr lang="en-US"/>
          </a:p>
        </p:txBody>
      </p:sp>
      <p:sp>
        <p:nvSpPr>
          <p:cNvPr id="7" name="Date Placeholder 6">
            <a:extLst>
              <a:ext uri="{FF2B5EF4-FFF2-40B4-BE49-F238E27FC236}">
                <a16:creationId xmlns:a16="http://schemas.microsoft.com/office/drawing/2014/main" id="{7BCC06BC-E0F8-96CB-489C-431D1CC25476}"/>
              </a:ext>
            </a:extLst>
          </p:cNvPr>
          <p:cNvSpPr>
            <a:spLocks noGrp="1"/>
          </p:cNvSpPr>
          <p:nvPr>
            <p:ph type="dt" sz="half" idx="10"/>
          </p:nvPr>
        </p:nvSpPr>
        <p:spPr/>
        <p:txBody>
          <a:bodyPr/>
          <a:lstStyle/>
          <a:p>
            <a:r>
              <a:rPr lang="en-US"/>
              <a:t>2026</a:t>
            </a:r>
          </a:p>
        </p:txBody>
      </p:sp>
      <p:pic>
        <p:nvPicPr>
          <p:cNvPr id="3" name="Picture 2" descr="The search bar is highlighted at the top of the Cares page.">
            <a:extLst>
              <a:ext uri="{FF2B5EF4-FFF2-40B4-BE49-F238E27FC236}">
                <a16:creationId xmlns:a16="http://schemas.microsoft.com/office/drawing/2014/main" id="{F94882E0-D0D3-35F4-FADF-995AA4526FE0}"/>
              </a:ext>
            </a:extLst>
          </p:cNvPr>
          <p:cNvPicPr>
            <a:picLocks noChangeAspect="1"/>
          </p:cNvPicPr>
          <p:nvPr/>
        </p:nvPicPr>
        <p:blipFill>
          <a:blip r:embed="rId3"/>
          <a:stretch>
            <a:fillRect/>
          </a:stretch>
        </p:blipFill>
        <p:spPr>
          <a:xfrm>
            <a:off x="5840952" y="4039371"/>
            <a:ext cx="12053637" cy="2940719"/>
          </a:xfrm>
          <a:prstGeom prst="rect">
            <a:avLst/>
          </a:prstGeom>
        </p:spPr>
      </p:pic>
      <p:sp>
        <p:nvSpPr>
          <p:cNvPr id="5" name="TextBox 4">
            <a:extLst>
              <a:ext uri="{FF2B5EF4-FFF2-40B4-BE49-F238E27FC236}">
                <a16:creationId xmlns:a16="http://schemas.microsoft.com/office/drawing/2014/main" id="{DC36801E-3714-F0CD-3088-75C27BF1AE93}"/>
              </a:ext>
            </a:extLst>
          </p:cNvPr>
          <p:cNvSpPr txBox="1"/>
          <p:nvPr/>
        </p:nvSpPr>
        <p:spPr>
          <a:xfrm>
            <a:off x="1313310" y="7884750"/>
            <a:ext cx="1528660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solidFill>
                  <a:srgbClr val="053D53"/>
                </a:solidFill>
                <a:latin typeface="Arial"/>
                <a:cs typeface="Arial"/>
              </a:rPr>
              <a:t>To perform a Global Search, enter a keyword or phrase in the search bar available at the top of the screen. The system will begin to pull areas that meet the search criteria as text is entered.</a:t>
            </a:r>
          </a:p>
        </p:txBody>
      </p:sp>
    </p:spTree>
    <p:extLst>
      <p:ext uri="{BB962C8B-B14F-4D97-AF65-F5344CB8AC3E}">
        <p14:creationId xmlns:p14="http://schemas.microsoft.com/office/powerpoint/2010/main" val="808788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7B18-D16C-074C-8300-F464EFF92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9DEE1-AEB3-AA9A-F183-39CE0FBF1D8C}"/>
              </a:ext>
            </a:extLst>
          </p:cNvPr>
          <p:cNvSpPr>
            <a:spLocks noGrp="1"/>
          </p:cNvSpPr>
          <p:nvPr>
            <p:ph type="title"/>
          </p:nvPr>
        </p:nvSpPr>
        <p:spPr/>
        <p:txBody>
          <a:bodyPr/>
          <a:lstStyle/>
          <a:p>
            <a:r>
              <a:rPr lang="en-US">
                <a:latin typeface="Arial"/>
                <a:cs typeface="Arial"/>
              </a:rPr>
              <a:t>Lesson 1: Review Activity</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F7955B1-AE6A-3555-F598-1051F9A430EB}"/>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4" name="Date Placeholder 3">
            <a:extLst>
              <a:ext uri="{FF2B5EF4-FFF2-40B4-BE49-F238E27FC236}">
                <a16:creationId xmlns:a16="http://schemas.microsoft.com/office/drawing/2014/main" id="{452D1897-E276-C6FF-2763-CE24CE5F8357}"/>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754718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AE7-09A6-98F8-873F-AE5051CF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E17D4-42F4-7293-311A-0082A9C79DF0}"/>
              </a:ext>
            </a:extLst>
          </p:cNvPr>
          <p:cNvSpPr>
            <a:spLocks noGrp="1"/>
          </p:cNvSpPr>
          <p:nvPr>
            <p:ph type="title"/>
          </p:nvPr>
        </p:nvSpPr>
        <p:spPr/>
        <p:txBody>
          <a:bodyPr/>
          <a:lstStyle/>
          <a:p>
            <a:r>
              <a:rPr lang="en-US">
                <a:latin typeface="Arial"/>
                <a:cs typeface="Arial"/>
              </a:rPr>
              <a:t>Lesson 2: Foster Care Eligibility Determinations</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91A785C-8064-AB19-0483-39035EE4E7B9}"/>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4" name="Date Placeholder 3">
            <a:extLst>
              <a:ext uri="{FF2B5EF4-FFF2-40B4-BE49-F238E27FC236}">
                <a16:creationId xmlns:a16="http://schemas.microsoft.com/office/drawing/2014/main" id="{62E0223E-CD52-479A-BED1-C1020C7CEAC6}"/>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331957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9A6F-7B03-330B-6D62-E27C56970E01}"/>
              </a:ext>
            </a:extLst>
          </p:cNvPr>
          <p:cNvSpPr>
            <a:spLocks noGrp="1"/>
          </p:cNvSpPr>
          <p:nvPr>
            <p:ph type="title"/>
          </p:nvPr>
        </p:nvSpPr>
        <p:spPr/>
        <p:txBody>
          <a:bodyPr/>
          <a:lstStyle/>
          <a:p>
            <a:r>
              <a:rPr lang="en-US"/>
              <a:t>Accessing Pre-Seeded Cases for this Scenario</a:t>
            </a:r>
          </a:p>
        </p:txBody>
      </p:sp>
      <p:sp>
        <p:nvSpPr>
          <p:cNvPr id="4" name="Date Placeholder 3">
            <a:extLst>
              <a:ext uri="{FF2B5EF4-FFF2-40B4-BE49-F238E27FC236}">
                <a16:creationId xmlns:a16="http://schemas.microsoft.com/office/drawing/2014/main" id="{79A80992-3B31-CE80-1455-B28BDFB9622B}"/>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B0FE29D3-EBCF-49D8-5600-3F69D9D11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12B3E-7526-CCB5-C8CE-296AF045D22A}"/>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8" name="Text Placeholder 2">
            <a:extLst>
              <a:ext uri="{FF2B5EF4-FFF2-40B4-BE49-F238E27FC236}">
                <a16:creationId xmlns:a16="http://schemas.microsoft.com/office/drawing/2014/main" id="{AC7FF7CD-148E-D491-D02D-056C375F4A67}"/>
              </a:ext>
            </a:extLst>
          </p:cNvPr>
          <p:cNvSpPr txBox="1">
            <a:spLocks/>
          </p:cNvSpPr>
          <p:nvPr/>
        </p:nvSpPr>
        <p:spPr>
          <a:xfrm>
            <a:off x="1081839" y="2704097"/>
            <a:ext cx="14630400" cy="6781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6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32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8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400">
                <a:latin typeface="Arial"/>
                <a:cs typeface="Arial"/>
              </a:rPr>
              <a:t>For this session, you should be able to use the case created during the Screenings &amp; Referrals course.</a:t>
            </a:r>
          </a:p>
          <a:p>
            <a:r>
              <a:rPr lang="en-US" sz="3400">
                <a:latin typeface="Arial"/>
                <a:cs typeface="Arial"/>
              </a:rPr>
              <a:t>If there are issues, Pre-Seeded cases have been created for TTT Trainings</a:t>
            </a:r>
          </a:p>
          <a:p>
            <a:r>
              <a:rPr lang="en-US" sz="3400">
                <a:latin typeface="Arial"/>
                <a:cs typeface="Arial"/>
              </a:rPr>
              <a:t>To access Pre-Seeded cases, please utilize the spreadsheet given to your training facilitators and open the tab that corresponds to the relevant scenario</a:t>
            </a:r>
          </a:p>
          <a:p>
            <a:r>
              <a:rPr lang="en-US" sz="3400">
                <a:latin typeface="Arial"/>
                <a:cs typeface="Arial"/>
              </a:rPr>
              <a:t>For CARES Trainers, find the folder for cases seeded for your regional session here: </a:t>
            </a:r>
            <a:r>
              <a:rPr lang="en-US" sz="3400">
                <a:latin typeface="Arial"/>
                <a:ea typeface="Calibri"/>
                <a:cs typeface="Arial"/>
                <a:hlinkClick r:id="rId2"/>
              </a:rPr>
              <a:t>Train the Trainer</a:t>
            </a:r>
            <a:endParaRPr lang="en-US" sz="3400">
              <a:latin typeface="Arial"/>
              <a:ea typeface="Calibri"/>
              <a:cs typeface="Arial"/>
            </a:endParaRPr>
          </a:p>
          <a:p>
            <a:pPr lvl="1"/>
            <a:r>
              <a:rPr lang="en-US" sz="3400" i="1">
                <a:latin typeface="Arial"/>
                <a:ea typeface="Calibri"/>
                <a:cs typeface="Arial"/>
              </a:rPr>
              <a:t>Please make sure you use the tab based on the specific course being taught (i.e., Eligibility)</a:t>
            </a:r>
            <a:endParaRPr lang="en-US" sz="3400">
              <a:latin typeface="Arial"/>
              <a:ea typeface="Calibri"/>
              <a:cs typeface="Arial"/>
            </a:endParaRPr>
          </a:p>
          <a:p>
            <a:endParaRPr lang="en-US">
              <a:latin typeface="Arial"/>
              <a:ea typeface="Calibri"/>
              <a:cs typeface="Arial"/>
            </a:endParaRPr>
          </a:p>
          <a:p>
            <a:pPr marL="0" indent="0">
              <a:buFont typeface="Arial" pitchFamily="34" charset="0"/>
              <a:buNone/>
            </a:pPr>
            <a:endParaRPr lang="en-US" b="1">
              <a:solidFill>
                <a:srgbClr val="FF0000"/>
              </a:solidFill>
              <a:latin typeface="Arial"/>
              <a:ea typeface="Calibri"/>
              <a:cs typeface="Arial"/>
            </a:endParaRPr>
          </a:p>
          <a:p>
            <a:pPr marL="0" indent="0">
              <a:buFont typeface="Arial" pitchFamily="34" charset="0"/>
              <a:buNone/>
            </a:pPr>
            <a:endParaRPr lang="en-US" b="1">
              <a:solidFill>
                <a:srgbClr val="FF0000"/>
              </a:solidFill>
              <a:ea typeface="Calibri"/>
            </a:endParaRPr>
          </a:p>
        </p:txBody>
      </p:sp>
    </p:spTree>
    <p:extLst>
      <p:ext uri="{BB962C8B-B14F-4D97-AF65-F5344CB8AC3E}">
        <p14:creationId xmlns:p14="http://schemas.microsoft.com/office/powerpoint/2010/main" val="2994659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C446-DC27-B4EA-F3FE-4A228ABC9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B8913-0F25-C82C-2F09-BCF16C80BB16}"/>
              </a:ext>
            </a:extLst>
          </p:cNvPr>
          <p:cNvSpPr>
            <a:spLocks noGrp="1"/>
          </p:cNvSpPr>
          <p:nvPr>
            <p:ph type="title"/>
          </p:nvPr>
        </p:nvSpPr>
        <p:spPr>
          <a:xfrm>
            <a:off x="914400" y="434976"/>
            <a:ext cx="14630400" cy="1084262"/>
          </a:xfrm>
        </p:spPr>
        <p:txBody>
          <a:bodyPr/>
          <a:lstStyle/>
          <a:p>
            <a:r>
              <a:rPr lang="en-US">
                <a:latin typeface="Arial"/>
                <a:cs typeface="Arial"/>
              </a:rPr>
              <a:t>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BFA36CD-4ECF-A28A-E347-6162DB160324}"/>
              </a:ext>
            </a:extLst>
          </p:cNvPr>
          <p:cNvSpPr>
            <a:spLocks noGrp="1"/>
          </p:cNvSpPr>
          <p:nvPr>
            <p:ph idx="1"/>
          </p:nvPr>
        </p:nvSpPr>
        <p:spPr>
          <a:xfrm>
            <a:off x="914400" y="2033587"/>
            <a:ext cx="14630400" cy="6781800"/>
          </a:xfrm>
        </p:spPr>
        <p:txBody>
          <a:bodyPr vert="horz" lIns="91440" tIns="45720" rIns="91440" bIns="45720" rtlCol="0" anchor="t">
            <a:normAutofit fontScale="70000" lnSpcReduction="20000"/>
          </a:bodyPr>
          <a:lstStyle/>
          <a:p>
            <a:pPr marL="0" indent="0" fontAlgn="base">
              <a:buNone/>
            </a:pPr>
            <a:r>
              <a:rPr lang="en-US">
                <a:latin typeface="Arial"/>
                <a:cs typeface="Arial"/>
              </a:rPr>
              <a:t>Once the children are placed, their cases are assigned to a CARES Eligibility Resource who begins work on the children’s Eligibility Records. The CARES Eligibility Resource initiates a Case Link to </a:t>
            </a:r>
            <a:r>
              <a:rPr lang="en-US" err="1">
                <a:latin typeface="Arial"/>
                <a:cs typeface="Arial"/>
              </a:rPr>
              <a:t>CalSAWS</a:t>
            </a:r>
            <a:r>
              <a:rPr lang="en-US">
                <a:latin typeface="Arial"/>
                <a:cs typeface="Arial"/>
              </a:rPr>
              <a:t>. Next, the CARES Eligibility Resource enters the rate information in CARES for Victor and Peter’s placements. Depending on county practice, the Eligibility Resource may need to obtain supervisor approval on the proposed rates prior to sending the information to </a:t>
            </a:r>
            <a:r>
              <a:rPr lang="en-US" err="1">
                <a:latin typeface="Arial"/>
                <a:cs typeface="Arial"/>
              </a:rPr>
              <a:t>CalSAWS</a:t>
            </a:r>
            <a:r>
              <a:rPr lang="en-US">
                <a:latin typeface="Arial"/>
                <a:cs typeface="Arial"/>
              </a:rPr>
              <a:t>. When all approvals are received, the rate request information is sent to </a:t>
            </a:r>
            <a:r>
              <a:rPr lang="en-US" err="1">
                <a:latin typeface="Arial"/>
                <a:cs typeface="Arial"/>
              </a:rPr>
              <a:t>CalSAWS</a:t>
            </a:r>
            <a:r>
              <a:rPr lang="en-US">
                <a:latin typeface="Arial"/>
                <a:cs typeface="Arial"/>
              </a:rPr>
              <a:t>.  </a:t>
            </a:r>
          </a:p>
          <a:p>
            <a:pPr marL="0" indent="0" fontAlgn="base">
              <a:buNone/>
            </a:pPr>
            <a:endParaRPr lang="en-US">
              <a:latin typeface="Arial"/>
              <a:cs typeface="Arial"/>
            </a:endParaRPr>
          </a:p>
          <a:p>
            <a:pPr marL="0" indent="0" fontAlgn="base">
              <a:buNone/>
            </a:pPr>
            <a:r>
              <a:rPr lang="en-US">
                <a:latin typeface="Arial"/>
                <a:cs typeface="Arial"/>
              </a:rPr>
              <a:t>The CARES Eligibility Resource then begins the process of reviewing and gathering the information required to determine eligibility for foster care. The CARES Eligibility Resource first validates that information used to support the SOC 158A and FC 2 has been populated from the child’s case, court, placement, and case plan records. The CARES Eligibility Resource sends information that has been populated into the SOC158A and FC2 to </a:t>
            </a:r>
            <a:r>
              <a:rPr lang="en-US" err="1">
                <a:latin typeface="Arial"/>
                <a:cs typeface="Arial"/>
              </a:rPr>
              <a:t>CalSAWS</a:t>
            </a:r>
            <a:r>
              <a:rPr lang="en-US">
                <a:latin typeface="Arial"/>
                <a:cs typeface="Arial"/>
              </a:rPr>
              <a:t> as it becomes available. The Eligibility Resource will enter the child’s income and property information and related Home Removal information in the related Eligibility Record, as needed. Next, based on county business practice, the CARES Eligibility Resource generates and signs the SOC 158A and FC2. </a:t>
            </a:r>
          </a:p>
          <a:p>
            <a:pPr marL="0" indent="0" fontAlgn="base">
              <a:buNone/>
            </a:pPr>
            <a:endParaRPr lang="en-US">
              <a:latin typeface="Arial"/>
              <a:cs typeface="Arial"/>
            </a:endParaRPr>
          </a:p>
          <a:p>
            <a:pPr marL="0" indent="0" fontAlgn="base">
              <a:buNone/>
            </a:pPr>
            <a:r>
              <a:rPr lang="en-US">
                <a:latin typeface="Arial"/>
                <a:cs typeface="Arial"/>
              </a:rPr>
              <a:t>After </a:t>
            </a:r>
            <a:r>
              <a:rPr lang="en-US" err="1">
                <a:latin typeface="Arial"/>
                <a:cs typeface="Arial"/>
              </a:rPr>
              <a:t>CalSAWS</a:t>
            </a:r>
            <a:r>
              <a:rPr lang="en-US">
                <a:latin typeface="Arial"/>
                <a:cs typeface="Arial"/>
              </a:rPr>
              <a:t> receives the required information and the eligibility determination request is approved, the child can begin receiving foster care funding to support the costs of housing the child.</a:t>
            </a:r>
          </a:p>
        </p:txBody>
      </p:sp>
      <p:sp>
        <p:nvSpPr>
          <p:cNvPr id="4" name="Date Placeholder 3">
            <a:extLst>
              <a:ext uri="{FF2B5EF4-FFF2-40B4-BE49-F238E27FC236}">
                <a16:creationId xmlns:a16="http://schemas.microsoft.com/office/drawing/2014/main" id="{4EF424B6-06DA-5516-0D78-4059047BC889}"/>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41DA0045-514F-0A20-A233-FA2856534192}"/>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443965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476626"/>
          </a:xfrm>
        </p:spPr>
        <p:txBody>
          <a:bodyPr/>
          <a:lstStyle/>
          <a:p>
            <a:r>
              <a:rPr lang="en-US"/>
              <a:t>Lesson </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16507326" cy="6967817"/>
          </a:xfrm>
        </p:spPr>
        <p:txBody>
          <a:bodyPr vert="horz" lIns="91440" tIns="45720" rIns="91440" bIns="45720" numCol="2" rtlCol="0" anchor="t">
            <a:normAutofit/>
          </a:bodyPr>
          <a:lstStyle/>
          <a:p>
            <a:r>
              <a:rPr lang="en-US" sz="2400">
                <a:latin typeface="Calibri"/>
                <a:ea typeface="Calibri"/>
                <a:cs typeface="Calibri"/>
              </a:rPr>
              <a:t>Key  Actions:</a:t>
            </a:r>
          </a:p>
          <a:p>
            <a:pPr marL="457200" indent="-457200">
              <a:buFont typeface="Wingdings" panose="05000000000000000000" pitchFamily="2" charset="2"/>
              <a:buChar char="Ø"/>
            </a:pPr>
            <a:r>
              <a:rPr lang="en-US" sz="2400">
                <a:latin typeface="Calibri"/>
                <a:ea typeface="Calibri"/>
                <a:cs typeface="Calibri"/>
              </a:rPr>
              <a:t>Reviewing and updating Eligibility records in CARES  </a:t>
            </a:r>
          </a:p>
          <a:p>
            <a:pPr marL="457200" indent="-457200">
              <a:buFont typeface="Wingdings" panose="05000000000000000000" pitchFamily="2" charset="2"/>
              <a:buChar char="Ø"/>
            </a:pPr>
            <a:r>
              <a:rPr lang="en-US" sz="2400">
                <a:latin typeface="Calibri"/>
                <a:ea typeface="Calibri"/>
                <a:cs typeface="Calibri"/>
              </a:rPr>
              <a:t>Verifying information in the Eligibility Record </a:t>
            </a:r>
          </a:p>
          <a:p>
            <a:pPr marL="457200" indent="-457200">
              <a:buFont typeface="Wingdings,Sans-Serif" panose="05000000000000000000" pitchFamily="2" charset="2"/>
              <a:buChar char="Ø"/>
            </a:pPr>
            <a:r>
              <a:rPr lang="en-US" sz="2400">
                <a:latin typeface="Calibri"/>
                <a:ea typeface="Calibri"/>
                <a:cs typeface="Calibri"/>
              </a:rPr>
              <a:t>Sending new information to </a:t>
            </a:r>
            <a:r>
              <a:rPr lang="en-US" sz="2400" err="1">
                <a:latin typeface="Calibri"/>
                <a:ea typeface="Calibri"/>
                <a:cs typeface="Calibri"/>
              </a:rPr>
              <a:t>CalSAWS</a:t>
            </a:r>
          </a:p>
          <a:p>
            <a:pPr marL="914400" lvl="1" indent="-457200">
              <a:buFont typeface="Wingdings,Sans-Serif" panose="05000000000000000000" pitchFamily="2" charset="2"/>
              <a:buChar char="Ø"/>
            </a:pPr>
            <a:r>
              <a:rPr lang="en-US" sz="2400">
                <a:latin typeface="Calibri"/>
                <a:ea typeface="Calibri"/>
                <a:cs typeface="Calibri"/>
              </a:rPr>
              <a:t>Entering and Requesting Placement Rates</a:t>
            </a:r>
          </a:p>
          <a:p>
            <a:pPr marL="914400" lvl="1" indent="-457200">
              <a:buFont typeface="Wingdings,Sans-Serif" panose="05000000000000000000" pitchFamily="2" charset="2"/>
              <a:buChar char="Ø"/>
            </a:pPr>
            <a:r>
              <a:rPr lang="en-US" sz="2400">
                <a:latin typeface="Calibri"/>
                <a:ea typeface="Calibri"/>
                <a:cs typeface="Calibri"/>
              </a:rPr>
              <a:t>Entering Income and Property Information  </a:t>
            </a:r>
          </a:p>
          <a:p>
            <a:pPr marL="914400" lvl="1" indent="-457200">
              <a:buFont typeface="Wingdings,Sans-Serif" panose="05000000000000000000" pitchFamily="2" charset="2"/>
              <a:buChar char="Ø"/>
            </a:pPr>
            <a:r>
              <a:rPr lang="en-US" sz="2400">
                <a:latin typeface="Calibri"/>
                <a:ea typeface="Calibri"/>
                <a:cs typeface="Calibri"/>
              </a:rPr>
              <a:t>Sibling Information  </a:t>
            </a:r>
          </a:p>
          <a:p>
            <a:pPr marL="914400" lvl="1" indent="-457200">
              <a:buFont typeface="Wingdings,Sans-Serif" panose="05000000000000000000" pitchFamily="2" charset="2"/>
              <a:buChar char="Ø"/>
            </a:pPr>
            <a:r>
              <a:rPr lang="en-US" sz="2400">
                <a:latin typeface="Calibri"/>
                <a:ea typeface="Calibri"/>
                <a:cs typeface="Calibri"/>
              </a:rPr>
              <a:t>Placement change </a:t>
            </a:r>
            <a:endParaRPr lang="en-US"/>
          </a:p>
          <a:p>
            <a:pPr marL="457200" indent="-457200">
              <a:buFont typeface="Wingdings" panose="05000000000000000000" pitchFamily="2" charset="2"/>
              <a:buChar char="Ø"/>
            </a:pPr>
            <a:r>
              <a:rPr lang="en-US" sz="2400">
                <a:latin typeface="Calibri"/>
                <a:ea typeface="Calibri"/>
                <a:cs typeface="Calibri"/>
              </a:rPr>
              <a:t>Complete SOC 158A (Foster Child’s Data Record and AFDC-FC Certification </a:t>
            </a:r>
          </a:p>
          <a:p>
            <a:pPr marL="457200" indent="-457200">
              <a:buFont typeface="Wingdings" panose="05000000000000000000" pitchFamily="2" charset="2"/>
              <a:buChar char="Ø"/>
            </a:pPr>
            <a:r>
              <a:rPr lang="en-US" sz="2400">
                <a:latin typeface="Calibri"/>
                <a:ea typeface="Calibri"/>
                <a:cs typeface="Calibri"/>
              </a:rPr>
              <a:t>FC 2 Statement of Facts Supporting Eligibility for AFDC-FC (Foster Care) </a:t>
            </a:r>
          </a:p>
          <a:p>
            <a:pPr marL="457200" indent="-457200">
              <a:buFont typeface="Wingdings" panose="05000000000000000000" pitchFamily="2" charset="2"/>
              <a:buChar char="Ø"/>
            </a:pPr>
            <a:r>
              <a:rPr lang="en-US" sz="2400">
                <a:latin typeface="Calibri"/>
                <a:ea typeface="Calibri"/>
                <a:cs typeface="Calibri"/>
              </a:rPr>
              <a:t>Complete the CW52 Child Support: Good Cause Claim for Non-cooperation </a:t>
            </a:r>
          </a:p>
          <a:p>
            <a:pPr marL="457200" indent="-457200">
              <a:buFont typeface="Wingdings" panose="05000000000000000000" pitchFamily="2" charset="2"/>
              <a:buChar char="Ø"/>
            </a:pPr>
            <a:r>
              <a:rPr lang="en-US" sz="2400">
                <a:latin typeface="Calibri"/>
                <a:ea typeface="Calibri"/>
                <a:cs typeface="Calibri"/>
              </a:rPr>
              <a:t>Managing documents in the Eligibility Record  </a:t>
            </a:r>
          </a:p>
          <a:p>
            <a:pPr marL="914400" lvl="1" indent="-457200">
              <a:buFont typeface="Wingdings" panose="05000000000000000000" pitchFamily="2" charset="2"/>
              <a:buChar char="Ø"/>
            </a:pPr>
            <a:r>
              <a:rPr lang="en-US" sz="2400">
                <a:latin typeface="Calibri"/>
                <a:ea typeface="Calibri"/>
                <a:cs typeface="Calibri"/>
              </a:rPr>
              <a:t>SOC 158A</a:t>
            </a:r>
          </a:p>
          <a:p>
            <a:pPr marL="914400" lvl="1" indent="-457200">
              <a:buFont typeface="Wingdings" panose="05000000000000000000" pitchFamily="2" charset="2"/>
              <a:buChar char="Ø"/>
            </a:pPr>
            <a:r>
              <a:rPr lang="en-US" sz="2400">
                <a:latin typeface="Calibri"/>
                <a:ea typeface="Calibri"/>
                <a:cs typeface="Calibri"/>
              </a:rPr>
              <a:t>FC 2</a:t>
            </a:r>
          </a:p>
          <a:p>
            <a:pPr marL="914400" lvl="1" indent="-457200">
              <a:buFont typeface="Wingdings" panose="05000000000000000000" pitchFamily="2" charset="2"/>
              <a:buChar char="Ø"/>
            </a:pPr>
            <a:r>
              <a:rPr lang="en-US" sz="2400">
                <a:latin typeface="Calibri"/>
                <a:ea typeface="Calibri"/>
                <a:cs typeface="Calibri"/>
              </a:rPr>
              <a:t>ARC 1</a:t>
            </a:r>
          </a:p>
          <a:p>
            <a:pPr marL="914400" lvl="1" indent="-457200">
              <a:buFont typeface="Wingdings" panose="05000000000000000000" pitchFamily="2" charset="2"/>
              <a:buChar char="Ø"/>
            </a:pPr>
            <a:r>
              <a:rPr lang="en-US" sz="2400">
                <a:latin typeface="Calibri"/>
                <a:ea typeface="Calibri"/>
                <a:cs typeface="Calibri"/>
              </a:rPr>
              <a:t>CW 51</a:t>
            </a: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014344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0886-2298-9336-79B3-93C458FCA8B3}"/>
              </a:ext>
            </a:extLst>
          </p:cNvPr>
          <p:cNvSpPr>
            <a:spLocks noGrp="1"/>
          </p:cNvSpPr>
          <p:nvPr>
            <p:ph type="title"/>
          </p:nvPr>
        </p:nvSpPr>
        <p:spPr/>
        <p:txBody>
          <a:bodyPr/>
          <a:lstStyle/>
          <a:p>
            <a:r>
              <a:rPr lang="en-US"/>
              <a:t>FCED Demo (if needed)</a:t>
            </a:r>
          </a:p>
        </p:txBody>
      </p:sp>
      <p:sp>
        <p:nvSpPr>
          <p:cNvPr id="5" name="Date Placeholder 4">
            <a:extLst>
              <a:ext uri="{FF2B5EF4-FFF2-40B4-BE49-F238E27FC236}">
                <a16:creationId xmlns:a16="http://schemas.microsoft.com/office/drawing/2014/main" id="{5D3E107C-6538-EB5A-E115-33205AB4A500}"/>
              </a:ext>
            </a:extLst>
          </p:cNvPr>
          <p:cNvSpPr>
            <a:spLocks noGrp="1"/>
          </p:cNvSpPr>
          <p:nvPr>
            <p:ph type="dt" sz="half" idx="10"/>
          </p:nvPr>
        </p:nvSpPr>
        <p:spPr/>
        <p:txBody>
          <a:bodyPr/>
          <a:lstStyle/>
          <a:p>
            <a:r>
              <a:rPr lang="en-US"/>
              <a:t>2026</a:t>
            </a:r>
          </a:p>
        </p:txBody>
      </p:sp>
      <p:sp>
        <p:nvSpPr>
          <p:cNvPr id="7" name="TextBox 6">
            <a:extLst>
              <a:ext uri="{FF2B5EF4-FFF2-40B4-BE49-F238E27FC236}">
                <a16:creationId xmlns:a16="http://schemas.microsoft.com/office/drawing/2014/main" id="{5CB35527-D68F-81A4-7B66-2C9301C0EA38}"/>
              </a:ext>
            </a:extLst>
          </p:cNvPr>
          <p:cNvSpPr txBox="1"/>
          <p:nvPr/>
        </p:nvSpPr>
        <p:spPr>
          <a:xfrm>
            <a:off x="4475748" y="9543253"/>
            <a:ext cx="9336505" cy="369332"/>
          </a:xfrm>
          <a:prstGeom prst="rect">
            <a:avLst/>
          </a:prstGeom>
          <a:noFill/>
        </p:spPr>
        <p:txBody>
          <a:bodyPr wrap="square" rtlCol="0">
            <a:spAutoFit/>
          </a:bodyPr>
          <a:lstStyle/>
          <a:p>
            <a:pPr algn="ctr"/>
            <a:r>
              <a:rPr lang="en-US"/>
              <a:t>Additional recordings can be found on the CARES Hub</a:t>
            </a:r>
          </a:p>
        </p:txBody>
      </p:sp>
      <p:pic>
        <p:nvPicPr>
          <p:cNvPr id="3" name="CWS-CARES_Eligibility_demonstration_-_Short" descr="Video frame">
            <a:hlinkClick r:id="" action="ppaction://media"/>
            <a:extLst>
              <a:ext uri="{FF2B5EF4-FFF2-40B4-BE49-F238E27FC236}">
                <a16:creationId xmlns:a16="http://schemas.microsoft.com/office/drawing/2014/main" id="{2D4DFB71-9DBF-5EAE-28A8-C55D6726116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78755" y="2245932"/>
            <a:ext cx="11727782" cy="6665495"/>
          </a:xfrm>
          <a:prstGeom prst="rect">
            <a:avLst/>
          </a:prstGeom>
          <a:ln>
            <a:solidFill>
              <a:srgbClr val="4472C4"/>
            </a:solidFill>
          </a:ln>
        </p:spPr>
      </p:pic>
    </p:spTree>
    <p:extLst>
      <p:ext uri="{BB962C8B-B14F-4D97-AF65-F5344CB8AC3E}">
        <p14:creationId xmlns:p14="http://schemas.microsoft.com/office/powerpoint/2010/main" val="418115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3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6950BFC3-D8DA-4A85-94F7-54DA5524770B}">
      <p188:commentRel xmlns:p188="http://schemas.microsoft.com/office/powerpoint/2018/8/main" r:id="rId4"/>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22</a:t>
            </a:fld>
            <a:endParaRPr lang="en-US"/>
          </a:p>
        </p:txBody>
      </p:sp>
    </p:spTree>
    <p:extLst>
      <p:ext uri="{BB962C8B-B14F-4D97-AF65-F5344CB8AC3E}">
        <p14:creationId xmlns:p14="http://schemas.microsoft.com/office/powerpoint/2010/main" val="1567149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24119-CF77-3131-A8D6-19AE5109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9E52D-EA44-4F74-CF7B-85CC0F90DA97}"/>
              </a:ext>
            </a:extLst>
          </p:cNvPr>
          <p:cNvSpPr>
            <a:spLocks noGrp="1"/>
          </p:cNvSpPr>
          <p:nvPr>
            <p:ph type="title"/>
          </p:nvPr>
        </p:nvSpPr>
        <p:spPr/>
        <p:txBody>
          <a:bodyPr/>
          <a:lstStyle/>
          <a:p>
            <a:r>
              <a:rPr lang="en-US">
                <a:latin typeface="Arial"/>
                <a:cs typeface="Arial"/>
              </a:rPr>
              <a:t>Lesson 3: Foster Care Eligibility Redetermination</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BC62DDE-5477-4AC2-63AB-35D03C164EFE}"/>
              </a:ext>
            </a:extLst>
          </p:cNvPr>
          <p:cNvSpPr>
            <a:spLocks noGrp="1"/>
          </p:cNvSpPr>
          <p:nvPr>
            <p:ph type="sldNum" sz="quarter" idx="12"/>
          </p:nvPr>
        </p:nvSpPr>
        <p:spPr/>
        <p:txBody>
          <a:bodyPr/>
          <a:lstStyle/>
          <a:p>
            <a:fld id="{B6F15528-21DE-4FAA-801E-634DDDAF4B2B}" type="slidenum">
              <a:rPr lang="en-US" smtClean="0"/>
              <a:pPr/>
              <a:t>23</a:t>
            </a:fld>
            <a:endParaRPr lang="en-US"/>
          </a:p>
        </p:txBody>
      </p:sp>
      <p:sp>
        <p:nvSpPr>
          <p:cNvPr id="4" name="Date Placeholder 3">
            <a:extLst>
              <a:ext uri="{FF2B5EF4-FFF2-40B4-BE49-F238E27FC236}">
                <a16:creationId xmlns:a16="http://schemas.microsoft.com/office/drawing/2014/main" id="{45E9C8A1-1493-251B-440F-52CD49C5A1CF}"/>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82103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C446-DC27-B4EA-F3FE-4A228ABC9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B8913-0F25-C82C-2F09-BCF16C80BB16}"/>
              </a:ext>
            </a:extLst>
          </p:cNvPr>
          <p:cNvSpPr>
            <a:spLocks noGrp="1"/>
          </p:cNvSpPr>
          <p:nvPr>
            <p:ph type="title"/>
          </p:nvPr>
        </p:nvSpPr>
        <p:spPr/>
        <p:txBody>
          <a:bodyPr/>
          <a:lstStyle/>
          <a:p>
            <a:r>
              <a:rPr lang="en-US">
                <a:latin typeface="Arial"/>
                <a:cs typeface="Arial"/>
              </a:rPr>
              <a:t>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BFA36CD-4ECF-A28A-E347-6162DB160324}"/>
              </a:ext>
            </a:extLst>
          </p:cNvPr>
          <p:cNvSpPr>
            <a:spLocks noGrp="1"/>
          </p:cNvSpPr>
          <p:nvPr>
            <p:ph idx="1"/>
          </p:nvPr>
        </p:nvSpPr>
        <p:spPr>
          <a:xfrm>
            <a:off x="832990" y="2580501"/>
            <a:ext cx="8311010" cy="6781800"/>
          </a:xfrm>
        </p:spPr>
        <p:txBody>
          <a:bodyPr vert="horz" lIns="91440" tIns="45720" rIns="91440" bIns="45720" rtlCol="0" anchor="t">
            <a:normAutofit/>
          </a:bodyPr>
          <a:lstStyle/>
          <a:p>
            <a:pPr marL="0" indent="0">
              <a:buNone/>
            </a:pPr>
            <a:r>
              <a:rPr lang="en-US" sz="3000">
                <a:latin typeface="Arial"/>
                <a:cs typeface="Arial"/>
              </a:rPr>
              <a:t>A year has passed from the child's initial determination and now it's time for an annual redetermination. </a:t>
            </a:r>
          </a:p>
          <a:p>
            <a:pPr marL="0" indent="0">
              <a:buNone/>
            </a:pPr>
            <a:endParaRPr lang="en-US" sz="3000" i="1">
              <a:latin typeface="Arial"/>
              <a:cs typeface="Arial"/>
            </a:endParaRPr>
          </a:p>
          <a:p>
            <a:pPr marL="0" indent="0">
              <a:buNone/>
            </a:pPr>
            <a:r>
              <a:rPr lang="en-US" sz="3000" i="1">
                <a:latin typeface="Arial"/>
                <a:cs typeface="Arial"/>
              </a:rPr>
              <a:t>We will run through this scenario as a walkthrough demo, instead of hands-on.</a:t>
            </a:r>
          </a:p>
        </p:txBody>
      </p:sp>
      <p:sp>
        <p:nvSpPr>
          <p:cNvPr id="4" name="Date Placeholder 3">
            <a:extLst>
              <a:ext uri="{FF2B5EF4-FFF2-40B4-BE49-F238E27FC236}">
                <a16:creationId xmlns:a16="http://schemas.microsoft.com/office/drawing/2014/main" id="{4EF424B6-06DA-5516-0D78-4059047BC889}"/>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A2A3CC2F-902A-B099-0CF5-ACDBC1809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DA0045-514F-0A20-A233-FA2856534192}"/>
              </a:ext>
            </a:extLst>
          </p:cNvPr>
          <p:cNvSpPr>
            <a:spLocks noGrp="1"/>
          </p:cNvSpPr>
          <p:nvPr>
            <p:ph type="sldNum" sz="quarter" idx="12"/>
          </p:nvPr>
        </p:nvSpPr>
        <p:spPr/>
        <p:txBody>
          <a:bodyPr/>
          <a:lstStyle/>
          <a:p>
            <a:fld id="{B6F15528-21DE-4FAA-801E-634DDDAF4B2B}" type="slidenum">
              <a:rPr lang="en-US" smtClean="0"/>
              <a:pPr/>
              <a:t>24</a:t>
            </a:fld>
            <a:endParaRPr lang="en-US"/>
          </a:p>
        </p:txBody>
      </p:sp>
      <p:pic>
        <p:nvPicPr>
          <p:cNvPr id="11" name="Picture 10" descr="Happy family shows 2 parents (or guardians) and 2 children.">
            <a:extLst>
              <a:ext uri="{FF2B5EF4-FFF2-40B4-BE49-F238E27FC236}">
                <a16:creationId xmlns:a16="http://schemas.microsoft.com/office/drawing/2014/main" id="{0C672555-DC26-D31A-D79B-02E4B5B7A29A}"/>
              </a:ext>
            </a:extLst>
          </p:cNvPr>
          <p:cNvPicPr>
            <a:picLocks noChangeAspect="1"/>
          </p:cNvPicPr>
          <p:nvPr/>
        </p:nvPicPr>
        <p:blipFill>
          <a:blip r:embed="rId3"/>
          <a:stretch>
            <a:fillRect/>
          </a:stretch>
        </p:blipFill>
        <p:spPr>
          <a:xfrm>
            <a:off x="9606287" y="3121562"/>
            <a:ext cx="7767313" cy="5491671"/>
          </a:xfrm>
          <a:prstGeom prst="rect">
            <a:avLst/>
          </a:prstGeom>
          <a:ln>
            <a:solidFill>
              <a:schemeClr val="tx2"/>
            </a:solidFill>
          </a:ln>
        </p:spPr>
      </p:pic>
    </p:spTree>
    <p:extLst>
      <p:ext uri="{BB962C8B-B14F-4D97-AF65-F5344CB8AC3E}">
        <p14:creationId xmlns:p14="http://schemas.microsoft.com/office/powerpoint/2010/main" val="1404226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38108"/>
            <a:ext cx="9989971" cy="6996392"/>
          </a:xfrm>
        </p:spPr>
        <p:txBody>
          <a:bodyPr vert="horz" lIns="91440" tIns="45720" rIns="91440" bIns="45720" rtlCol="0" anchor="t">
            <a:normAutofit/>
          </a:bodyPr>
          <a:lstStyle/>
          <a:p>
            <a:r>
              <a:rPr lang="en-US" b="1">
                <a:latin typeface="Arial"/>
                <a:ea typeface="Calibri"/>
                <a:cs typeface="Arial"/>
              </a:rPr>
              <a:t>Key  Actions:</a:t>
            </a:r>
            <a:endParaRPr lang="en-US">
              <a:ea typeface="Calibri" panose="020F0502020204030204" pitchFamily="34" charset="0"/>
            </a:endParaRPr>
          </a:p>
          <a:p>
            <a:pPr marL="285750" indent="-285750">
              <a:buFont typeface="Wingdings" pitchFamily="34" charset="0"/>
              <a:buChar char="Ø"/>
            </a:pPr>
            <a:r>
              <a:rPr lang="en-US" sz="2600">
                <a:solidFill>
                  <a:schemeClr val="tx1"/>
                </a:solidFill>
                <a:highlight>
                  <a:srgbClr val="FFFFFF"/>
                </a:highlight>
                <a:latin typeface="Arial"/>
                <a:ea typeface="Calibri"/>
                <a:cs typeface="Arial"/>
              </a:rPr>
              <a:t>  Reviewing and Updating the Eligibility Record for Accuracy</a:t>
            </a:r>
            <a:r>
              <a:rPr lang="en-US" sz="2600">
                <a:solidFill>
                  <a:schemeClr val="tx1"/>
                </a:solidFill>
                <a:latin typeface="Arial"/>
                <a:ea typeface="Calibri"/>
                <a:cs typeface="Arial"/>
              </a:rPr>
              <a:t> </a:t>
            </a:r>
          </a:p>
          <a:p>
            <a:pPr marL="457200" indent="-457200">
              <a:buFont typeface="Wingdings" panose="05000000000000000000" pitchFamily="2" charset="2"/>
              <a:buChar char="Ø"/>
            </a:pPr>
            <a:r>
              <a:rPr lang="en-US" sz="2600">
                <a:solidFill>
                  <a:schemeClr val="tx1"/>
                </a:solidFill>
                <a:latin typeface="Arial"/>
                <a:cs typeface="Arial"/>
              </a:rPr>
              <a:t>Generating the ARC 2   </a:t>
            </a:r>
            <a:endParaRPr lang="en-US" sz="2600">
              <a:solidFill>
                <a:schemeClr val="tx1"/>
              </a:solidFill>
              <a:latin typeface="Arial"/>
              <a:ea typeface="Calibri"/>
              <a:cs typeface="Arial"/>
            </a:endParaRPr>
          </a:p>
          <a:p>
            <a:pPr marL="457200" indent="-457200">
              <a:buFont typeface="Wingdings" panose="05000000000000000000" pitchFamily="2" charset="2"/>
              <a:buChar char="Ø"/>
            </a:pPr>
            <a:r>
              <a:rPr lang="en-US" sz="2600">
                <a:solidFill>
                  <a:schemeClr val="tx1"/>
                </a:solidFill>
                <a:latin typeface="Arial"/>
                <a:cs typeface="Arial"/>
              </a:rPr>
              <a:t>Sending updated information to </a:t>
            </a:r>
            <a:r>
              <a:rPr lang="en-US" sz="2600" err="1">
                <a:solidFill>
                  <a:schemeClr val="tx1"/>
                </a:solidFill>
                <a:latin typeface="Arial"/>
                <a:cs typeface="Arial"/>
              </a:rPr>
              <a:t>CalSAWS</a:t>
            </a:r>
            <a:r>
              <a:rPr lang="en-US" sz="2600">
                <a:solidFill>
                  <a:schemeClr val="tx1"/>
                </a:solidFill>
                <a:latin typeface="Arial"/>
                <a:cs typeface="Arial"/>
              </a:rPr>
              <a:t>  </a:t>
            </a:r>
          </a:p>
          <a:p>
            <a:endParaRPr lang="en-US"/>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282070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26</a:t>
            </a:fld>
            <a:endParaRPr lang="en-US"/>
          </a:p>
        </p:txBody>
      </p:sp>
    </p:spTree>
    <p:extLst>
      <p:ext uri="{BB962C8B-B14F-4D97-AF65-F5344CB8AC3E}">
        <p14:creationId xmlns:p14="http://schemas.microsoft.com/office/powerpoint/2010/main" val="1492605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a:latin typeface="Arial"/>
                <a:cs typeface="Arial"/>
              </a:rPr>
              <a:t>Let’s Take a Break!</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a:latin typeface="Arial"/>
                <a:cs typeface="Arial"/>
              </a:rPr>
              <a:t>Please be back and ready to continue in 10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0" y="9486900"/>
            <a:ext cx="2362200" cy="365125"/>
          </a:xfrm>
        </p:spPr>
        <p:txBody>
          <a:bodyPr/>
          <a:lstStyle/>
          <a:p>
            <a:fld id="{265B7153-2548-4B95-A40A-C44C83D437D5}" type="datetime1">
              <a:rPr lang="en-US" smtClean="0"/>
              <a:t>9/23/2026</a:t>
            </a:fld>
            <a:endParaRPr lang="en-US"/>
          </a:p>
        </p:txBody>
      </p:sp>
      <p:sp>
        <p:nvSpPr>
          <p:cNvPr id="5" name="Slide Number Placeholder 4">
            <a:extLst>
              <a:ext uri="{FF2B5EF4-FFF2-40B4-BE49-F238E27FC236}">
                <a16:creationId xmlns:a16="http://schemas.microsoft.com/office/drawing/2014/main" id="{35FCF21E-5973-FAC2-765C-2839A1FC4C2A}"/>
              </a:ext>
            </a:extLst>
          </p:cNvPr>
          <p:cNvSpPr>
            <a:spLocks noGrp="1"/>
          </p:cNvSpPr>
          <p:nvPr>
            <p:ph type="sldNum" sz="quarter" idx="4294967295"/>
          </p:nvPr>
        </p:nvSpPr>
        <p:spPr>
          <a:xfrm>
            <a:off x="16154400" y="9486900"/>
            <a:ext cx="2133600" cy="365125"/>
          </a:xfrm>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3572435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EA96-0832-1C02-B36E-F530F97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218AE-BAC0-4388-F517-04729F22ABE1}"/>
              </a:ext>
            </a:extLst>
          </p:cNvPr>
          <p:cNvSpPr>
            <a:spLocks noGrp="1"/>
          </p:cNvSpPr>
          <p:nvPr>
            <p:ph type="ctrTitle"/>
          </p:nvPr>
        </p:nvSpPr>
        <p:spPr>
          <a:xfrm>
            <a:off x="914400" y="7089124"/>
            <a:ext cx="9890760" cy="1828798"/>
          </a:xfrm>
        </p:spPr>
        <p:txBody>
          <a:bodyPr/>
          <a:lstStyle/>
          <a:p>
            <a:r>
              <a:rPr lang="en-US" sz="8600">
                <a:latin typeface="Arial"/>
                <a:cs typeface="Arial"/>
              </a:rPr>
              <a:t>Welcome Back!</a:t>
            </a:r>
          </a:p>
        </p:txBody>
      </p:sp>
      <p:sp>
        <p:nvSpPr>
          <p:cNvPr id="3" name="Text Placeholder 8">
            <a:extLst>
              <a:ext uri="{FF2B5EF4-FFF2-40B4-BE49-F238E27FC236}">
                <a16:creationId xmlns:a16="http://schemas.microsoft.com/office/drawing/2014/main" id="{8CA0A002-F279-D559-3894-28A81D987245}"/>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Tree>
    <p:extLst>
      <p:ext uri="{BB962C8B-B14F-4D97-AF65-F5344CB8AC3E}">
        <p14:creationId xmlns:p14="http://schemas.microsoft.com/office/powerpoint/2010/main" val="3730680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B39B-4697-7568-8F05-5BED200B4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14586-85BB-5AA7-CB40-CF5AC64D0463}"/>
              </a:ext>
            </a:extLst>
          </p:cNvPr>
          <p:cNvSpPr>
            <a:spLocks noGrp="1"/>
          </p:cNvSpPr>
          <p:nvPr>
            <p:ph type="title"/>
          </p:nvPr>
        </p:nvSpPr>
        <p:spPr/>
        <p:txBody>
          <a:bodyPr/>
          <a:lstStyle/>
          <a:p>
            <a:r>
              <a:rPr lang="en-US">
                <a:latin typeface="Arial"/>
                <a:cs typeface="Arial"/>
              </a:rPr>
              <a:t>Lesson 4: Kin-GAP Benefits</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D43E07D7-4D37-253F-FC38-DA055CE05E1A}"/>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4" name="Date Placeholder 3">
            <a:extLst>
              <a:ext uri="{FF2B5EF4-FFF2-40B4-BE49-F238E27FC236}">
                <a16:creationId xmlns:a16="http://schemas.microsoft.com/office/drawing/2014/main" id="{497C570E-999C-390C-0BFF-69E1A97770FB}"/>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4155538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CD7EF-9E9B-67F4-318D-7DEC84BDD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5E5FB-5C51-14F5-0D55-F7B862A57D6D}"/>
              </a:ext>
            </a:extLst>
          </p:cNvPr>
          <p:cNvSpPr>
            <a:spLocks noGrp="1"/>
          </p:cNvSpPr>
          <p:nvPr>
            <p:ph type="title"/>
          </p:nvPr>
        </p:nvSpPr>
        <p:spPr/>
        <p:txBody>
          <a:bodyPr/>
          <a:lstStyle/>
          <a:p>
            <a:r>
              <a:rPr lang="en-US"/>
              <a:t>Accessing Pre-Seeded Cases for this Scenario</a:t>
            </a:r>
          </a:p>
        </p:txBody>
      </p:sp>
      <p:sp>
        <p:nvSpPr>
          <p:cNvPr id="4" name="Date Placeholder 3">
            <a:extLst>
              <a:ext uri="{FF2B5EF4-FFF2-40B4-BE49-F238E27FC236}">
                <a16:creationId xmlns:a16="http://schemas.microsoft.com/office/drawing/2014/main" id="{86255921-298F-BD14-732C-23FC9B2EC455}"/>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EC4AE6A0-EEBB-E3D0-ADF2-845E6C215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F7D99-3369-4288-FF40-BFA48EF478B9}"/>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8" name="Text Placeholder 2">
            <a:extLst>
              <a:ext uri="{FF2B5EF4-FFF2-40B4-BE49-F238E27FC236}">
                <a16:creationId xmlns:a16="http://schemas.microsoft.com/office/drawing/2014/main" id="{6B54D009-18F3-0BF6-29D8-53141F28D748}"/>
              </a:ext>
            </a:extLst>
          </p:cNvPr>
          <p:cNvSpPr txBox="1">
            <a:spLocks/>
          </p:cNvSpPr>
          <p:nvPr/>
        </p:nvSpPr>
        <p:spPr>
          <a:xfrm>
            <a:off x="1081839" y="2704097"/>
            <a:ext cx="14630400" cy="6781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6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32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8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r>
              <a:rPr lang="en-US" sz="3400">
                <a:latin typeface="Arial"/>
                <a:cs typeface="Arial"/>
              </a:rPr>
              <a:t>If there are issues, Pre-Seeded cases have been created for TTT Trainings</a:t>
            </a:r>
          </a:p>
          <a:p>
            <a:r>
              <a:rPr lang="en-US" sz="3400">
                <a:latin typeface="Arial"/>
                <a:cs typeface="Arial"/>
              </a:rPr>
              <a:t>To access Pre-Seeded cases, please utilize the spreadsheet given to your training facilitators and open the tab that corresponds to the relevant scenario</a:t>
            </a:r>
          </a:p>
          <a:p>
            <a:r>
              <a:rPr lang="en-US" sz="3400">
                <a:latin typeface="Arial"/>
                <a:cs typeface="Arial"/>
              </a:rPr>
              <a:t>For CARES Trainers, find the folder for cases seeded for your regional session here: </a:t>
            </a:r>
            <a:r>
              <a:rPr lang="en-US" sz="3400">
                <a:latin typeface="Arial"/>
                <a:ea typeface="Calibri"/>
                <a:cs typeface="Arial"/>
                <a:hlinkClick r:id="rId2"/>
              </a:rPr>
              <a:t>Train the Trainer</a:t>
            </a:r>
            <a:endParaRPr lang="en-US" sz="3400">
              <a:latin typeface="Arial"/>
              <a:ea typeface="Calibri"/>
              <a:cs typeface="Arial"/>
            </a:endParaRPr>
          </a:p>
          <a:p>
            <a:pPr lvl="1"/>
            <a:r>
              <a:rPr lang="en-US" sz="3400" i="1">
                <a:latin typeface="Arial"/>
                <a:ea typeface="Calibri"/>
                <a:cs typeface="Arial"/>
              </a:rPr>
              <a:t>Please make sure you use the tab based on the specific course being taught (i.e., Eligibility)</a:t>
            </a:r>
            <a:endParaRPr lang="en-US" sz="3400">
              <a:latin typeface="Arial"/>
              <a:ea typeface="Calibri"/>
              <a:cs typeface="Arial"/>
            </a:endParaRPr>
          </a:p>
          <a:p>
            <a:endParaRPr lang="en-US">
              <a:latin typeface="Arial"/>
              <a:ea typeface="Calibri"/>
              <a:cs typeface="Arial"/>
            </a:endParaRPr>
          </a:p>
          <a:p>
            <a:pPr marL="0" indent="0">
              <a:buFont typeface="Arial" pitchFamily="34" charset="0"/>
              <a:buNone/>
            </a:pPr>
            <a:endParaRPr lang="en-US" b="1">
              <a:solidFill>
                <a:srgbClr val="FF0000"/>
              </a:solidFill>
              <a:latin typeface="Arial"/>
              <a:ea typeface="Calibri"/>
              <a:cs typeface="Arial"/>
            </a:endParaRPr>
          </a:p>
          <a:p>
            <a:pPr marL="0" indent="0">
              <a:buFont typeface="Arial" pitchFamily="34" charset="0"/>
              <a:buNone/>
            </a:pPr>
            <a:endParaRPr lang="en-US" b="1">
              <a:solidFill>
                <a:srgbClr val="FF0000"/>
              </a:solidFill>
              <a:ea typeface="Calibri"/>
            </a:endParaRPr>
          </a:p>
        </p:txBody>
      </p:sp>
    </p:spTree>
    <p:extLst>
      <p:ext uri="{BB962C8B-B14F-4D97-AF65-F5344CB8AC3E}">
        <p14:creationId xmlns:p14="http://schemas.microsoft.com/office/powerpoint/2010/main" val="2450608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5DB9C-2BBB-2AE5-6B23-D0586E32C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938800-189D-DFF0-E854-89751506D0B6}"/>
              </a:ext>
            </a:extLst>
          </p:cNvPr>
          <p:cNvSpPr>
            <a:spLocks noGrp="1"/>
          </p:cNvSpPr>
          <p:nvPr>
            <p:ph type="title"/>
          </p:nvPr>
        </p:nvSpPr>
        <p:spPr>
          <a:xfrm>
            <a:off x="914400" y="534988"/>
            <a:ext cx="14630400" cy="898524"/>
          </a:xfrm>
        </p:spPr>
        <p:txBody>
          <a:bodyPr/>
          <a:lstStyle/>
          <a:p>
            <a:r>
              <a:rPr lang="en-US">
                <a:latin typeface="Arial"/>
                <a:cs typeface="Arial"/>
              </a:rPr>
              <a:t>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23B02693-374F-FAD7-A187-A52F28D8D5B4}"/>
              </a:ext>
            </a:extLst>
          </p:cNvPr>
          <p:cNvSpPr>
            <a:spLocks noGrp="1"/>
          </p:cNvSpPr>
          <p:nvPr>
            <p:ph idx="1"/>
          </p:nvPr>
        </p:nvSpPr>
        <p:spPr>
          <a:xfrm>
            <a:off x="914400" y="1590675"/>
            <a:ext cx="14916150" cy="7439025"/>
          </a:xfrm>
        </p:spPr>
        <p:txBody>
          <a:bodyPr vert="horz" lIns="91440" tIns="45720" rIns="91440" bIns="45720" rtlCol="0" anchor="t">
            <a:normAutofit fontScale="85000" lnSpcReduction="20000"/>
          </a:bodyPr>
          <a:lstStyle/>
          <a:p>
            <a:pPr marL="0" indent="0" fontAlgn="base">
              <a:buNone/>
            </a:pPr>
            <a:r>
              <a:rPr lang="en-US" sz="2800">
                <a:latin typeface="Arial"/>
                <a:cs typeface="Arial"/>
              </a:rPr>
              <a:t>A child with an active Child Welfare Court case where the Service Component is Permanent Placement is scheduled for a WIC 366.26 (Selection and Implementation) Hearing where the recommendation to the Court is to award legal guardianship to the child’s relative foster caregiver. Prior to the hearing, the child’s social worker will have discussed the option of guardianship with the caregiver, completed and signed SOC369 and SOC369A with the relative caregiver, and changed their role to prospective legal guardian.  </a:t>
            </a:r>
          </a:p>
          <a:p>
            <a:pPr marL="0" indent="0">
              <a:buNone/>
            </a:pPr>
            <a:endParaRPr lang="en-US" sz="2800">
              <a:latin typeface="Arial"/>
              <a:cs typeface="Arial"/>
            </a:endParaRPr>
          </a:p>
          <a:p>
            <a:pPr marL="0" indent="0" fontAlgn="base">
              <a:buNone/>
            </a:pPr>
            <a:r>
              <a:rPr lang="en-US" sz="2800">
                <a:latin typeface="Arial"/>
                <a:cs typeface="Arial"/>
              </a:rPr>
              <a:t>At the hearing, the Court granted guardianship and dismissed dependency, and the Worker updates the Court Minute Order in CARES. Afterwards, the CARES User end dates the youth’s current Child Location and records the Foster Care Exit information for the removal episode. The hearing date for termination of dependency and the end date for the Foster Care placement is then sent to </a:t>
            </a:r>
            <a:r>
              <a:rPr lang="en-US" sz="2800" err="1">
                <a:latin typeface="Arial"/>
                <a:cs typeface="Arial"/>
              </a:rPr>
              <a:t>CalSAWS</a:t>
            </a:r>
            <a:r>
              <a:rPr lang="en-US" sz="2800">
                <a:latin typeface="Arial"/>
                <a:cs typeface="Arial"/>
              </a:rPr>
              <a:t> in preparation to change the program type from Foster Care to Kin-GAP. </a:t>
            </a:r>
          </a:p>
          <a:p>
            <a:pPr marL="0" indent="0">
              <a:buNone/>
            </a:pPr>
            <a:endParaRPr lang="en-US" sz="2800">
              <a:latin typeface="Arial"/>
              <a:cs typeface="Arial"/>
            </a:endParaRPr>
          </a:p>
          <a:p>
            <a:pPr marL="0" indent="0" fontAlgn="base">
              <a:buNone/>
            </a:pPr>
            <a:r>
              <a:rPr lang="en-US" sz="2800">
                <a:latin typeface="Arial"/>
                <a:cs typeface="Arial"/>
              </a:rPr>
              <a:t>Prior to creating a new Child Location to track the child’s new living arrangement with their legal guardian, the CARES User will change the Case Type from Child Welfare Court to Relative Guardianship-Without Dependency, update the Role for prospective legal guardian to "Legal Guardian", and record a new Removal episode where the Primary Reason for Removal is "Guardianship Established." </a:t>
            </a:r>
          </a:p>
          <a:p>
            <a:pPr marL="0" indent="0">
              <a:buNone/>
            </a:pPr>
            <a:endParaRPr lang="en-US" sz="2800">
              <a:latin typeface="Arial"/>
              <a:cs typeface="Arial"/>
            </a:endParaRPr>
          </a:p>
          <a:p>
            <a:pPr marL="0" indent="0" fontAlgn="base">
              <a:buNone/>
            </a:pPr>
            <a:r>
              <a:rPr lang="en-US" sz="2800">
                <a:latin typeface="Arial"/>
                <a:cs typeface="Arial"/>
              </a:rPr>
              <a:t>A new Kin-GAP eligibility record is automatically created, and the CARES User submits the Case Link request to </a:t>
            </a:r>
            <a:r>
              <a:rPr lang="en-US" sz="2800" err="1">
                <a:latin typeface="Arial"/>
                <a:cs typeface="Arial"/>
              </a:rPr>
              <a:t>CalSAWS</a:t>
            </a:r>
            <a:r>
              <a:rPr lang="en-US" sz="2800">
                <a:latin typeface="Arial"/>
                <a:cs typeface="Arial"/>
              </a:rPr>
              <a:t>. The CARES User then completes the Kin-GAP Information details, SOC 369, and SOC 369A sections of the Eligibility record and receives determination from </a:t>
            </a:r>
            <a:r>
              <a:rPr lang="en-US" sz="2800" err="1">
                <a:latin typeface="Arial"/>
                <a:cs typeface="Arial"/>
              </a:rPr>
              <a:t>CalSAWS</a:t>
            </a:r>
            <a:r>
              <a:rPr lang="en-US" sz="2800">
                <a:latin typeface="Arial"/>
                <a:cs typeface="Arial"/>
              </a:rPr>
              <a:t> on the Kin-GAP eligibility record</a:t>
            </a:r>
            <a:r>
              <a:rPr lang="en-US" sz="2800">
                <a:latin typeface="Calibri"/>
                <a:ea typeface="Calibri"/>
                <a:cs typeface="Calibri"/>
              </a:rPr>
              <a:t>. </a:t>
            </a:r>
          </a:p>
        </p:txBody>
      </p:sp>
      <p:sp>
        <p:nvSpPr>
          <p:cNvPr id="4" name="Date Placeholder 3">
            <a:extLst>
              <a:ext uri="{FF2B5EF4-FFF2-40B4-BE49-F238E27FC236}">
                <a16:creationId xmlns:a16="http://schemas.microsoft.com/office/drawing/2014/main" id="{A3994AFA-E61D-0010-E029-647796B7EEC9}"/>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B8EAFE9F-177B-FCE7-65C3-8DE7E46D1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91BA2-0949-8F68-36F8-2057D7F816EE}"/>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1493356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C32D7-DF1D-2438-61F2-3645CFB68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36243-0EC4-68F7-8D4F-6A227DEFD29F}"/>
              </a:ext>
            </a:extLst>
          </p:cNvPr>
          <p:cNvSpPr>
            <a:spLocks noGrp="1"/>
          </p:cNvSpPr>
          <p:nvPr>
            <p:ph type="title"/>
          </p:nvPr>
        </p:nvSpPr>
        <p:spPr>
          <a:xfrm>
            <a:off x="914400" y="571500"/>
            <a:ext cx="9595126" cy="1776663"/>
          </a:xfrm>
        </p:spPr>
        <p:txBody>
          <a:bodyPr/>
          <a:lstStyle/>
          <a:p>
            <a:r>
              <a:rPr lang="en-US"/>
              <a:t>Lesson </a:t>
            </a:r>
          </a:p>
        </p:txBody>
      </p:sp>
      <p:sp>
        <p:nvSpPr>
          <p:cNvPr id="5" name="Date Placeholder 4">
            <a:extLst>
              <a:ext uri="{FF2B5EF4-FFF2-40B4-BE49-F238E27FC236}">
                <a16:creationId xmlns:a16="http://schemas.microsoft.com/office/drawing/2014/main" id="{AF8C90A6-9189-1E37-CD5C-333E2E88F5B4}"/>
              </a:ext>
            </a:extLst>
          </p:cNvPr>
          <p:cNvSpPr>
            <a:spLocks noGrp="1"/>
          </p:cNvSpPr>
          <p:nvPr>
            <p:ph type="dt" sz="half" idx="10"/>
          </p:nvPr>
        </p:nvSpPr>
        <p:spPr/>
        <p:txBody>
          <a:bodyPr/>
          <a:lstStyle/>
          <a:p>
            <a:r>
              <a:rPr lang="en-US"/>
              <a:t>2026</a:t>
            </a:r>
          </a:p>
        </p:txBody>
      </p:sp>
      <p:sp>
        <p:nvSpPr>
          <p:cNvPr id="3" name="TextBox 2">
            <a:extLst>
              <a:ext uri="{FF2B5EF4-FFF2-40B4-BE49-F238E27FC236}">
                <a16:creationId xmlns:a16="http://schemas.microsoft.com/office/drawing/2014/main" id="{90D3FB5D-34F0-F9EF-0061-28D128E2E495}"/>
              </a:ext>
            </a:extLst>
          </p:cNvPr>
          <p:cNvSpPr txBox="1"/>
          <p:nvPr/>
        </p:nvSpPr>
        <p:spPr>
          <a:xfrm>
            <a:off x="1157287" y="2557462"/>
            <a:ext cx="13844587" cy="65966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Arial"/>
                <a:cs typeface="Arial"/>
              </a:rPr>
              <a:t>Key Actions:</a:t>
            </a:r>
          </a:p>
          <a:p>
            <a:pPr marL="285750" indent="-285750">
              <a:spcBef>
                <a:spcPts val="1400"/>
              </a:spcBef>
              <a:buFont typeface="Wingdings"/>
              <a:buChar char="Ø"/>
            </a:pPr>
            <a:r>
              <a:rPr lang="en-US" sz="2600">
                <a:highlight>
                  <a:srgbClr val="FFFFFF"/>
                </a:highlight>
                <a:latin typeface="Arial"/>
                <a:cs typeface="Arial"/>
              </a:rPr>
              <a:t>Requesting Information Regarding a Child’s Kin-GAP Eligibility from </a:t>
            </a:r>
            <a:r>
              <a:rPr lang="en-US" sz="2600" err="1">
                <a:highlight>
                  <a:srgbClr val="FFFFFF"/>
                </a:highlight>
                <a:latin typeface="Arial"/>
                <a:cs typeface="Arial"/>
              </a:rPr>
              <a:t>CalSAWS</a:t>
            </a:r>
            <a:r>
              <a:rPr lang="en-US" sz="2600" b="1">
                <a:highlight>
                  <a:srgbClr val="FFFFFF"/>
                </a:highlight>
                <a:latin typeface="Arial"/>
                <a:cs typeface="Arial"/>
              </a:rPr>
              <a:t> </a:t>
            </a:r>
          </a:p>
          <a:p>
            <a:pPr marL="914400" lvl="1" indent="-457200">
              <a:spcBef>
                <a:spcPts val="1400"/>
              </a:spcBef>
              <a:buFont typeface="Courier New"/>
              <a:buChar char="o"/>
            </a:pPr>
            <a:r>
              <a:rPr lang="en-US" sz="2600">
                <a:latin typeface="Arial"/>
                <a:cs typeface="Arial"/>
              </a:rPr>
              <a:t>Generate SOC 369 Predetermination and SOC 369A Predetermination Forms</a:t>
            </a:r>
          </a:p>
          <a:p>
            <a:pPr marL="914400" lvl="1" indent="-457200">
              <a:spcBef>
                <a:spcPts val="1400"/>
              </a:spcBef>
              <a:buFont typeface="Courier New"/>
              <a:buChar char="o"/>
            </a:pPr>
            <a:r>
              <a:rPr lang="en-US" sz="2600">
                <a:latin typeface="Arial"/>
                <a:cs typeface="Arial"/>
              </a:rPr>
              <a:t>Verify Kin-GAP Information is accurate</a:t>
            </a:r>
          </a:p>
          <a:p>
            <a:pPr marL="914400" lvl="1" indent="-457200">
              <a:spcBef>
                <a:spcPts val="1400"/>
              </a:spcBef>
              <a:buFont typeface="Courier New"/>
              <a:buChar char="o"/>
            </a:pPr>
            <a:r>
              <a:rPr lang="en-US" sz="2600">
                <a:latin typeface="Arial"/>
                <a:cs typeface="Arial"/>
              </a:rPr>
              <a:t>Send Request for Information (RFI) to </a:t>
            </a:r>
            <a:r>
              <a:rPr lang="en-US" sz="2600" err="1">
                <a:latin typeface="Arial"/>
                <a:cs typeface="Arial"/>
              </a:rPr>
              <a:t>CalSAWS</a:t>
            </a:r>
            <a:endParaRPr lang="en-US" sz="2600">
              <a:latin typeface="Arial"/>
              <a:cs typeface="Arial"/>
            </a:endParaRPr>
          </a:p>
          <a:p>
            <a:pPr marL="914400" lvl="1" indent="-457200">
              <a:spcBef>
                <a:spcPts val="1400"/>
              </a:spcBef>
              <a:buFont typeface="Courier New"/>
              <a:buChar char="o"/>
            </a:pPr>
            <a:r>
              <a:rPr lang="en-US" sz="2600">
                <a:latin typeface="Arial"/>
                <a:cs typeface="Arial"/>
              </a:rPr>
              <a:t>Update Prospective Legal Guardian Role</a:t>
            </a:r>
          </a:p>
          <a:p>
            <a:pPr marL="914400" lvl="1" indent="-457200">
              <a:spcBef>
                <a:spcPts val="1400"/>
              </a:spcBef>
              <a:buFont typeface="Courier New"/>
              <a:buChar char="o"/>
            </a:pPr>
            <a:r>
              <a:rPr lang="en-US" sz="2600">
                <a:latin typeface="Arial"/>
                <a:cs typeface="Arial"/>
              </a:rPr>
              <a:t>Complete Prospective Legal Guardian Assessment </a:t>
            </a:r>
          </a:p>
          <a:p>
            <a:pPr marL="914400" lvl="1" indent="-457200">
              <a:spcBef>
                <a:spcPts val="1400"/>
              </a:spcBef>
              <a:buFont typeface="Courier New"/>
              <a:buChar char="o"/>
            </a:pPr>
            <a:r>
              <a:rPr lang="en-US" sz="2600">
                <a:latin typeface="Arial"/>
                <a:cs typeface="Arial"/>
              </a:rPr>
              <a:t>Validate Documents Received from </a:t>
            </a:r>
            <a:r>
              <a:rPr lang="en-US" sz="2600" err="1">
                <a:latin typeface="Arial"/>
                <a:cs typeface="Arial"/>
              </a:rPr>
              <a:t>CalSAWS</a:t>
            </a:r>
            <a:endParaRPr lang="en-US" sz="2600">
              <a:latin typeface="Arial"/>
              <a:cs typeface="Arial"/>
            </a:endParaRPr>
          </a:p>
          <a:p>
            <a:pPr marL="914400" lvl="1" indent="-457200">
              <a:spcBef>
                <a:spcPts val="1400"/>
              </a:spcBef>
              <a:buFont typeface="Courier New"/>
              <a:buChar char="o"/>
            </a:pPr>
            <a:r>
              <a:rPr lang="en-US" sz="2600">
                <a:latin typeface="Arial"/>
                <a:cs typeface="Arial"/>
              </a:rPr>
              <a:t>Complete the SOC 369A form</a:t>
            </a:r>
          </a:p>
          <a:p>
            <a:pPr marL="914400" lvl="1" indent="-457200">
              <a:spcBef>
                <a:spcPts val="1400"/>
              </a:spcBef>
              <a:buFont typeface="Courier New"/>
              <a:buChar char="o"/>
            </a:pPr>
            <a:r>
              <a:rPr lang="en-US" sz="2600">
                <a:latin typeface="Arial"/>
                <a:cs typeface="Arial"/>
              </a:rPr>
              <a:t>Requesting signatures on a Kin-GAP SOC369 and 369A Agreements</a:t>
            </a:r>
          </a:p>
          <a:p>
            <a:pPr marL="285750" indent="-285750">
              <a:spcBef>
                <a:spcPts val="1400"/>
              </a:spcBef>
              <a:buFont typeface="Wingdings"/>
              <a:buChar char="Ø"/>
            </a:pPr>
            <a:r>
              <a:rPr lang="en-US" sz="2600">
                <a:latin typeface="Arial"/>
                <a:cs typeface="Arial"/>
              </a:rPr>
              <a:t>Providing finalized guardianship documents to </a:t>
            </a:r>
            <a:r>
              <a:rPr lang="en-US" sz="2600" err="1">
                <a:latin typeface="Arial"/>
                <a:cs typeface="Arial"/>
              </a:rPr>
              <a:t>CalSAWS</a:t>
            </a:r>
            <a:endParaRPr lang="en-US" sz="2600">
              <a:latin typeface="Arial"/>
              <a:cs typeface="Arial"/>
            </a:endParaRPr>
          </a:p>
          <a:p>
            <a:endParaRPr lang="en-US"/>
          </a:p>
        </p:txBody>
      </p:sp>
    </p:spTree>
    <p:extLst>
      <p:ext uri="{BB962C8B-B14F-4D97-AF65-F5344CB8AC3E}">
        <p14:creationId xmlns:p14="http://schemas.microsoft.com/office/powerpoint/2010/main" val="3255825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F0BA-E6C4-EB6E-0EE0-3249409C8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56B38-D246-2C3D-601B-252E2C86657B}"/>
              </a:ext>
            </a:extLst>
          </p:cNvPr>
          <p:cNvSpPr>
            <a:spLocks noGrp="1"/>
          </p:cNvSpPr>
          <p:nvPr>
            <p:ph type="title"/>
          </p:nvPr>
        </p:nvSpPr>
        <p:spPr/>
        <p:txBody>
          <a:bodyPr/>
          <a:lstStyle/>
          <a:p>
            <a:r>
              <a:rPr lang="en-US">
                <a:latin typeface="Arial"/>
                <a:cs typeface="Arial"/>
              </a:rPr>
              <a:t>Lesson 5: NRLG Benefits</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C254B88-DB41-8060-4CF4-92A14AC467B8}"/>
              </a:ext>
            </a:extLst>
          </p:cNvPr>
          <p:cNvSpPr>
            <a:spLocks noGrp="1"/>
          </p:cNvSpPr>
          <p:nvPr>
            <p:ph type="sldNum" sz="quarter" idx="12"/>
          </p:nvPr>
        </p:nvSpPr>
        <p:spPr/>
        <p:txBody>
          <a:bodyPr/>
          <a:lstStyle/>
          <a:p>
            <a:fld id="{B6F15528-21DE-4FAA-801E-634DDDAF4B2B}" type="slidenum">
              <a:rPr lang="en-US" smtClean="0"/>
              <a:pPr/>
              <a:t>33</a:t>
            </a:fld>
            <a:endParaRPr lang="en-US"/>
          </a:p>
        </p:txBody>
      </p:sp>
      <p:sp>
        <p:nvSpPr>
          <p:cNvPr id="4" name="Date Placeholder 3">
            <a:extLst>
              <a:ext uri="{FF2B5EF4-FFF2-40B4-BE49-F238E27FC236}">
                <a16:creationId xmlns:a16="http://schemas.microsoft.com/office/drawing/2014/main" id="{29A044E0-7C3C-315C-D2C8-8D10FE8E0BFC}"/>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954406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5BE7C-7A57-F928-E657-B337D3C2F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F3B86-0995-773A-9014-A187D3A93D93}"/>
              </a:ext>
            </a:extLst>
          </p:cNvPr>
          <p:cNvSpPr>
            <a:spLocks noGrp="1"/>
          </p:cNvSpPr>
          <p:nvPr>
            <p:ph type="title"/>
          </p:nvPr>
        </p:nvSpPr>
        <p:spPr/>
        <p:txBody>
          <a:bodyPr/>
          <a:lstStyle/>
          <a:p>
            <a:r>
              <a:rPr lang="en-US"/>
              <a:t>Accessing Pre-Seeded Cases for this Scenario</a:t>
            </a:r>
          </a:p>
        </p:txBody>
      </p:sp>
      <p:sp>
        <p:nvSpPr>
          <p:cNvPr id="4" name="Date Placeholder 3">
            <a:extLst>
              <a:ext uri="{FF2B5EF4-FFF2-40B4-BE49-F238E27FC236}">
                <a16:creationId xmlns:a16="http://schemas.microsoft.com/office/drawing/2014/main" id="{DF1FED47-7FF3-9F8F-74B9-912BF3609B9C}"/>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6BB37F11-EAD1-05F5-9A6C-6C724B2663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87FFC-7E68-7B5F-0B58-24956158D10E}"/>
              </a:ext>
            </a:extLst>
          </p:cNvPr>
          <p:cNvSpPr>
            <a:spLocks noGrp="1"/>
          </p:cNvSpPr>
          <p:nvPr>
            <p:ph type="sldNum" sz="quarter" idx="12"/>
          </p:nvPr>
        </p:nvSpPr>
        <p:spPr/>
        <p:txBody>
          <a:bodyPr/>
          <a:lstStyle/>
          <a:p>
            <a:fld id="{B6F15528-21DE-4FAA-801E-634DDDAF4B2B}" type="slidenum">
              <a:rPr lang="en-US" smtClean="0"/>
              <a:pPr/>
              <a:t>34</a:t>
            </a:fld>
            <a:endParaRPr lang="en-US"/>
          </a:p>
        </p:txBody>
      </p:sp>
      <p:sp>
        <p:nvSpPr>
          <p:cNvPr id="8" name="Text Placeholder 2">
            <a:extLst>
              <a:ext uri="{FF2B5EF4-FFF2-40B4-BE49-F238E27FC236}">
                <a16:creationId xmlns:a16="http://schemas.microsoft.com/office/drawing/2014/main" id="{89FD6903-0758-B182-6648-6C0F832BB5F7}"/>
              </a:ext>
            </a:extLst>
          </p:cNvPr>
          <p:cNvSpPr txBox="1">
            <a:spLocks/>
          </p:cNvSpPr>
          <p:nvPr/>
        </p:nvSpPr>
        <p:spPr>
          <a:xfrm>
            <a:off x="1081839" y="2704097"/>
            <a:ext cx="14630400" cy="6781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6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32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8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r>
              <a:rPr lang="en-US" sz="3400">
                <a:latin typeface="Arial"/>
                <a:cs typeface="Arial"/>
              </a:rPr>
              <a:t>If there are issues, Pre-Seeded cases have been created for TTT Trainings</a:t>
            </a:r>
          </a:p>
          <a:p>
            <a:r>
              <a:rPr lang="en-US" sz="3400">
                <a:latin typeface="Arial"/>
                <a:cs typeface="Arial"/>
              </a:rPr>
              <a:t>To access Pre-Seeded cases, please utilize the spreadsheet given to your training facilitators and open the tab that corresponds to the relevant scenario</a:t>
            </a:r>
          </a:p>
          <a:p>
            <a:r>
              <a:rPr lang="en-US" sz="3400">
                <a:latin typeface="Arial"/>
                <a:cs typeface="Arial"/>
              </a:rPr>
              <a:t>For CARES Trainers, find the folder for cases seeded for your regional session here: </a:t>
            </a:r>
            <a:r>
              <a:rPr lang="en-US" sz="3400">
                <a:latin typeface="Arial"/>
                <a:ea typeface="Calibri"/>
                <a:cs typeface="Arial"/>
                <a:hlinkClick r:id="rId2"/>
              </a:rPr>
              <a:t>Train the Trainer</a:t>
            </a:r>
            <a:endParaRPr lang="en-US" sz="3400">
              <a:latin typeface="Arial"/>
              <a:ea typeface="Calibri"/>
              <a:cs typeface="Arial"/>
            </a:endParaRPr>
          </a:p>
          <a:p>
            <a:pPr lvl="1"/>
            <a:r>
              <a:rPr lang="en-US" sz="3400" i="1">
                <a:latin typeface="Arial"/>
                <a:ea typeface="Calibri"/>
                <a:cs typeface="Arial"/>
              </a:rPr>
              <a:t>Please make sure you use the tab based on the specific course being taught (i.e., Eligibility)</a:t>
            </a:r>
            <a:endParaRPr lang="en-US" sz="3400">
              <a:latin typeface="Arial"/>
              <a:ea typeface="Calibri"/>
              <a:cs typeface="Arial"/>
            </a:endParaRPr>
          </a:p>
          <a:p>
            <a:endParaRPr lang="en-US">
              <a:latin typeface="Arial"/>
              <a:ea typeface="Calibri"/>
              <a:cs typeface="Arial"/>
            </a:endParaRPr>
          </a:p>
          <a:p>
            <a:pPr marL="0" indent="0">
              <a:buFont typeface="Arial" pitchFamily="34" charset="0"/>
              <a:buNone/>
            </a:pPr>
            <a:endParaRPr lang="en-US" b="1">
              <a:solidFill>
                <a:srgbClr val="FF0000"/>
              </a:solidFill>
              <a:latin typeface="Arial"/>
              <a:ea typeface="Calibri"/>
              <a:cs typeface="Arial"/>
            </a:endParaRPr>
          </a:p>
          <a:p>
            <a:pPr marL="0" indent="0">
              <a:buFont typeface="Arial" pitchFamily="34" charset="0"/>
              <a:buNone/>
            </a:pPr>
            <a:endParaRPr lang="en-US" b="1">
              <a:solidFill>
                <a:srgbClr val="FF0000"/>
              </a:solidFill>
              <a:ea typeface="Calibri"/>
            </a:endParaRPr>
          </a:p>
        </p:txBody>
      </p:sp>
    </p:spTree>
    <p:extLst>
      <p:ext uri="{BB962C8B-B14F-4D97-AF65-F5344CB8AC3E}">
        <p14:creationId xmlns:p14="http://schemas.microsoft.com/office/powerpoint/2010/main" val="2136718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1C2B0-8959-8293-DB91-C1AFBBE2F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B60AE-A0C4-C36E-7AE0-8E37C64275F6}"/>
              </a:ext>
            </a:extLst>
          </p:cNvPr>
          <p:cNvSpPr>
            <a:spLocks noGrp="1"/>
          </p:cNvSpPr>
          <p:nvPr>
            <p:ph type="title"/>
          </p:nvPr>
        </p:nvSpPr>
        <p:spPr/>
        <p:txBody>
          <a:bodyPr/>
          <a:lstStyle/>
          <a:p>
            <a:r>
              <a:rPr lang="en-US">
                <a:latin typeface="Arial"/>
                <a:cs typeface="Arial"/>
              </a:rPr>
              <a:t>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23A4FB47-DA51-87F0-6791-EA13756AFF97}"/>
              </a:ext>
            </a:extLst>
          </p:cNvPr>
          <p:cNvSpPr>
            <a:spLocks noGrp="1"/>
          </p:cNvSpPr>
          <p:nvPr>
            <p:ph idx="1"/>
          </p:nvPr>
        </p:nvSpPr>
        <p:spPr/>
        <p:txBody>
          <a:bodyPr vert="horz" lIns="91440" tIns="45720" rIns="91440" bIns="45720" rtlCol="0" anchor="t">
            <a:normAutofit/>
          </a:bodyPr>
          <a:lstStyle/>
          <a:p>
            <a:pPr marL="0" indent="0" fontAlgn="base">
              <a:buNone/>
            </a:pPr>
            <a:r>
              <a:rPr lang="en-US" sz="2800">
                <a:latin typeface="Arial"/>
                <a:cs typeface="Arial"/>
              </a:rPr>
              <a:t>A child has been in out of home placement with a non-relative Resource Family for several months. Reunification efforts have ended and a 366.26 Hearing has been scheduled. The CM worker has discussed the possibility of legal guardianship with the Resource Family caregiver, and they are willing to move forward with guardianship.</a:t>
            </a:r>
          </a:p>
          <a:p>
            <a:pPr marL="0" indent="0">
              <a:buNone/>
            </a:pPr>
            <a:endParaRPr lang="en-US" sz="2800">
              <a:latin typeface="Arial"/>
              <a:cs typeface="Arial"/>
            </a:endParaRPr>
          </a:p>
          <a:p>
            <a:pPr marL="0" indent="0" fontAlgn="base">
              <a:buNone/>
            </a:pPr>
            <a:r>
              <a:rPr lang="en-US" sz="2800">
                <a:latin typeface="Arial"/>
                <a:cs typeface="Arial"/>
              </a:rPr>
              <a:t>The courts worker will document that a subsequent 366.26 Hearing took place. At that hearing, a judge determines that legal guardianship is the appropriate path forward and establishes guardianship and terminates dependency. Both of these findings and orders are documented as part of the minute order on the case.  </a:t>
            </a:r>
          </a:p>
          <a:p>
            <a:pPr marL="0" indent="0">
              <a:buNone/>
            </a:pPr>
            <a:endParaRPr lang="en-US" sz="2800">
              <a:latin typeface="Arial"/>
              <a:cs typeface="Arial"/>
            </a:endParaRPr>
          </a:p>
          <a:p>
            <a:pPr marL="0" indent="0" fontAlgn="base">
              <a:buNone/>
            </a:pPr>
            <a:r>
              <a:rPr lang="en-US" sz="2800">
                <a:latin typeface="Arial"/>
                <a:cs typeface="Arial"/>
              </a:rPr>
              <a:t>At this point, the case type will automatically change in the system to reflect Non-Related Legal Guardianship - Juvenile Dependency Court/WIC 300, Without Dependency. Depending on county business practice, the worker may choose to close the removal record and open a new one or keep the original one open.</a:t>
            </a:r>
          </a:p>
        </p:txBody>
      </p:sp>
      <p:sp>
        <p:nvSpPr>
          <p:cNvPr id="4" name="Date Placeholder 3">
            <a:extLst>
              <a:ext uri="{FF2B5EF4-FFF2-40B4-BE49-F238E27FC236}">
                <a16:creationId xmlns:a16="http://schemas.microsoft.com/office/drawing/2014/main" id="{028C93C6-72B4-0CC9-EC7F-878C2420A862}"/>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622425F1-0274-3240-F7C1-285BF15568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9689A-EA1F-2EE5-1008-F8861832E34C}"/>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453771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DB110-20D0-B87B-8CAC-AB49B87E33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60083-3296-F5CC-B2A8-99F5A80B5260}"/>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D6D1D8EA-606F-4C34-D86A-7453B43DAF5C}"/>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D50FD07C-C1E2-1538-E010-9A2722590838}"/>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850DAC98-3AC2-9208-1288-6E58A91E8E3D}"/>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4AE207B9-50DF-3914-19C6-6A995AAD2623}"/>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36</a:t>
            </a:fld>
            <a:endParaRPr lang="en-US"/>
          </a:p>
        </p:txBody>
      </p:sp>
    </p:spTree>
    <p:extLst>
      <p:ext uri="{BB962C8B-B14F-4D97-AF65-F5344CB8AC3E}">
        <p14:creationId xmlns:p14="http://schemas.microsoft.com/office/powerpoint/2010/main" val="4245731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9859B-B388-255A-FF53-2F2205685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91B78-20C4-7555-7038-A12E0B6AB7C5}"/>
              </a:ext>
            </a:extLst>
          </p:cNvPr>
          <p:cNvSpPr>
            <a:spLocks noGrp="1"/>
          </p:cNvSpPr>
          <p:nvPr>
            <p:ph type="title"/>
          </p:nvPr>
        </p:nvSpPr>
        <p:spPr>
          <a:xfrm>
            <a:off x="914400" y="571500"/>
            <a:ext cx="9595126" cy="1776663"/>
          </a:xfrm>
        </p:spPr>
        <p:txBody>
          <a:bodyPr/>
          <a:lstStyle/>
          <a:p>
            <a:r>
              <a:rPr lang="en-US"/>
              <a:t>Lesson </a:t>
            </a:r>
          </a:p>
        </p:txBody>
      </p:sp>
      <p:sp>
        <p:nvSpPr>
          <p:cNvPr id="4" name="Text Placeholder 3">
            <a:extLst>
              <a:ext uri="{FF2B5EF4-FFF2-40B4-BE49-F238E27FC236}">
                <a16:creationId xmlns:a16="http://schemas.microsoft.com/office/drawing/2014/main" id="{9CDE99D1-D394-E8CF-DFDD-315E8C011C64}"/>
              </a:ext>
            </a:extLst>
          </p:cNvPr>
          <p:cNvSpPr>
            <a:spLocks noGrp="1"/>
          </p:cNvSpPr>
          <p:nvPr>
            <p:ph type="body" sz="half" idx="2"/>
          </p:nvPr>
        </p:nvSpPr>
        <p:spPr>
          <a:xfrm>
            <a:off x="914400" y="2366683"/>
            <a:ext cx="16507326" cy="6967817"/>
          </a:xfrm>
        </p:spPr>
        <p:txBody>
          <a:bodyPr vert="horz" lIns="91440" tIns="45720" rIns="91440" bIns="45720" numCol="2"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cs typeface="Arial"/>
              </a:rPr>
              <a:t>Updating the Eligibility Record, as needed</a:t>
            </a:r>
          </a:p>
          <a:p>
            <a:pPr marL="457200" indent="-457200">
              <a:buFont typeface="Wingdings" panose="05000000000000000000" pitchFamily="2" charset="2"/>
              <a:buChar char="Ø"/>
            </a:pPr>
            <a:r>
              <a:rPr lang="en-US">
                <a:latin typeface="Arial"/>
                <a:cs typeface="Arial"/>
              </a:rPr>
              <a:t>Sending Letter of Guardianship to </a:t>
            </a:r>
            <a:r>
              <a:rPr lang="en-US" err="1">
                <a:latin typeface="Arial"/>
                <a:cs typeface="Arial"/>
              </a:rPr>
              <a:t>CalSAWS</a:t>
            </a:r>
            <a:r>
              <a:rPr lang="en-US">
                <a:latin typeface="Arial"/>
                <a:cs typeface="Arial"/>
              </a:rPr>
              <a:t>       </a:t>
            </a:r>
            <a:endParaRPr lang="en-US">
              <a:latin typeface="Arial"/>
              <a:ea typeface="Calibri"/>
              <a:cs typeface="Arial"/>
            </a:endParaRPr>
          </a:p>
        </p:txBody>
      </p:sp>
      <p:sp>
        <p:nvSpPr>
          <p:cNvPr id="5" name="Date Placeholder 4">
            <a:extLst>
              <a:ext uri="{FF2B5EF4-FFF2-40B4-BE49-F238E27FC236}">
                <a16:creationId xmlns:a16="http://schemas.microsoft.com/office/drawing/2014/main" id="{8B85B37E-FBB2-0008-6B0F-A8C86E1C0B5E}"/>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515364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51127-9023-87CC-75E7-3EB15675A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F58F76-C2B5-DAE8-7398-0D43B96E5B8B}"/>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3B3207D1-D0BD-2621-D5DC-38B81ABD5A12}"/>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F00F5375-BE24-6F81-1EA3-4F6F35BB8A27}"/>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7DD21CF7-F32C-C103-5B28-7FF96C1FB493}"/>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3183E0A-EAAD-E502-091B-4F111EC0DB11}"/>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38</a:t>
            </a:fld>
            <a:endParaRPr lang="en-US"/>
          </a:p>
        </p:txBody>
      </p:sp>
    </p:spTree>
    <p:extLst>
      <p:ext uri="{BB962C8B-B14F-4D97-AF65-F5344CB8AC3E}">
        <p14:creationId xmlns:p14="http://schemas.microsoft.com/office/powerpoint/2010/main" val="778400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877C3-AEF4-8DE0-DFF9-04A9CD41B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8E8C6-1DE1-8E2A-0B0A-B008D0ABBE51}"/>
              </a:ext>
            </a:extLst>
          </p:cNvPr>
          <p:cNvSpPr>
            <a:spLocks noGrp="1"/>
          </p:cNvSpPr>
          <p:nvPr>
            <p:ph type="title"/>
          </p:nvPr>
        </p:nvSpPr>
        <p:spPr/>
        <p:txBody>
          <a:bodyPr/>
          <a:lstStyle/>
          <a:p>
            <a:r>
              <a:rPr lang="en-US">
                <a:latin typeface="Arial"/>
                <a:cs typeface="Arial"/>
              </a:rPr>
              <a:t>Lesson 6: Alternative Care</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1FF7203-D221-FBDF-8FA8-ADD5F1480B45}"/>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4" name="Date Placeholder 3">
            <a:extLst>
              <a:ext uri="{FF2B5EF4-FFF2-40B4-BE49-F238E27FC236}">
                <a16:creationId xmlns:a16="http://schemas.microsoft.com/office/drawing/2014/main" id="{0071C4C8-F39B-6A74-F392-93D162D600BE}"/>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633274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5BE7C-7A57-F928-E657-B337D3C2F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F3B86-0995-773A-9014-A187D3A93D93}"/>
              </a:ext>
            </a:extLst>
          </p:cNvPr>
          <p:cNvSpPr>
            <a:spLocks noGrp="1"/>
          </p:cNvSpPr>
          <p:nvPr>
            <p:ph type="title"/>
          </p:nvPr>
        </p:nvSpPr>
        <p:spPr/>
        <p:txBody>
          <a:bodyPr/>
          <a:lstStyle/>
          <a:p>
            <a:r>
              <a:rPr lang="en-US"/>
              <a:t>Accessing Pre-Seeded Cases for this Scenario</a:t>
            </a:r>
          </a:p>
        </p:txBody>
      </p:sp>
      <p:sp>
        <p:nvSpPr>
          <p:cNvPr id="4" name="Date Placeholder 3">
            <a:extLst>
              <a:ext uri="{FF2B5EF4-FFF2-40B4-BE49-F238E27FC236}">
                <a16:creationId xmlns:a16="http://schemas.microsoft.com/office/drawing/2014/main" id="{DF1FED47-7FF3-9F8F-74B9-912BF3609B9C}"/>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6BB37F11-EAD1-05F5-9A6C-6C724B2663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87FFC-7E68-7B5F-0B58-24956158D10E}"/>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8" name="Text Placeholder 2">
            <a:extLst>
              <a:ext uri="{FF2B5EF4-FFF2-40B4-BE49-F238E27FC236}">
                <a16:creationId xmlns:a16="http://schemas.microsoft.com/office/drawing/2014/main" id="{89FD6903-0758-B182-6648-6C0F832BB5F7}"/>
              </a:ext>
            </a:extLst>
          </p:cNvPr>
          <p:cNvSpPr txBox="1">
            <a:spLocks/>
          </p:cNvSpPr>
          <p:nvPr/>
        </p:nvSpPr>
        <p:spPr>
          <a:xfrm>
            <a:off x="1081839" y="2704097"/>
            <a:ext cx="14630400" cy="6781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6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32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8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r>
              <a:rPr lang="en-US" sz="3400">
                <a:latin typeface="Arial"/>
                <a:cs typeface="Arial"/>
              </a:rPr>
              <a:t>If there are issues, Pre-Seeded cases have been created for TTT Trainings</a:t>
            </a:r>
          </a:p>
          <a:p>
            <a:r>
              <a:rPr lang="en-US" sz="3400">
                <a:latin typeface="Arial"/>
                <a:cs typeface="Arial"/>
              </a:rPr>
              <a:t>To access Pre-Seeded cases, please utilize the spreadsheet given to your training facilitators and open the tab that corresponds to the relevant scenario</a:t>
            </a:r>
          </a:p>
          <a:p>
            <a:r>
              <a:rPr lang="en-US" sz="3400">
                <a:latin typeface="Arial"/>
                <a:cs typeface="Arial"/>
              </a:rPr>
              <a:t>For CARES Trainers, find the folder for cases seeded for your regional session here: </a:t>
            </a:r>
            <a:r>
              <a:rPr lang="en-US" sz="3400">
                <a:latin typeface="Arial"/>
                <a:ea typeface="Calibri"/>
                <a:cs typeface="Arial"/>
                <a:hlinkClick r:id="rId2"/>
              </a:rPr>
              <a:t>Train the Trainer</a:t>
            </a:r>
            <a:endParaRPr lang="en-US" sz="3400">
              <a:latin typeface="Arial"/>
              <a:ea typeface="Calibri"/>
              <a:cs typeface="Arial"/>
            </a:endParaRPr>
          </a:p>
          <a:p>
            <a:pPr lvl="1"/>
            <a:r>
              <a:rPr lang="en-US" sz="3400" i="1">
                <a:latin typeface="Arial"/>
                <a:ea typeface="Calibri"/>
                <a:cs typeface="Arial"/>
              </a:rPr>
              <a:t>Please make sure you use the tab based on the specific course being taught (i.e., Eligibility)</a:t>
            </a:r>
            <a:endParaRPr lang="en-US" sz="3400">
              <a:latin typeface="Arial"/>
              <a:ea typeface="Calibri"/>
              <a:cs typeface="Arial"/>
            </a:endParaRPr>
          </a:p>
          <a:p>
            <a:endParaRPr lang="en-US">
              <a:latin typeface="Arial"/>
              <a:ea typeface="Calibri"/>
              <a:cs typeface="Arial"/>
            </a:endParaRPr>
          </a:p>
          <a:p>
            <a:pPr marL="0" indent="0">
              <a:buFont typeface="Arial" pitchFamily="34" charset="0"/>
              <a:buNone/>
            </a:pPr>
            <a:endParaRPr lang="en-US" b="1">
              <a:solidFill>
                <a:srgbClr val="FF0000"/>
              </a:solidFill>
              <a:latin typeface="Arial"/>
              <a:ea typeface="Calibri"/>
              <a:cs typeface="Arial"/>
            </a:endParaRPr>
          </a:p>
          <a:p>
            <a:pPr marL="0" indent="0">
              <a:buFont typeface="Arial" pitchFamily="34" charset="0"/>
              <a:buNone/>
            </a:pPr>
            <a:endParaRPr lang="en-US" b="1">
              <a:solidFill>
                <a:srgbClr val="FF0000"/>
              </a:solidFill>
              <a:ea typeface="Calibri"/>
            </a:endParaRPr>
          </a:p>
        </p:txBody>
      </p:sp>
    </p:spTree>
    <p:extLst>
      <p:ext uri="{BB962C8B-B14F-4D97-AF65-F5344CB8AC3E}">
        <p14:creationId xmlns:p14="http://schemas.microsoft.com/office/powerpoint/2010/main" val="3887900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2D589-D76C-16A0-52C0-CE36FCD0D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6E496-28AA-424D-F828-4A6F54CE392D}"/>
              </a:ext>
            </a:extLst>
          </p:cNvPr>
          <p:cNvSpPr>
            <a:spLocks noGrp="1"/>
          </p:cNvSpPr>
          <p:nvPr>
            <p:ph type="title"/>
          </p:nvPr>
        </p:nvSpPr>
        <p:spPr/>
        <p:txBody>
          <a:bodyPr/>
          <a:lstStyle/>
          <a:p>
            <a:r>
              <a:rPr lang="en-US">
                <a:latin typeface="Arial"/>
                <a:cs typeface="Arial"/>
              </a:rPr>
              <a:t>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F8270791-135C-F74A-6BB1-86C74AAA3882}"/>
              </a:ext>
            </a:extLst>
          </p:cNvPr>
          <p:cNvSpPr>
            <a:spLocks noGrp="1"/>
          </p:cNvSpPr>
          <p:nvPr>
            <p:ph idx="1"/>
          </p:nvPr>
        </p:nvSpPr>
        <p:spPr/>
        <p:txBody>
          <a:bodyPr vert="horz" lIns="91440" tIns="45720" rIns="91440" bIns="45720" rtlCol="0" anchor="t">
            <a:normAutofit/>
          </a:bodyPr>
          <a:lstStyle/>
          <a:p>
            <a:pPr marL="0" indent="0" fontAlgn="base">
              <a:buNone/>
            </a:pPr>
            <a:r>
              <a:rPr lang="en-US" sz="3000">
                <a:latin typeface="Arial"/>
                <a:ea typeface="Calibri"/>
                <a:cs typeface="Arial"/>
              </a:rPr>
              <a:t>A Case Management worker has documented a Youth’s Hospitalization in an Alternative Care Setting Child Location Record due to severe physical abuse in the home. The CARES Eligibility Resource is made aware that a Medi-Cal Eligibility record has been automatically created and validate the Mandatory Child Eligibility Request Information section. Following this validation, the CARES Eligibility Resource initiates a Case Link to </a:t>
            </a:r>
            <a:r>
              <a:rPr lang="en-US" sz="3000" err="1">
                <a:latin typeface="Arial"/>
                <a:ea typeface="Calibri"/>
                <a:cs typeface="Arial"/>
              </a:rPr>
              <a:t>CalSAWS</a:t>
            </a:r>
            <a:r>
              <a:rPr lang="en-US" sz="3000">
                <a:latin typeface="Arial"/>
                <a:ea typeface="Calibri"/>
                <a:cs typeface="Arial"/>
              </a:rPr>
              <a:t>. </a:t>
            </a:r>
          </a:p>
          <a:p>
            <a:pPr marL="0" indent="0">
              <a:buNone/>
            </a:pPr>
            <a:endParaRPr lang="en-US" sz="3000">
              <a:latin typeface="Arial"/>
              <a:ea typeface="Calibri"/>
              <a:cs typeface="Arial"/>
            </a:endParaRPr>
          </a:p>
          <a:p>
            <a:pPr marL="0" indent="0" fontAlgn="base">
              <a:buNone/>
            </a:pPr>
            <a:r>
              <a:rPr lang="en-US" sz="3000">
                <a:latin typeface="Arial"/>
                <a:ea typeface="Calibri"/>
                <a:cs typeface="Arial"/>
              </a:rPr>
              <a:t>The worker then populates the Medi-Cal application information and generates an MC 250 if required to ensure that there is medical coverage  while the child remains hospitalized. After the Case Link has been established, the system sends this additional information to </a:t>
            </a:r>
            <a:r>
              <a:rPr lang="en-US" sz="3000" err="1">
                <a:latin typeface="Arial"/>
                <a:ea typeface="Calibri"/>
                <a:cs typeface="Arial"/>
              </a:rPr>
              <a:t>CalSAWS</a:t>
            </a:r>
            <a:r>
              <a:rPr lang="en-US" sz="3000">
                <a:latin typeface="Arial"/>
                <a:ea typeface="Calibri"/>
                <a:cs typeface="Arial"/>
              </a:rPr>
              <a:t>. The </a:t>
            </a:r>
            <a:r>
              <a:rPr lang="en-US" sz="3000" err="1">
                <a:latin typeface="Arial"/>
                <a:ea typeface="Calibri"/>
                <a:cs typeface="Arial"/>
              </a:rPr>
              <a:t>CalSAWS</a:t>
            </a:r>
            <a:r>
              <a:rPr lang="en-US" sz="3000">
                <a:latin typeface="Arial"/>
                <a:ea typeface="Calibri"/>
                <a:cs typeface="Arial"/>
              </a:rPr>
              <a:t> Eligibility Worker reviews the Medi-Cal information and approves the determination in </a:t>
            </a:r>
            <a:r>
              <a:rPr lang="en-US" sz="3000" err="1">
                <a:latin typeface="Arial"/>
                <a:ea typeface="Calibri"/>
                <a:cs typeface="Arial"/>
              </a:rPr>
              <a:t>CalSAWS</a:t>
            </a:r>
            <a:r>
              <a:rPr lang="en-US" sz="3000">
                <a:latin typeface="Arial"/>
                <a:ea typeface="Calibri"/>
                <a:cs typeface="Arial"/>
              </a:rPr>
              <a:t>. Once complete, the CARES Eligibility Resource receives the determination in the Youth’s Eligibility Record. </a:t>
            </a:r>
          </a:p>
        </p:txBody>
      </p:sp>
      <p:sp>
        <p:nvSpPr>
          <p:cNvPr id="4" name="Date Placeholder 3">
            <a:extLst>
              <a:ext uri="{FF2B5EF4-FFF2-40B4-BE49-F238E27FC236}">
                <a16:creationId xmlns:a16="http://schemas.microsoft.com/office/drawing/2014/main" id="{E17D0D59-D08E-16E2-E745-81D2882EA41D}"/>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9A1B3036-2C75-0455-CA89-F47FA8658F73}"/>
              </a:ext>
            </a:extLst>
          </p:cNvPr>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32176781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A981F-3B6A-5E3B-AB32-D5F107D8F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87F3D-53E0-898B-53DF-7E1BDB2EAA6C}"/>
              </a:ext>
            </a:extLst>
          </p:cNvPr>
          <p:cNvSpPr>
            <a:spLocks noGrp="1"/>
          </p:cNvSpPr>
          <p:nvPr>
            <p:ph type="title"/>
          </p:nvPr>
        </p:nvSpPr>
        <p:spPr>
          <a:xfrm>
            <a:off x="914400" y="571500"/>
            <a:ext cx="9595126" cy="1776663"/>
          </a:xfrm>
        </p:spPr>
        <p:txBody>
          <a:bodyPr/>
          <a:lstStyle/>
          <a:p>
            <a:r>
              <a:rPr lang="en-US"/>
              <a:t>Lesson </a:t>
            </a:r>
          </a:p>
        </p:txBody>
      </p:sp>
      <p:sp>
        <p:nvSpPr>
          <p:cNvPr id="4" name="Text Placeholder 3">
            <a:extLst>
              <a:ext uri="{FF2B5EF4-FFF2-40B4-BE49-F238E27FC236}">
                <a16:creationId xmlns:a16="http://schemas.microsoft.com/office/drawing/2014/main" id="{294D745A-8622-866B-416B-3497F72B5D66}"/>
              </a:ext>
            </a:extLst>
          </p:cNvPr>
          <p:cNvSpPr>
            <a:spLocks noGrp="1"/>
          </p:cNvSpPr>
          <p:nvPr>
            <p:ph type="body" sz="half" idx="2"/>
          </p:nvPr>
        </p:nvSpPr>
        <p:spPr>
          <a:xfrm>
            <a:off x="914400" y="2338108"/>
            <a:ext cx="17035963" cy="6996392"/>
          </a:xfrm>
        </p:spPr>
        <p:txBody>
          <a:bodyPr vert="horz" lIns="91440" tIns="45720" rIns="91440" bIns="45720" numCol="2"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cs typeface="Arial"/>
              </a:rPr>
              <a:t>Reviewing and updating a Medi-Cal Eligibility Record </a:t>
            </a:r>
          </a:p>
          <a:p>
            <a:pPr marL="457200" indent="-457200">
              <a:buFont typeface="Wingdings" panose="05000000000000000000" pitchFamily="2" charset="2"/>
              <a:buChar char="Ø"/>
            </a:pPr>
            <a:r>
              <a:rPr lang="en-US">
                <a:latin typeface="Arial"/>
                <a:cs typeface="Arial"/>
              </a:rPr>
              <a:t>Generating a Medi-Cal Application Form (MC 250) </a:t>
            </a:r>
          </a:p>
          <a:p>
            <a:pPr marL="457200" indent="-457200">
              <a:buFont typeface="Wingdings" panose="05000000000000000000" pitchFamily="2" charset="2"/>
              <a:buChar char="Ø"/>
            </a:pPr>
            <a:r>
              <a:rPr lang="en-US">
                <a:latin typeface="Arial"/>
                <a:cs typeface="Arial"/>
              </a:rPr>
              <a:t>Requesting a case link from </a:t>
            </a:r>
            <a:r>
              <a:rPr lang="en-US" err="1">
                <a:latin typeface="Arial"/>
                <a:cs typeface="Arial"/>
              </a:rPr>
              <a:t>CalSAWS</a:t>
            </a:r>
            <a:r>
              <a:rPr lang="en-US">
                <a:latin typeface="Arial"/>
                <a:cs typeface="Arial"/>
              </a:rPr>
              <a:t> </a:t>
            </a:r>
          </a:p>
          <a:p>
            <a:pPr marL="457200" indent="-457200">
              <a:buFont typeface="Wingdings" panose="05000000000000000000" pitchFamily="2" charset="2"/>
              <a:buChar char="Ø"/>
            </a:pPr>
            <a:r>
              <a:rPr lang="en-US">
                <a:latin typeface="Arial"/>
                <a:cs typeface="Arial"/>
              </a:rPr>
              <a:t>Receiving a Medi-Cal Determination  </a:t>
            </a:r>
            <a:endParaRPr lang="en-US">
              <a:latin typeface="Arial"/>
              <a:ea typeface="Calibri"/>
              <a:cs typeface="Arial"/>
            </a:endParaRPr>
          </a:p>
        </p:txBody>
      </p:sp>
      <p:sp>
        <p:nvSpPr>
          <p:cNvPr id="5" name="Date Placeholder 4">
            <a:extLst>
              <a:ext uri="{FF2B5EF4-FFF2-40B4-BE49-F238E27FC236}">
                <a16:creationId xmlns:a16="http://schemas.microsoft.com/office/drawing/2014/main" id="{A114E9B3-818B-AE6E-7A62-B4A2846518FA}"/>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295994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813F5-DD5C-5ECA-9785-685CE24D5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07D1B-3F9C-DB0B-5517-E31C2BA82992}"/>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ADCCDE25-9385-F73F-EFBB-71BC8D99EA7E}"/>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D983634D-4B22-4788-BCB1-FB52CC507995}"/>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9B62C92D-A8DC-9B1D-956C-5AE856AFF44F}"/>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5F443705-70A7-F208-9559-CCB0E17FDFE6}"/>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43</a:t>
            </a:fld>
            <a:endParaRPr lang="en-US"/>
          </a:p>
        </p:txBody>
      </p:sp>
    </p:spTree>
    <p:extLst>
      <p:ext uri="{BB962C8B-B14F-4D97-AF65-F5344CB8AC3E}">
        <p14:creationId xmlns:p14="http://schemas.microsoft.com/office/powerpoint/2010/main" val="2648905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C923-B39B-4934-100E-0A17DD44D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8D305-D28F-7176-70AA-B9963F8D3ED8}"/>
              </a:ext>
            </a:extLst>
          </p:cNvPr>
          <p:cNvSpPr>
            <a:spLocks noGrp="1"/>
          </p:cNvSpPr>
          <p:nvPr>
            <p:ph type="title"/>
          </p:nvPr>
        </p:nvSpPr>
        <p:spPr>
          <a:xfrm>
            <a:off x="914400" y="571500"/>
            <a:ext cx="9595126" cy="1776663"/>
          </a:xfrm>
        </p:spPr>
        <p:txBody>
          <a:bodyPr/>
          <a:lstStyle/>
          <a:p>
            <a:r>
              <a:rPr lang="en-US"/>
              <a:t>Course Survey </a:t>
            </a:r>
          </a:p>
        </p:txBody>
      </p:sp>
      <p:sp>
        <p:nvSpPr>
          <p:cNvPr id="4" name="Text Placeholder 3">
            <a:extLst>
              <a:ext uri="{FF2B5EF4-FFF2-40B4-BE49-F238E27FC236}">
                <a16:creationId xmlns:a16="http://schemas.microsoft.com/office/drawing/2014/main" id="{06532753-52A0-A1D6-C53D-0ABFAD657CE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sz="3600" dirty="0">
                <a:latin typeface="Calibri"/>
                <a:ea typeface="Calibri"/>
                <a:cs typeface="Calibri"/>
              </a:rPr>
              <a:t>Thank you for completing the course!</a:t>
            </a:r>
          </a:p>
          <a:p>
            <a:endParaRPr lang="en-US" sz="3600">
              <a:latin typeface="Calibri"/>
              <a:ea typeface="Calibri"/>
              <a:cs typeface="Calibri"/>
            </a:endParaRPr>
          </a:p>
          <a:p>
            <a:r>
              <a:rPr lang="en-US" sz="3600" dirty="0">
                <a:latin typeface="Calibri"/>
                <a:ea typeface="Calibri"/>
                <a:cs typeface="Calibri"/>
              </a:rPr>
              <a:t>Please take a few minutes to fill out the Course Survey, which can be found here:</a:t>
            </a:r>
          </a:p>
          <a:p>
            <a:endParaRPr lang="en-US" sz="3600" dirty="0">
              <a:latin typeface="Calibri"/>
              <a:ea typeface="Calibri"/>
              <a:cs typeface="Calibri"/>
            </a:endParaRPr>
          </a:p>
          <a:p>
            <a:endParaRPr lang="en-US" sz="3600" dirty="0">
              <a:latin typeface="Calibri"/>
              <a:ea typeface="Calibri"/>
              <a:cs typeface="Calibri"/>
            </a:endParaRPr>
          </a:p>
        </p:txBody>
      </p:sp>
      <p:sp>
        <p:nvSpPr>
          <p:cNvPr id="5" name="Date Placeholder 4">
            <a:extLst>
              <a:ext uri="{FF2B5EF4-FFF2-40B4-BE49-F238E27FC236}">
                <a16:creationId xmlns:a16="http://schemas.microsoft.com/office/drawing/2014/main" id="{A8405F18-14BE-3C6D-A737-6C843E269906}"/>
              </a:ext>
            </a:extLst>
          </p:cNvPr>
          <p:cNvSpPr>
            <a:spLocks noGrp="1"/>
          </p:cNvSpPr>
          <p:nvPr>
            <p:ph type="dt" sz="half" idx="10"/>
          </p:nvPr>
        </p:nvSpPr>
        <p:spPr/>
        <p:txBody>
          <a:bodyPr/>
          <a:lstStyle/>
          <a:p>
            <a:r>
              <a:rPr lang="en-US"/>
              <a:t>2026</a:t>
            </a:r>
          </a:p>
        </p:txBody>
      </p:sp>
      <p:sp>
        <p:nvSpPr>
          <p:cNvPr id="6" name="Freeform 3">
            <a:extLst>
              <a:ext uri="{FF2B5EF4-FFF2-40B4-BE49-F238E27FC236}">
                <a16:creationId xmlns:a16="http://schemas.microsoft.com/office/drawing/2014/main" id="{550C55D4-BEFD-1D07-0D2B-527FD24D51E9}"/>
              </a:ext>
              <a:ext uri="{C183D7F6-B498-43B3-948B-1728B52AA6E4}">
                <adec:decorative xmlns:adec="http://schemas.microsoft.com/office/drawing/2017/decorative" val="1"/>
              </a:ext>
            </a:extLst>
          </p:cNvPr>
          <p:cNvSpPr/>
          <p:nvPr/>
        </p:nvSpPr>
        <p:spPr>
          <a:xfrm>
            <a:off x="11088565" y="2462217"/>
            <a:ext cx="5918406" cy="598574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Picture 7" descr="Qr code&#10;&#10;AI-generated content may be incorrect.">
            <a:extLst>
              <a:ext uri="{FF2B5EF4-FFF2-40B4-BE49-F238E27FC236}">
                <a16:creationId xmlns:a16="http://schemas.microsoft.com/office/drawing/2014/main" id="{17F82AC7-B053-F891-7EDF-26A6AF555F71}"/>
              </a:ext>
            </a:extLst>
          </p:cNvPr>
          <p:cNvPicPr>
            <a:picLocks noChangeAspect="1"/>
          </p:cNvPicPr>
          <p:nvPr/>
        </p:nvPicPr>
        <p:blipFill>
          <a:blip r:embed="rId4"/>
          <a:stretch>
            <a:fillRect/>
          </a:stretch>
        </p:blipFill>
        <p:spPr>
          <a:xfrm>
            <a:off x="2750409" y="5005516"/>
            <a:ext cx="4307359" cy="4307359"/>
          </a:xfrm>
          <a:prstGeom prst="rect">
            <a:avLst/>
          </a:prstGeom>
        </p:spPr>
      </p:pic>
    </p:spTree>
    <p:extLst>
      <p:ext uri="{BB962C8B-B14F-4D97-AF65-F5344CB8AC3E}">
        <p14:creationId xmlns:p14="http://schemas.microsoft.com/office/powerpoint/2010/main" val="3498003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0CBE-1E1F-0959-6524-BB6B47C42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5BBA1-17C1-D1E8-275D-D657A9DBF216}"/>
              </a:ext>
            </a:extLst>
          </p:cNvPr>
          <p:cNvSpPr>
            <a:spLocks noGrp="1"/>
          </p:cNvSpPr>
          <p:nvPr>
            <p:ph type="ctrTitle"/>
          </p:nvPr>
        </p:nvSpPr>
        <p:spPr>
          <a:xfrm>
            <a:off x="914400" y="7089124"/>
            <a:ext cx="8153400" cy="1828798"/>
          </a:xfrm>
        </p:spPr>
        <p:txBody>
          <a:bodyPr/>
          <a:lstStyle/>
          <a:p>
            <a:r>
              <a:rPr lang="en-US" sz="8600"/>
              <a:t>Thank you!</a:t>
            </a:r>
          </a:p>
        </p:txBody>
      </p:sp>
      <p:sp>
        <p:nvSpPr>
          <p:cNvPr id="3" name="Text Placeholder 8">
            <a:extLst>
              <a:ext uri="{FF2B5EF4-FFF2-40B4-BE49-F238E27FC236}">
                <a16:creationId xmlns:a16="http://schemas.microsoft.com/office/drawing/2014/main" id="{D96DA2B6-58A1-1DB2-D2B8-2F90E909646D}"/>
              </a:ext>
            </a:extLst>
          </p:cNvPr>
          <p:cNvSpPr>
            <a:spLocks noGrp="1"/>
          </p:cNvSpPr>
          <p:nvPr>
            <p:ph type="body" sz="quarter" idx="10"/>
          </p:nvPr>
        </p:nvSpPr>
        <p:spPr>
          <a:xfrm>
            <a:off x="12801600" y="952500"/>
            <a:ext cx="4572000" cy="2133600"/>
          </a:xfrm>
        </p:spPr>
        <p:txBody>
          <a:bodyPr/>
          <a:lstStyle/>
          <a:p>
            <a:r>
              <a:rPr lang="en-US"/>
              <a:t>You have reached the end of this training. Congratulations!</a:t>
            </a:r>
          </a:p>
        </p:txBody>
      </p:sp>
    </p:spTree>
    <p:extLst>
      <p:ext uri="{BB962C8B-B14F-4D97-AF65-F5344CB8AC3E}">
        <p14:creationId xmlns:p14="http://schemas.microsoft.com/office/powerpoint/2010/main" val="4021087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ry this">
      <a:dk1>
        <a:srgbClr val="053D53"/>
      </a:dk1>
      <a:lt1>
        <a:sysClr val="window" lastClr="FFFFFF"/>
      </a:lt1>
      <a:dk2>
        <a:srgbClr val="002060"/>
      </a:dk2>
      <a:lt2>
        <a:srgbClr val="E7E6E6"/>
      </a:lt2>
      <a:accent1>
        <a:srgbClr val="4472C4"/>
      </a:accent1>
      <a:accent2>
        <a:srgbClr val="92D050"/>
      </a:accent2>
      <a:accent3>
        <a:srgbClr val="E7E6E6"/>
      </a:accent3>
      <a:accent4>
        <a:srgbClr val="FFC000"/>
      </a:accent4>
      <a:accent5>
        <a:srgbClr val="ED7D31"/>
      </a:accent5>
      <a:accent6>
        <a:srgbClr val="7030A0"/>
      </a:accent6>
      <a:hlink>
        <a:srgbClr val="0563C1"/>
      </a:hlink>
      <a:folHlink>
        <a:srgbClr val="0563C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lternate with Dark Mode Slides" id="{F63D7693-49D5-49F9-AA76-93CBF7508FC8}" vid="{5E4780F5-3C48-4EDD-AF5F-E2FF6CE070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E7C280-1C06-4304-9392-EBEE817B937A}">
  <we:reference id="97ff72f7-3dc5-4f2f-8c24-51759c83085f" version="1.0.0.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500343c0-af67-4d55-b6f3-a7838e163d14">RCJ5YXZNKWNZ-1068808933-51574</_dlc_DocId>
    <_dlc_DocIdUrl xmlns="500343c0-af67-4d55-b6f3-a7838e163d14">
      <Url>https://osicagov.sharepoint.com/sites/CWDS/Implementation/_layouts/15/DocIdRedir.aspx?ID=RCJ5YXZNKWNZ-1068808933-51574</Url>
      <Description>RCJ5YXZNKWNZ-1068808933-51574</Description>
    </_dlc_DocIdUrl>
    <lcf76f155ced4ddcb4097134ff3c332f xmlns="94cd0665-381a-4015-9256-769fcceda643">
      <Terms xmlns="http://schemas.microsoft.com/office/infopath/2007/PartnerControls"/>
    </lcf76f155ced4ddcb4097134ff3c332f>
    <TaxCatchAll xmlns="4eb7c661-5355-418f-a04b-13b4df5d1a0a" xsi:nil="true"/>
  </documentManagement>
</p:properties>
</file>

<file path=customXml/item3.xml><?xml version="1.0" encoding="utf-8"?>
<?mso-contentType ?>
<SharedContentType xmlns="Microsoft.SharePoint.Taxonomy.ContentTypeSync" SourceId="5bce90d6-5a2c-47e0-8337-aac7acda0e97" ContentTypeId="0x0101" PreviousValue="false" LastSyncTimeStamp="2017-02-08T00:21:31.923Z"/>
</file>

<file path=customXml/item4.xml><?xml version="1.0" encoding="utf-8"?>
<ct:contentTypeSchema xmlns:ct="http://schemas.microsoft.com/office/2006/metadata/contentType" xmlns:ma="http://schemas.microsoft.com/office/2006/metadata/properties/metaAttributes" ct:_="" ma:_="" ma:contentTypeName="Document" ma:contentTypeID="0x0101006426B96481C9664D9A87DD43BEC0EDF3" ma:contentTypeVersion="14" ma:contentTypeDescription="Create a new document." ma:contentTypeScope="" ma:versionID="016526c95bb4a60eb1f6b7870b63103f">
  <xsd:schema xmlns:xsd="http://www.w3.org/2001/XMLSchema" xmlns:xs="http://www.w3.org/2001/XMLSchema" xmlns:p="http://schemas.microsoft.com/office/2006/metadata/properties" xmlns:ns2="500343c0-af67-4d55-b6f3-a7838e163d14" xmlns:ns3="94cd0665-381a-4015-9256-769fcceda643" xmlns:ns4="4eb7c661-5355-418f-a04b-13b4df5d1a0a" targetNamespace="http://schemas.microsoft.com/office/2006/metadata/properties" ma:root="true" ma:fieldsID="a8277036dbcd4dcb3e8773e6a9deebf6" ns2:_="" ns3:_="" ns4:_="">
    <xsd:import namespace="500343c0-af67-4d55-b6f3-a7838e163d14"/>
    <xsd:import namespace="94cd0665-381a-4015-9256-769fcceda643"/>
    <xsd:import namespace="4eb7c661-5355-418f-a04b-13b4df5d1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343c0-af67-4d55-b6f3-a7838e163d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cd0665-381a-4015-9256-769fcceda6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bce90d6-5a2c-47e0-8337-aac7acda0e9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7c661-5355-418f-a04b-13b4df5d1a0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1bd0914-e572-4d1d-b5cf-766b5be58804}" ma:internalName="TaxCatchAll" ma:showField="CatchAllData" ma:web="4eb7c661-5355-418f-a04b-13b4df5d1a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15F76B-3E21-4CD7-8F12-AF49D5FADF1F}">
  <ds:schemaRefs>
    <ds:schemaRef ds:uri="http://schemas.microsoft.com/sharepoint/events"/>
  </ds:schemaRefs>
</ds:datastoreItem>
</file>

<file path=customXml/itemProps2.xml><?xml version="1.0" encoding="utf-8"?>
<ds:datastoreItem xmlns:ds="http://schemas.openxmlformats.org/officeDocument/2006/customXml" ds:itemID="{53AAB9CB-6A14-48A8-B140-7D4DFF71AA8C}">
  <ds:schemaRefs>
    <ds:schemaRef ds:uri="4eb7c661-5355-418f-a04b-13b4df5d1a0a"/>
    <ds:schemaRef ds:uri="500343c0-af67-4d55-b6f3-a7838e163d14"/>
    <ds:schemaRef ds:uri="94cd0665-381a-4015-9256-769fcceda6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298FA97-9313-4CA3-83E0-1257411BBDF1}">
  <ds:schemaRefs>
    <ds:schemaRef ds:uri="Microsoft.SharePoint.Taxonomy.ContentTypeSync"/>
  </ds:schemaRefs>
</ds:datastoreItem>
</file>

<file path=customXml/itemProps4.xml><?xml version="1.0" encoding="utf-8"?>
<ds:datastoreItem xmlns:ds="http://schemas.openxmlformats.org/officeDocument/2006/customXml" ds:itemID="{C3CC196D-4BD6-47EB-9FF9-F15AF7A0E5E5}">
  <ds:schemaRefs>
    <ds:schemaRef ds:uri="4eb7c661-5355-418f-a04b-13b4df5d1a0a"/>
    <ds:schemaRef ds:uri="500343c0-af67-4d55-b6f3-a7838e163d14"/>
    <ds:schemaRef ds:uri="94cd0665-381a-4015-9256-769fcceda6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F77D542E-928D-404C-BAB8-333B04011A47}">
  <ds:schemaRefs>
    <ds:schemaRef ds:uri="http://schemas.microsoft.com/sharepoint/v3/contenttype/forms"/>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Alternate with Dark Mode Slides</Template>
  <Application>Microsoft Office PowerPoint</Application>
  <PresentationFormat>Custom</PresentationFormat>
  <Slides>45</Slides>
  <Notes>39</Notes>
  <HiddenSlides>3</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CWS-CARES Training</vt:lpstr>
      <vt:lpstr>Course Introduction</vt:lpstr>
      <vt:lpstr>Training Introduction</vt:lpstr>
      <vt:lpstr>Ground Rules &amp; Housekeeping</vt:lpstr>
      <vt:lpstr>About This Course</vt:lpstr>
      <vt:lpstr>Meet Your Facilitators!</vt:lpstr>
      <vt:lpstr>Course Objectives</vt:lpstr>
      <vt:lpstr>Course Objectives Cont.</vt:lpstr>
      <vt:lpstr>Course Agenda</vt:lpstr>
      <vt:lpstr>Logging in to CWS-CARES</vt:lpstr>
      <vt:lpstr>Logging into CWS-CARES</vt:lpstr>
      <vt:lpstr>Accessing the CARES Training Environment (104)</vt:lpstr>
      <vt:lpstr>How to Know You're In the Right Place: CWS-CARES</vt:lpstr>
      <vt:lpstr>Navigation Menu</vt:lpstr>
      <vt:lpstr>Global Search</vt:lpstr>
      <vt:lpstr>Lesson 1: Review Activity</vt:lpstr>
      <vt:lpstr>Lesson 2: Foster Care Eligibility Determinations</vt:lpstr>
      <vt:lpstr>Accessing Pre-Seeded Cases for this Scenario</vt:lpstr>
      <vt:lpstr>Scenario </vt:lpstr>
      <vt:lpstr>Lesson </vt:lpstr>
      <vt:lpstr>FCED Demo (if needed)</vt:lpstr>
      <vt:lpstr>Lesson Follow-Up</vt:lpstr>
      <vt:lpstr>Lesson 3: Foster Care Eligibility Redetermination</vt:lpstr>
      <vt:lpstr>Scenario </vt:lpstr>
      <vt:lpstr>Lesson </vt:lpstr>
      <vt:lpstr>Lesson Follow-Up</vt:lpstr>
      <vt:lpstr>Let’s Take a Break!</vt:lpstr>
      <vt:lpstr>Welcome Back!</vt:lpstr>
      <vt:lpstr>Lesson 4: Kin-GAP Benefits</vt:lpstr>
      <vt:lpstr>Accessing Pre-Seeded Cases for this Scenario</vt:lpstr>
      <vt:lpstr>Scenario </vt:lpstr>
      <vt:lpstr>Lesson </vt:lpstr>
      <vt:lpstr>Lesson 5: NRLG Benefits</vt:lpstr>
      <vt:lpstr>Accessing Pre-Seeded Cases for this Scenario</vt:lpstr>
      <vt:lpstr>Scenario </vt:lpstr>
      <vt:lpstr>Lesson Follow-Up</vt:lpstr>
      <vt:lpstr>Lesson </vt:lpstr>
      <vt:lpstr>Lesson Follow-Up</vt:lpstr>
      <vt:lpstr>Lesson 6: Alternative Care</vt:lpstr>
      <vt:lpstr>Accessing Pre-Seeded Cases for this Scenario</vt:lpstr>
      <vt:lpstr>Scenario </vt:lpstr>
      <vt:lpstr>Lesson </vt:lpstr>
      <vt:lpstr>Lesson Follow-Up</vt:lpstr>
      <vt:lpstr>Course Survey </vt:lpstr>
      <vt:lpstr>Thank you!</vt:lpstr>
    </vt:vector>
  </TitlesOfParts>
  <Company>OTSI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Garrett, Steve@OTSI</dc:creator>
  <cp:revision>19</cp:revision>
  <dcterms:created xsi:type="dcterms:W3CDTF">2025-09-23T17:55:59Z</dcterms:created>
  <dcterms:modified xsi:type="dcterms:W3CDTF">2026-09-23T17:41:06Z</dcterms:modified>
  <dc:identifier>DAGg-NHgZ8E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0x0101006426B96481C9664D9A87DD43BEC0EDF3</vt:lpwstr>
  </property>
  <property fmtid="{D5CDD505-2E9C-101B-9397-08002B2CF9AE}" pid="3" name="_dlc_DocIdItemGuid">
    <vt:lpwstr>2d6a48e7-6c16-41d1-a837-c0abefc124bf</vt:lpwstr>
  </property>
  <property fmtid="{D5CDD505-2E9C-101B-9397-08002B2CF9AE}" pid="4" name="Doc_x0020_Category">
    <vt:lpwstr/>
  </property>
  <property fmtid="{D5CDD505-2E9C-101B-9397-08002B2CF9AE}" pid="5" name="MediaServiceImageTags">
    <vt:lpwstr/>
  </property>
  <property fmtid="{D5CDD505-2E9C-101B-9397-08002B2CF9AE}" pid="6" name="osiProject">
    <vt:lpwstr/>
  </property>
  <property fmtid="{D5CDD505-2E9C-101B-9397-08002B2CF9AE}" pid="7" name="Doc_x0020_Status">
    <vt:lpwstr/>
  </property>
  <property fmtid="{D5CDD505-2E9C-101B-9397-08002B2CF9AE}" pid="8" name="Functional_x0020_Area">
    <vt:lpwstr/>
  </property>
  <property fmtid="{D5CDD505-2E9C-101B-9397-08002B2CF9AE}" pid="9" name="Doc Category">
    <vt:lpwstr/>
  </property>
  <property fmtid="{D5CDD505-2E9C-101B-9397-08002B2CF9AE}" pid="10" name="Doc Status">
    <vt:lpwstr/>
  </property>
  <property fmtid="{D5CDD505-2E9C-101B-9397-08002B2CF9AE}" pid="11" name="Functional Area">
    <vt:lpwstr/>
  </property>
  <property fmtid="{D5CDD505-2E9C-101B-9397-08002B2CF9AE}" pid="12" name="_ExtendedDescription">
    <vt:lpwstr/>
  </property>
</Properties>
</file>