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7FB4775C_20BA39FE.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51"/>
  </p:notesMasterIdLst>
  <p:handoutMasterIdLst>
    <p:handoutMasterId r:id="rId52"/>
  </p:handoutMasterIdLst>
  <p:sldIdLst>
    <p:sldId id="2142533431" r:id="rId7"/>
    <p:sldId id="341" r:id="rId8"/>
    <p:sldId id="2142533471" r:id="rId9"/>
    <p:sldId id="2142533468" r:id="rId10"/>
    <p:sldId id="2142533440" r:id="rId11"/>
    <p:sldId id="342" r:id="rId12"/>
    <p:sldId id="2142533441" r:id="rId13"/>
    <p:sldId id="2142533442" r:id="rId14"/>
    <p:sldId id="281" r:id="rId15"/>
    <p:sldId id="376" r:id="rId16"/>
    <p:sldId id="351" r:id="rId17"/>
    <p:sldId id="329" r:id="rId18"/>
    <p:sldId id="330" r:id="rId19"/>
    <p:sldId id="381" r:id="rId20"/>
    <p:sldId id="379" r:id="rId21"/>
    <p:sldId id="354" r:id="rId22"/>
    <p:sldId id="2142533469" r:id="rId23"/>
    <p:sldId id="2142533356" r:id="rId24"/>
    <p:sldId id="2142533430" r:id="rId25"/>
    <p:sldId id="2142533458" r:id="rId26"/>
    <p:sldId id="410" r:id="rId27"/>
    <p:sldId id="426" r:id="rId28"/>
    <p:sldId id="2142533459" r:id="rId29"/>
    <p:sldId id="2142533470" r:id="rId30"/>
    <p:sldId id="349" r:id="rId31"/>
    <p:sldId id="2142533414" r:id="rId32"/>
    <p:sldId id="2142533435" r:id="rId33"/>
    <p:sldId id="2142533436" r:id="rId34"/>
    <p:sldId id="2142533438" r:id="rId35"/>
    <p:sldId id="2142533439" r:id="rId36"/>
    <p:sldId id="2142533443" r:id="rId37"/>
    <p:sldId id="2142533444" r:id="rId38"/>
    <p:sldId id="2142533446" r:id="rId39"/>
    <p:sldId id="2142533447" r:id="rId40"/>
    <p:sldId id="2142533448" r:id="rId41"/>
    <p:sldId id="2142533449" r:id="rId42"/>
    <p:sldId id="2142533451" r:id="rId43"/>
    <p:sldId id="2142533452" r:id="rId44"/>
    <p:sldId id="2142533467" r:id="rId45"/>
    <p:sldId id="404" r:id="rId46"/>
    <p:sldId id="2142533453" r:id="rId47"/>
    <p:sldId id="2142533454" r:id="rId48"/>
    <p:sldId id="2142533456" r:id="rId49"/>
    <p:sldId id="2142533457" r:id="rId50"/>
  </p:sldIdLst>
  <p:sldSz cx="18288000" cy="10287000"/>
  <p:notesSz cx="6858000" cy="9144000"/>
  <p:embeddedFontLst>
    <p:embeddedFont>
      <p:font typeface="Century Gothic" panose="020B0502020202020204" pitchFamily="34" charset="0"/>
      <p:regular r:id="rId53"/>
      <p:bold r:id="rId54"/>
      <p:italic r:id="rId55"/>
      <p:boldItalic r:id="rId56"/>
    </p:embeddedFont>
    <p:embeddedFont>
      <p:font typeface="Verdana" panose="020B0604030504040204" pitchFamily="34"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2142533471"/>
            <p14:sldId id="2142533468"/>
            <p14:sldId id="2142533440"/>
            <p14:sldId id="342"/>
            <p14:sldId id="2142533441"/>
            <p14:sldId id="2142533442"/>
          </p14:sldIdLst>
        </p14:section>
        <p14:section name="Introductory Information" id="{365FCCD8-8E5A-4180-A098-E976D532F02A}">
          <p14:sldIdLst>
            <p14:sldId id="281"/>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379"/>
          </p14:sldIdLst>
        </p14:section>
        <p14:section name="ILT Course Content" id="{4D860CB9-11DE-4CC3-9344-BC394D89DC38}">
          <p14:sldIdLst>
            <p14:sldId id="354"/>
            <p14:sldId id="2142533469"/>
            <p14:sldId id="2142533356"/>
            <p14:sldId id="2142533430"/>
            <p14:sldId id="2142533458"/>
            <p14:sldId id="410"/>
            <p14:sldId id="426"/>
            <p14:sldId id="2142533459"/>
            <p14:sldId id="2142533470"/>
            <p14:sldId id="349"/>
            <p14:sldId id="2142533414"/>
            <p14:sldId id="2142533435"/>
            <p14:sldId id="2142533436"/>
            <p14:sldId id="2142533438"/>
            <p14:sldId id="2142533439"/>
            <p14:sldId id="2142533443"/>
            <p14:sldId id="2142533444"/>
            <p14:sldId id="2142533446"/>
            <p14:sldId id="2142533447"/>
            <p14:sldId id="2142533448"/>
            <p14:sldId id="2142533449"/>
            <p14:sldId id="2142533451"/>
            <p14:sldId id="2142533452"/>
          </p14:sldIdLst>
        </p14:section>
        <p14:section name="Closing the Course" id="{9CE34276-6F19-4268-8617-3870107D93CC}">
          <p14:sldIdLst>
            <p14:sldId id="2142533467"/>
            <p14:sldId id="404"/>
          </p14:sldIdLst>
        </p14:section>
        <p14:section name="Set Aside (Not for Counties)" id="{FF39F537-EE2F-40ED-910E-4945B4FE6CBD}">
          <p14:sldIdLst>
            <p14:sldId id="2142533453"/>
            <p14:sldId id="2142533454"/>
            <p14:sldId id="2142533456"/>
            <p14:sldId id="2142533457"/>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C1B484-2BEA-ADDC-50B4-4FC973FC9778}" v="2" dt="2026-09-08T23:11:28.6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57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1.fntdata"/><Relationship Id="rId58" Type="http://schemas.openxmlformats.org/officeDocument/2006/relationships/font" Target="fonts/font6.fntdata"/><Relationship Id="rId66" Type="http://schemas.microsoft.com/office/2018/10/relationships/authors" Target="authors.xml"/><Relationship Id="rId5" Type="http://schemas.openxmlformats.org/officeDocument/2006/relationships/customXml" Target="../customXml/item5.xml"/><Relationship Id="rId61"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7.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5.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 Id="rId60" Type="http://schemas.openxmlformats.org/officeDocument/2006/relationships/font" Target="fonts/font8.fntdata"/><Relationship Id="rId65"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7FB4775C_20BA39FE.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9/9/2026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12958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0F6DD-9944-0617-3005-E88B52E0DF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FE5D6-278D-B78F-1A85-2B96C1B228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C655A-B362-2FBE-164F-2E4476A4A3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59A964-43C4-B3EC-D9A8-6095694B9F85}"/>
              </a:ext>
            </a:extLst>
          </p:cNvPr>
          <p:cNvSpPr>
            <a:spLocks noGrp="1"/>
          </p:cNvSpPr>
          <p:nvPr>
            <p:ph type="sldNum" sz="quarter" idx="5"/>
          </p:nvPr>
        </p:nvSpPr>
        <p:spPr/>
        <p:txBody>
          <a:bodyPr/>
          <a:lstStyle/>
          <a:p>
            <a:fld id="{6783F0CC-6F98-4B0A-97C3-9B98A3C2EDF3}" type="slidenum">
              <a:rPr lang="en-US" smtClean="0"/>
              <a:t>17</a:t>
            </a:fld>
            <a:endParaRPr lang="en-US"/>
          </a:p>
        </p:txBody>
      </p:sp>
    </p:spTree>
    <p:extLst>
      <p:ext uri="{BB962C8B-B14F-4D97-AF65-F5344CB8AC3E}">
        <p14:creationId xmlns:p14="http://schemas.microsoft.com/office/powerpoint/2010/main" val="267147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40FCD-3F41-0942-DF04-DFF6A2D30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0AA2C1-A21C-5A8E-E97F-8403FF624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52163-BEDB-8D0C-456D-DADA49E81F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E6D634-18E7-C53C-F1F7-E9CEEFA8AD12}"/>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391357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36B42-E54C-4041-4D4B-0838F6FE4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11ED1-588E-10C2-B43D-5716BA922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1A9A2-AC4B-C13C-FA7A-CB310558A6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FB150C-AB0B-46A4-EFDC-89083868AB35}"/>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3214279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5CD95-EEF6-86BE-E82A-CD68FD689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D5771-B707-263E-BF2C-B98F204DA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5E3E4-8306-263D-7A81-C916E712F080}"/>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E1BC34F-21FA-E619-E866-5617BFD92C9B}"/>
              </a:ext>
            </a:extLst>
          </p:cNvPr>
          <p:cNvSpPr>
            <a:spLocks noGrp="1"/>
          </p:cNvSpPr>
          <p:nvPr>
            <p:ph type="sldNum" sz="quarter" idx="5"/>
          </p:nvPr>
        </p:nvSpPr>
        <p:spPr/>
        <p:txBody>
          <a:bodyPr/>
          <a:lstStyle/>
          <a:p>
            <a:fld id="{6783F0CC-6F98-4B0A-97C3-9B98A3C2EDF3}" type="slidenum">
              <a:rPr lang="en-US" smtClean="0"/>
              <a:t>31</a:t>
            </a:fld>
            <a:endParaRPr lang="en-US"/>
          </a:p>
        </p:txBody>
      </p:sp>
    </p:spTree>
    <p:extLst>
      <p:ext uri="{BB962C8B-B14F-4D97-AF65-F5344CB8AC3E}">
        <p14:creationId xmlns:p14="http://schemas.microsoft.com/office/powerpoint/2010/main" val="114259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17244-A6CA-4543-EB9F-A680CA84D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C33653-2E54-C67D-4D5C-034BAC44D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B26A27-492D-EE27-C77C-DDBD3FB7E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442DB6-EC2A-234C-28FD-89905F525576}"/>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2919864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29F42-4507-B9A4-16E8-F0E05554A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3DD7D-FAA7-A0CF-61E6-EE23EED6A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D06B1-7810-4970-ADAB-48715ABDA37D}"/>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928F47-59B8-D0D3-587E-D489992B9C3D}"/>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3060196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EF0F9-E49C-F0FD-EA27-6E6B9F451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5070C-7809-8BB3-CDC0-0B1903678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BD188-D4F4-54D8-E098-83ABA534E3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4600C-3B9F-7236-FF94-C61EA741479A}"/>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4104048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48D75-1C72-9431-DED6-C136BE6B5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4CD6C-DABE-80C1-21B4-635E874AF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9BCE6-1EC6-7CA7-54AC-A583960CD97B}"/>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4B047D57-7A0D-CE84-065B-1DD2A9D00387}"/>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33970358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505AB-B6C2-E03E-B2F0-2F6852D66C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CC57D-3B8F-5881-035A-930DEA472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5494E4-F1D6-1E7A-A19D-DB2EF84D6F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252377E-B3AA-6BE2-6D8B-D3FE48C9D448}"/>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235788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7A7E-79D5-03C0-1815-5CA025932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764F7-DEBA-4C55-543A-AE823711F4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76BD4-989C-D018-F83B-066A5EE561A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5BECBFAD-3321-73EB-B0FD-DD81D8410555}"/>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15105693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A597B-B7A2-6C25-2323-C76D969AF7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6B97F-1ABE-7BDC-97FC-CA0E15716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5DC273-F6EB-2D31-96A6-260A4AC2BF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92469B-3E14-5C68-DC53-702369D3742B}"/>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10581582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1B6A-2213-A914-49F0-0D9440D10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124346-B556-0355-1E6D-4626525EB6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39999C-9B3E-30FF-55A2-94E5910FFC85}"/>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8DB6924-FA2B-6A7D-5FA3-E8377965DADA}"/>
              </a:ext>
            </a:extLst>
          </p:cNvPr>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548748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A49F-DDBE-5F43-0FEE-1353EAF6C7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4D619-0B7D-71C9-CEE2-21E904BEF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094A84-A138-CB22-18DD-F12344BB06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5E27C4-B1E8-EB6D-7DA3-818A8FCBD554}"/>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28443587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FF4A-2D5C-4CB1-255C-5DA07EF82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073AF-36FE-3283-0690-03A33A4A1D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7E057E-AA46-E510-7683-B3DA307DE0E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42B22EDF-4555-9DE0-E6CA-E56ECF92A92A}"/>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32900726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119EF-1CD1-5007-82F1-C0EFEF6761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47800-42DB-135D-FEDC-5E0DC7371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1EC72-B4A2-163F-B02A-780E8699FF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44C543-2632-5D87-ECC9-37CBF9D6AE22}"/>
              </a:ext>
            </a:extLst>
          </p:cNvPr>
          <p:cNvSpPr>
            <a:spLocks noGrp="1"/>
          </p:cNvSpPr>
          <p:nvPr>
            <p:ph type="sldNum" sz="quarter" idx="5"/>
          </p:nvPr>
        </p:nvSpPr>
        <p:spPr/>
        <p:txBody>
          <a:bodyPr/>
          <a:lstStyle/>
          <a:p>
            <a:fld id="{6783F0CC-6F98-4B0A-97C3-9B98A3C2EDF3}" type="slidenum">
              <a:rPr lang="en-US" smtClean="0"/>
              <a:t>44</a:t>
            </a:fld>
            <a:endParaRPr lang="en-US"/>
          </a:p>
        </p:txBody>
      </p:sp>
    </p:spTree>
    <p:extLst>
      <p:ext uri="{BB962C8B-B14F-4D97-AF65-F5344CB8AC3E}">
        <p14:creationId xmlns:p14="http://schemas.microsoft.com/office/powerpoint/2010/main" val="3242473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6CF23-D5BB-8609-F19E-5CEB4C1AA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3D99F-3257-2819-8A20-32CB51DB6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BFFEBF-4055-A1E8-E232-32472262C0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AC34BD-D2E1-F751-25CD-42F310E2885E}"/>
              </a:ext>
            </a:extLst>
          </p:cNvPr>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789002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308672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9/9/2026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9/9/2026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9/9/2026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9/9/2026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9/9/2026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9/9/2026</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9/9/2026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75" r:id="rId4"/>
    <p:sldLayoutId id="2147483650" r:id="rId5"/>
    <p:sldLayoutId id="2147483676" r:id="rId6"/>
    <p:sldLayoutId id="2147483659" r:id="rId7"/>
    <p:sldLayoutId id="2147483678" r:id="rId8"/>
    <p:sldLayoutId id="2147483657" r:id="rId9"/>
    <p:sldLayoutId id="2147483677" r:id="rId10"/>
    <p:sldLayoutId id="2147483654" r:id="rId11"/>
    <p:sldLayoutId id="2147483679" r:id="rId12"/>
    <p:sldLayoutId id="2147483672" r:id="rId13"/>
    <p:sldLayoutId id="2147483680" r:id="rId14"/>
    <p:sldLayoutId id="2147483692" r:id="rId15"/>
    <p:sldLayoutId id="2147483693" r:id="rId16"/>
    <p:sldLayoutId id="2147483652" r:id="rId17"/>
    <p:sldLayoutId id="2147483681" r:id="rId18"/>
    <p:sldLayoutId id="2147483653" r:id="rId19"/>
    <p:sldLayoutId id="2147483682" r:id="rId20"/>
    <p:sldLayoutId id="2147483670" r:id="rId21"/>
    <p:sldLayoutId id="2147483671" r:id="rId22"/>
    <p:sldLayoutId id="2147483666" r:id="rId23"/>
    <p:sldLayoutId id="2147483694" r:id="rId24"/>
    <p:sldLayoutId id="2147483683" r:id="rId25"/>
    <p:sldLayoutId id="2147483663" r:id="rId26"/>
    <p:sldLayoutId id="2147483691" r:id="rId27"/>
    <p:sldLayoutId id="2147483684" r:id="rId28"/>
    <p:sldLayoutId id="2147483664" r:id="rId29"/>
    <p:sldLayoutId id="2147483685" r:id="rId30"/>
    <p:sldLayoutId id="2147483651" r:id="rId31"/>
    <p:sldLayoutId id="2147483686" r:id="rId32"/>
    <p:sldLayoutId id="2147483667" r:id="rId33"/>
    <p:sldLayoutId id="2147483673" r:id="rId34"/>
    <p:sldLayoutId id="2147483668" r:id="rId35"/>
    <p:sldLayoutId id="2147483669" r:id="rId36"/>
    <p:sldLayoutId id="2147483690" r:id="rId37"/>
    <p:sldLayoutId id="2147483687" r:id="rId38"/>
    <p:sldLayoutId id="2147483662" r:id="rId39"/>
    <p:sldLayoutId id="2147483656" r:id="rId40"/>
    <p:sldLayoutId id="2147483688" r:id="rId41"/>
    <p:sldLayoutId id="2147483655" r:id="rId42"/>
    <p:sldLayoutId id="2147483689" r:id="rId43"/>
    <p:sldLayoutId id="2147483665" r:id="rId44"/>
    <p:sldLayoutId id="2147483674" r:id="rId45"/>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hyperlink" Target="https://login.2.cares.cwds.ca.gov/"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hyperlink" Target="https://osicagov.sharepoint.com/sites/CWDS/Implementation/Training%20eLearning%20Library/Forms/AllItems.aspx?csf=1&amp;web=1&amp;e=yprPTc&amp;CID=3a884c10%2D9c5e%2D4d71%2Dad76%2D26e4a8bcf604&amp;FolderCTID=0x012000F9F8B9A8F5D16E44AA1E78DAEC3DBAAF&amp;id=%2Fsites%2FCWDS%2FImplementation%2FTraining%20eLearning%20Library%2FTTT%2FTTT%20Pre%2DSeeded%20Data"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hyperlink" Target="https://osicagov.sharepoint.com/:v:/r/sites/CWDS/Implementation/Training%20eLearning%20Library/TTT/Introduction%20to%20ILT%20-%20Jessica%20Rougeux.mp4?d=w47d0846a0ee04a349947aa86967e85fc&amp;csf=1&amp;web=1&amp;e=d0fUJZ"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image" Target="../media/image29.jpeg"/><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7FB4775C_20BA39FE.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a:bodyPr>
          <a:lstStyle/>
          <a:p>
            <a:r>
              <a:rPr lang="en-US" b="1">
                <a:solidFill>
                  <a:schemeClr val="accent2"/>
                </a:solidFill>
                <a:latin typeface="Arial"/>
                <a:cs typeface="Arial"/>
              </a:rPr>
              <a:t>ILT Course: Adoption</a:t>
            </a:r>
            <a:endParaRPr lang="en-US">
              <a:solidFill>
                <a:schemeClr val="accent2"/>
              </a:solidFill>
              <a:latin typeface="Arial"/>
              <a:cs typeface="Arial"/>
            </a:endParaRPr>
          </a:p>
          <a:p>
            <a:r>
              <a:rPr lang="en-US">
                <a:solidFill>
                  <a:schemeClr val="accent2"/>
                </a:solidFill>
                <a:latin typeface="Arial"/>
                <a:cs typeface="Arial"/>
              </a:rPr>
              <a:t>July-October 2026</a:t>
            </a:r>
            <a:endParaRPr lang="en-US">
              <a:solidFill>
                <a:schemeClr val="accent2"/>
              </a:solidFill>
            </a:endParaRP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10</a:t>
            </a:fld>
            <a:endParaRPr lang="en-US"/>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44226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lnSpcReduction="10000"/>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3"/>
              </a:rPr>
              <a:t>https://login.2.cares.cwds.ca.gov/</a:t>
            </a:r>
            <a:endParaRPr lang="en-US" sz="2800">
              <a:solidFill>
                <a:srgbClr val="053D53"/>
              </a:solidFill>
              <a:latin typeface="Arial"/>
              <a:cs typeface="Arial"/>
            </a:endParaRPr>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 The steps to logging in to CWS-CARES &#10;">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11</a:t>
            </a:fld>
            <a:endParaRPr lang="en-US"/>
          </a:p>
        </p:txBody>
      </p:sp>
      <p:grpSp>
        <p:nvGrpSpPr>
          <p:cNvPr id="13" name="Group 12" descr="Login ">
            <a:extLst>
              <a:ext uri="{FF2B5EF4-FFF2-40B4-BE49-F238E27FC236}">
                <a16:creationId xmlns:a16="http://schemas.microsoft.com/office/drawing/2014/main" id="{A873E1DA-C9D4-68F6-2E43-B11FF0A96575}"/>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descr="Username field ">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descr="Login screen ">
            <a:extLst>
              <a:ext uri="{FF2B5EF4-FFF2-40B4-BE49-F238E27FC236}">
                <a16:creationId xmlns:a16="http://schemas.microsoft.com/office/drawing/2014/main" id="{365B7006-B666-0083-756B-09C9599F7FE7}"/>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descr="Password Field ">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grpSp>
        <p:nvGrpSpPr>
          <p:cNvPr id="8" name="Group 7" descr="Sign in button">
            <a:extLst>
              <a:ext uri="{FF2B5EF4-FFF2-40B4-BE49-F238E27FC236}">
                <a16:creationId xmlns:a16="http://schemas.microsoft.com/office/drawing/2014/main" id="{8E838601-CEC8-5E9A-D6D6-6A80A08B1F96}"/>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descr="Sign in button ">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grpSp>
        <p:nvGrpSpPr>
          <p:cNvPr id="8" name="Group 7" descr="The Okta My Apps dashboard, with the Training (CARES 104) tile highlighted.&#10;">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descr="CARES 104 Training Environment dashboard. highlight of the Training (CARES104) App&#10;&#10;">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65015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descr="The CARES 104 home page is displayed, with the CARES name located next to the waffle button, highlighted at the top left corner of the homepage.">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598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pic>
        <p:nvPicPr>
          <p:cNvPr id="3" name="Picture 2" descr="The Home page Navigation Menu has of a dropdown window with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Tree>
    <p:extLst>
      <p:ext uri="{BB962C8B-B14F-4D97-AF65-F5344CB8AC3E}">
        <p14:creationId xmlns:p14="http://schemas.microsoft.com/office/powerpoint/2010/main" val="61666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15</a:t>
            </a:fld>
            <a:endParaRPr lang="en-US"/>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Tree>
    <p:extLst>
      <p:ext uri="{BB962C8B-B14F-4D97-AF65-F5344CB8AC3E}">
        <p14:creationId xmlns:p14="http://schemas.microsoft.com/office/powerpoint/2010/main" val="808788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16</a:t>
            </a:fld>
            <a:endParaRPr lang="en-US"/>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7547182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61318-1F81-1A54-D03A-F187CA57F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1185C1-4C48-22C5-70D1-DC99BCABE36A}"/>
              </a:ext>
            </a:extLst>
          </p:cNvPr>
          <p:cNvSpPr>
            <a:spLocks noGrp="1"/>
          </p:cNvSpPr>
          <p:nvPr>
            <p:ph type="title"/>
          </p:nvPr>
        </p:nvSpPr>
        <p:spPr/>
        <p:txBody>
          <a:bodyPr/>
          <a:lstStyle/>
          <a:p>
            <a:r>
              <a:rPr lang="en-US">
                <a:latin typeface="Arial"/>
                <a:cs typeface="Arial"/>
              </a:rPr>
              <a:t>Adoptions Service Requests &amp; Opening an Adoptions Case</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0D0C2E3-1C6A-0039-E617-8253D75CF9D7}"/>
              </a:ext>
            </a:extLst>
          </p:cNvPr>
          <p:cNvSpPr>
            <a:spLocks noGrp="1"/>
          </p:cNvSpPr>
          <p:nvPr>
            <p:ph idx="1"/>
          </p:nvPr>
        </p:nvSpPr>
        <p:spPr/>
        <p:txBody>
          <a:bodyPr vert="horz" lIns="91440" tIns="45720" rIns="91440" bIns="45720" rtlCol="0" anchor="t">
            <a:normAutofit/>
          </a:bodyPr>
          <a:lstStyle/>
          <a:p>
            <a:pPr marL="0" indent="0">
              <a:buNone/>
            </a:pPr>
            <a:endParaRPr lang="en-US" sz="3000">
              <a:latin typeface="Arial"/>
              <a:ea typeface="Calibri"/>
              <a:cs typeface="Arial"/>
            </a:endParaRPr>
          </a:p>
          <a:p>
            <a:pPr marL="0" indent="0">
              <a:buNone/>
            </a:pPr>
            <a:r>
              <a:rPr lang="en-US" sz="3000">
                <a:latin typeface="Arial"/>
                <a:ea typeface="Calibri"/>
                <a:cs typeface="Arial"/>
              </a:rPr>
              <a:t>The trainer will now demonstrate the process of requesting adoptions services and creating a new adoptions case using Peter's Prime Scenario Case. </a:t>
            </a:r>
            <a:endParaRPr lang="en-US">
              <a:ea typeface="Calibri"/>
            </a:endParaRPr>
          </a:p>
          <a:p>
            <a:pPr marL="0" indent="0">
              <a:buNone/>
            </a:pPr>
            <a:endParaRPr lang="en-US" sz="3000">
              <a:latin typeface="Arial"/>
              <a:ea typeface="Calibri"/>
              <a:cs typeface="Arial"/>
            </a:endParaRPr>
          </a:p>
          <a:p>
            <a:pPr marL="0" indent="0">
              <a:buNone/>
            </a:pPr>
            <a:r>
              <a:rPr lang="en-US" sz="3000">
                <a:latin typeface="Arial"/>
                <a:ea typeface="Calibri"/>
                <a:cs typeface="Arial"/>
              </a:rPr>
              <a:t>You may follow along in the Facilitator Guide</a:t>
            </a:r>
            <a:endParaRPr lang="en-US">
              <a:ea typeface="Calibri"/>
            </a:endParaRPr>
          </a:p>
          <a:p>
            <a:endParaRPr lang="en-US">
              <a:latin typeface="Arial"/>
              <a:cs typeface="Arial"/>
            </a:endParaRPr>
          </a:p>
        </p:txBody>
      </p:sp>
      <p:sp>
        <p:nvSpPr>
          <p:cNvPr id="4" name="Date Placeholder 3">
            <a:extLst>
              <a:ext uri="{FF2B5EF4-FFF2-40B4-BE49-F238E27FC236}">
                <a16:creationId xmlns:a16="http://schemas.microsoft.com/office/drawing/2014/main" id="{C44D2F9C-9209-B36C-EAB4-C31F8A1DA16A}"/>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987DEE8A-A2A0-485E-8EDC-820E9B762FBC}"/>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4069283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18</a:t>
            </a:fld>
            <a:endParaRPr lang="en-US"/>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6714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a:xfrm>
            <a:off x="722313" y="5295900"/>
            <a:ext cx="15300742" cy="2870200"/>
          </a:xfrm>
        </p:spPr>
        <p:txBody>
          <a:bodyPr/>
          <a:lstStyle/>
          <a:p>
            <a:r>
              <a:rPr lang="en-US">
                <a:latin typeface="Arial"/>
                <a:cs typeface="Arial"/>
              </a:rPr>
              <a:t>Lesson 2: Adoption Assessments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19</a:t>
            </a:fld>
            <a:endParaRPr lang="en-US"/>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331957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4" name="Date Placeholder 3">
            <a:extLst>
              <a:ext uri="{FF2B5EF4-FFF2-40B4-BE49-F238E27FC236}">
                <a16:creationId xmlns:a16="http://schemas.microsoft.com/office/drawing/2014/main" id="{EFBC1B1F-EBAC-FEA9-655E-ACCF88DC6EEE}"/>
              </a:ext>
              <a:ext uri="{C183D7F6-B498-43B3-948B-1728B52AA6E4}">
                <adec:decorative xmlns:adec="http://schemas.microsoft.com/office/drawing/2017/decorative" val="0"/>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p:txBody>
          <a:bodyPr/>
          <a:lstStyle/>
          <a:p>
            <a:r>
              <a:rPr lang="en-US"/>
              <a:t>Accessing Pre-Seeded Cases for this Scenario</a:t>
            </a:r>
          </a:p>
        </p:txBody>
      </p:sp>
      <p:sp>
        <p:nvSpPr>
          <p:cNvPr id="4" name="Date Placeholder 3">
            <a:extLst>
              <a:ext uri="{FF2B5EF4-FFF2-40B4-BE49-F238E27FC236}">
                <a16:creationId xmlns:a16="http://schemas.microsoft.com/office/drawing/2014/main" id="{79A80992-3B31-CE80-1455-B28BDFB9622B}"/>
              </a:ext>
            </a:extLst>
          </p:cNvPr>
          <p:cNvSpPr>
            <a:spLocks noGrp="1"/>
          </p:cNvSpPr>
          <p:nvPr>
            <p:ph type="dt" sz="half" idx="10"/>
          </p:nvPr>
        </p:nvSpPr>
        <p:spPr/>
        <p:txBody>
          <a:bodyPr/>
          <a:lstStyle/>
          <a:p>
            <a:r>
              <a:rPr lang="en-US"/>
              <a:t>2026</a:t>
            </a:r>
          </a:p>
        </p:txBody>
      </p:sp>
      <p:sp>
        <p:nvSpPr>
          <p:cNvPr id="5" name="Footer Placeholder 4">
            <a:extLst>
              <a:ext uri="{FF2B5EF4-FFF2-40B4-BE49-F238E27FC236}">
                <a16:creationId xmlns:a16="http://schemas.microsoft.com/office/drawing/2014/main" id="{B0FE29D3-EBCF-49D8-5600-3F69D9D11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12B3E-7526-CCB5-C8CE-296AF045D22A}"/>
              </a:ext>
            </a:extLst>
          </p:cNvPr>
          <p:cNvSpPr>
            <a:spLocks noGrp="1"/>
          </p:cNvSpPr>
          <p:nvPr>
            <p:ph type="sldNum" sz="quarter" idx="12"/>
          </p:nvPr>
        </p:nvSpPr>
        <p:spPr/>
        <p:txBody>
          <a:bodyPr/>
          <a:lstStyle/>
          <a:p>
            <a:fld id="{B6F15528-21DE-4FAA-801E-634DDDAF4B2B}" type="slidenum">
              <a:rPr lang="en-US" smtClean="0"/>
              <a:pPr/>
              <a:t>20</a:t>
            </a:fld>
            <a:endParaRPr lang="en-US"/>
          </a:p>
        </p:txBody>
      </p:sp>
      <p:sp>
        <p:nvSpPr>
          <p:cNvPr id="9" name="Text Placeholder 2">
            <a:extLst>
              <a:ext uri="{FF2B5EF4-FFF2-40B4-BE49-F238E27FC236}">
                <a16:creationId xmlns:a16="http://schemas.microsoft.com/office/drawing/2014/main" id="{9D55F6C7-7FF0-508D-59E2-C66728EC0D71}"/>
              </a:ext>
            </a:extLst>
          </p:cNvPr>
          <p:cNvSpPr>
            <a:spLocks noGrp="1"/>
          </p:cNvSpPr>
          <p:nvPr/>
        </p:nvSpPr>
        <p:spPr>
          <a:xfrm>
            <a:off x="914400" y="2476500"/>
            <a:ext cx="14630400" cy="678180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6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32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8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400">
                <a:latin typeface="Arial"/>
                <a:cs typeface="Arial"/>
              </a:rPr>
              <a:t>Pre-Seeded cases have been created for TTT Trainings</a:t>
            </a:r>
          </a:p>
          <a:p>
            <a:r>
              <a:rPr lang="en-US" sz="3400">
                <a:latin typeface="Arial"/>
                <a:cs typeface="Arial"/>
              </a:rPr>
              <a:t>To access Pre-Seeded cases, please utilize the spreadsheet given to your training facilitators and open the tab that corresponds to the relevant scenario</a:t>
            </a:r>
          </a:p>
          <a:p>
            <a:r>
              <a:rPr lang="en-US" sz="3400">
                <a:latin typeface="Arial"/>
                <a:cs typeface="Arial"/>
              </a:rPr>
              <a:t>For CARES Trainers, find the folder for cases seeded for your regional session here: </a:t>
            </a:r>
            <a:r>
              <a:rPr lang="en-US" sz="3400">
                <a:latin typeface="Arial"/>
                <a:ea typeface="Calibri"/>
                <a:cs typeface="Arial"/>
                <a:hlinkClick r:id="rId2"/>
              </a:rPr>
              <a:t>Train the Trainer</a:t>
            </a:r>
          </a:p>
          <a:p>
            <a:pPr lvl="1"/>
            <a:r>
              <a:rPr lang="en-US" sz="3400" i="1">
                <a:latin typeface="Arial"/>
                <a:ea typeface="Calibri"/>
                <a:cs typeface="Arial"/>
              </a:rPr>
              <a:t>Please make sure you use the tab based on the specific course being taught (i.e., Adoptions)</a:t>
            </a:r>
            <a:endParaRPr lang="en-US" sz="3400">
              <a:latin typeface="Arial"/>
              <a:ea typeface="Calibri"/>
              <a:cs typeface="Arial"/>
            </a:endParaRPr>
          </a:p>
          <a:p>
            <a:endParaRPr lang="en-US">
              <a:latin typeface="Arial"/>
              <a:ea typeface="Calibri"/>
              <a:cs typeface="Arial"/>
            </a:endParaRPr>
          </a:p>
          <a:p>
            <a:pPr marL="0" indent="0">
              <a:buNone/>
            </a:pPr>
            <a:endParaRPr lang="en-US" b="1">
              <a:solidFill>
                <a:srgbClr val="FF0000"/>
              </a:solidFill>
              <a:latin typeface="Arial"/>
              <a:ea typeface="Calibri"/>
              <a:cs typeface="Arial"/>
            </a:endParaRPr>
          </a:p>
          <a:p>
            <a:pPr marL="0" indent="0">
              <a:buNone/>
            </a:pPr>
            <a:endParaRPr lang="en-US" b="1">
              <a:solidFill>
                <a:srgbClr val="FF0000"/>
              </a:solidFill>
              <a:ea typeface="Calibri"/>
            </a:endParaRPr>
          </a:p>
        </p:txBody>
      </p:sp>
    </p:spTree>
    <p:extLst>
      <p:ext uri="{BB962C8B-B14F-4D97-AF65-F5344CB8AC3E}">
        <p14:creationId xmlns:p14="http://schemas.microsoft.com/office/powerpoint/2010/main" val="3086304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a:latin typeface="Arial"/>
                <a:cs typeface="Arial"/>
              </a:rPr>
              <a:t>Lesson 2 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p:txBody>
          <a:bodyPr vert="horz" lIns="91440" tIns="45720" rIns="91440" bIns="45720" rtlCol="0" anchor="t">
            <a:normAutofit/>
          </a:bodyPr>
          <a:lstStyle/>
          <a:p>
            <a:pPr marL="0" indent="0">
              <a:buNone/>
            </a:pPr>
            <a:r>
              <a:rPr lang="en-US" sz="3000">
                <a:latin typeface="Arial"/>
                <a:ea typeface="Calibri"/>
                <a:cs typeface="Arial"/>
              </a:rPr>
              <a:t>Although the parents initially participated in services, after Penny’s relapse and Paul’s sentencing, they have not been visiting or completing other components of their case plan.  Due to his older sibling’s placement needs, Peter and Victor are no longer placed together.  At the review hearing, the case manager recommended that reunification services be terminated.  A date for a WIC 366.26 Hearing is set by the Judge.</a:t>
            </a:r>
          </a:p>
          <a:p>
            <a:pPr marL="0" indent="0">
              <a:buNone/>
            </a:pPr>
            <a:endParaRPr lang="en-US" sz="3000">
              <a:latin typeface="Arial"/>
              <a:ea typeface="Calibri"/>
              <a:cs typeface="Arial"/>
            </a:endParaRPr>
          </a:p>
          <a:p>
            <a:pPr marL="0" indent="0">
              <a:buNone/>
            </a:pPr>
            <a:r>
              <a:rPr lang="en-US" sz="3000">
                <a:latin typeface="Arial"/>
                <a:ea typeface="Calibri"/>
                <a:cs typeface="Arial"/>
              </a:rPr>
              <a:t>An Adoptions Service Request is sent to the Adoptions supervisor, and if approved for services, the adoptions supervisor will create a new adoptions case and assign a Primary Adoptions worker</a:t>
            </a:r>
          </a:p>
          <a:p>
            <a:endParaRPr lang="en-US">
              <a:latin typeface="Arial"/>
              <a:cs typeface="Arial"/>
            </a:endParaRP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443965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Review Adoptions Case</a:t>
            </a:r>
          </a:p>
          <a:p>
            <a:pPr marL="457200" indent="-457200">
              <a:buFont typeface="Wingdings" panose="05000000000000000000" pitchFamily="2" charset="2"/>
              <a:buChar char="Ø"/>
            </a:pPr>
            <a:r>
              <a:rPr lang="en-US">
                <a:latin typeface="Arial"/>
                <a:ea typeface="Calibri"/>
                <a:cs typeface="Arial"/>
              </a:rPr>
              <a:t>Create Contact Log</a:t>
            </a:r>
          </a:p>
          <a:p>
            <a:pPr marL="457200" indent="-457200">
              <a:buFont typeface="Wingdings" panose="05000000000000000000" pitchFamily="2" charset="2"/>
              <a:buChar char="Ø"/>
            </a:pPr>
            <a:r>
              <a:rPr lang="en-US">
                <a:latin typeface="Arial"/>
                <a:cs typeface="Arial"/>
              </a:rPr>
              <a:t>Complete Preliminary Adoption Assessment</a:t>
            </a:r>
          </a:p>
          <a:p>
            <a:pPr marL="457200" indent="-457200">
              <a:buFont typeface="Wingdings" panose="05000000000000000000" pitchFamily="2" charset="2"/>
              <a:buChar char="Ø"/>
            </a:pPr>
            <a:r>
              <a:rPr lang="en-US">
                <a:latin typeface="Arial"/>
                <a:cs typeface="Arial"/>
              </a:rPr>
              <a:t>Generate Parent Child Suitability Summary  </a:t>
            </a:r>
          </a:p>
          <a:p>
            <a:pPr marL="457200" indent="-457200">
              <a:buFont typeface="Wingdings" panose="05000000000000000000" pitchFamily="2" charset="2"/>
              <a:buChar char="Ø"/>
            </a:pPr>
            <a:r>
              <a:rPr lang="en-US">
                <a:latin typeface="Arial"/>
                <a:cs typeface="Arial"/>
              </a:rPr>
              <a:t>Create Child Assessment &amp; History</a:t>
            </a:r>
          </a:p>
          <a:p>
            <a:pPr marL="457200" indent="-457200">
              <a:buFont typeface="Wingdings" panose="05000000000000000000" pitchFamily="2" charset="2"/>
              <a:buChar char="Ø"/>
            </a:pPr>
            <a:r>
              <a:rPr lang="en-US">
                <a:latin typeface="Arial"/>
                <a:cs typeface="Arial"/>
              </a:rPr>
              <a:t>Complete Grievance for PCSS  </a:t>
            </a:r>
          </a:p>
          <a:p>
            <a:pPr marL="457200" indent="-457200">
              <a:buFont typeface="Wingdings" panose="05000000000000000000" pitchFamily="2" charset="2"/>
              <a:buChar char="Ø"/>
            </a:pPr>
            <a:r>
              <a:rPr lang="en-US">
                <a:latin typeface="Arial"/>
                <a:cs typeface="Arial"/>
              </a:rPr>
              <a:t>Document Termination of Parental Rights  </a:t>
            </a:r>
          </a:p>
          <a:p>
            <a:pPr marL="457200" indent="-457200">
              <a:buFont typeface="Wingdings" panose="05000000000000000000" pitchFamily="2" charset="2"/>
              <a:buChar char="Ø"/>
            </a:pPr>
            <a:endParaRPr lang="en-US">
              <a:latin typeface="Arial"/>
              <a:cs typeface="Arial"/>
            </a:endParaRPr>
          </a:p>
          <a:p>
            <a:pPr marL="457200" indent="-457200">
              <a:buFont typeface="Wingdings" panose="05000000000000000000" pitchFamily="2" charset="2"/>
              <a:buChar char="Ø"/>
            </a:pPr>
            <a:endParaRPr lang="en-US">
              <a:latin typeface="Calibri"/>
              <a:ea typeface="Calibri"/>
              <a:cs typeface="Calibri"/>
            </a:endParaRPr>
          </a:p>
          <a:p>
            <a:pPr marL="457200" indent="-457200">
              <a:buFont typeface="Wingdings" panose="05000000000000000000" pitchFamily="2" charset="2"/>
              <a:buChar char="Ø"/>
            </a:pPr>
            <a:endParaRPr lang="en-US">
              <a:latin typeface="Calibri"/>
              <a:ea typeface="Calibri"/>
              <a:cs typeface="Calibri"/>
            </a:endParaRPr>
          </a:p>
          <a:p>
            <a:pPr marL="457200" indent="-457200">
              <a:buFont typeface="Wingdings" panose="05000000000000000000" pitchFamily="2" charset="2"/>
              <a:buChar char="Ø"/>
            </a:pPr>
            <a:endParaRPr lang="en-US"/>
          </a:p>
          <a:p>
            <a:endParaRPr lang="en-US"/>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pic>
        <p:nvPicPr>
          <p:cNvPr id="3" name="Picture 2" descr="Happy Family Mother, Father, (Or 2 guardians) and 2 children">
            <a:extLst>
              <a:ext uri="{FF2B5EF4-FFF2-40B4-BE49-F238E27FC236}">
                <a16:creationId xmlns:a16="http://schemas.microsoft.com/office/drawing/2014/main" id="{00D4FF9B-D99C-6A7D-6392-FD2E262F409B}"/>
              </a:ext>
            </a:extLst>
          </p:cNvPr>
          <p:cNvPicPr>
            <a:picLocks noChangeAspect="1"/>
          </p:cNvPicPr>
          <p:nvPr/>
        </p:nvPicPr>
        <p:blipFill>
          <a:blip r:embed="rId3"/>
          <a:stretch>
            <a:fillRect/>
          </a:stretch>
        </p:blipFill>
        <p:spPr>
          <a:xfrm>
            <a:off x="9891298" y="2357645"/>
            <a:ext cx="7781925" cy="5505450"/>
          </a:xfrm>
          <a:prstGeom prst="rect">
            <a:avLst/>
          </a:prstGeom>
        </p:spPr>
      </p:pic>
    </p:spTree>
    <p:extLst>
      <p:ext uri="{BB962C8B-B14F-4D97-AF65-F5344CB8AC3E}">
        <p14:creationId xmlns:p14="http://schemas.microsoft.com/office/powerpoint/2010/main" val="1014344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4239D-99D4-523B-117F-B9B1CC120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2E2CB-A596-B3BD-579B-5C55E302B9E3}"/>
              </a:ext>
            </a:extLst>
          </p:cNvPr>
          <p:cNvSpPr>
            <a:spLocks noGrp="1"/>
          </p:cNvSpPr>
          <p:nvPr>
            <p:ph type="title"/>
          </p:nvPr>
        </p:nvSpPr>
        <p:spPr>
          <a:xfrm>
            <a:off x="914400" y="434976"/>
            <a:ext cx="14630400" cy="1455737"/>
          </a:xfrm>
        </p:spPr>
        <p:txBody>
          <a:bodyPr/>
          <a:lstStyle/>
          <a:p>
            <a:r>
              <a:rPr lang="en-US">
                <a:latin typeface="Arial"/>
                <a:cs typeface="Arial"/>
              </a:rPr>
              <a:t>Lesson 2 Scenario (Continued)</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543E98D0-F272-E767-F1AE-EEFC999B595F}"/>
              </a:ext>
            </a:extLst>
          </p:cNvPr>
          <p:cNvSpPr>
            <a:spLocks noGrp="1"/>
          </p:cNvSpPr>
          <p:nvPr>
            <p:ph idx="1"/>
          </p:nvPr>
        </p:nvSpPr>
        <p:spPr>
          <a:xfrm>
            <a:off x="914400" y="2247900"/>
            <a:ext cx="15387637" cy="6781800"/>
          </a:xfrm>
        </p:spPr>
        <p:txBody>
          <a:bodyPr vert="horz" lIns="91440" tIns="45720" rIns="91440" bIns="45720" rtlCol="0" anchor="t">
            <a:normAutofit/>
          </a:bodyPr>
          <a:lstStyle/>
          <a:p>
            <a:pPr marL="0" indent="0">
              <a:buNone/>
            </a:pPr>
            <a:r>
              <a:rPr lang="en-US" sz="3000">
                <a:latin typeface="Arial"/>
                <a:cs typeface="Arial"/>
              </a:rPr>
              <a:t>Next, the Adoptions worker completes an assessment of the proposed Permanent Plan . Adoption with his current Caregiver, MGM Veronica. Upon completion of the Parent-Child Suitability Summary, the Adoption Worker submits the PCSS to the Adoption Supervisor. The Adoption Supervisor reviews and sends the PCSS back to the Adoption Worker requesting modifications. Once approved by the Adoption Supervisor, the Adoption Worker is made aware that the PCSS is ready and provides a copy of the PCSS to the potential adoptive parents to continue in the adoption process. Additionally, the Case Management Worker made aware that the completed PCSS is available on the child’s Case Management Case Record. </a:t>
            </a:r>
            <a:endParaRPr lang="en-US">
              <a:ea typeface="Calibri" panose="020F0502020204030204" pitchFamily="34" charset="0"/>
            </a:endParaRPr>
          </a:p>
        </p:txBody>
      </p:sp>
      <p:sp>
        <p:nvSpPr>
          <p:cNvPr id="4" name="Date Placeholder 3">
            <a:extLst>
              <a:ext uri="{FF2B5EF4-FFF2-40B4-BE49-F238E27FC236}">
                <a16:creationId xmlns:a16="http://schemas.microsoft.com/office/drawing/2014/main" id="{4828D59B-4F57-9552-54AB-EECE2D414813}"/>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5EAC3FF0-E9AC-4722-F499-D0F9FCEBEB1E}"/>
              </a:ext>
            </a:extLst>
          </p:cNvPr>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2756698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761A-5A38-9D22-D661-189E4FD72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2E12C-8473-A1F7-8EA2-9373F3E115FF}"/>
              </a:ext>
            </a:extLst>
          </p:cNvPr>
          <p:cNvSpPr>
            <a:spLocks noGrp="1"/>
          </p:cNvSpPr>
          <p:nvPr>
            <p:ph type="title"/>
          </p:nvPr>
        </p:nvSpPr>
        <p:spPr>
          <a:xfrm>
            <a:off x="941294" y="571500"/>
            <a:ext cx="3514819" cy="3962399"/>
          </a:xfrm>
        </p:spPr>
        <p:txBody>
          <a:bodyPr anchor="b">
            <a:normAutofit/>
          </a:bodyPr>
          <a:lstStyle/>
          <a:p>
            <a:r>
              <a:rPr lang="en-US"/>
              <a:t>Lesson 2</a:t>
            </a:r>
            <a:br>
              <a:rPr lang="en-US"/>
            </a:br>
            <a:r>
              <a:rPr lang="en-US"/>
              <a:t>Follow-Up</a:t>
            </a:r>
          </a:p>
        </p:txBody>
      </p:sp>
      <p:sp>
        <p:nvSpPr>
          <p:cNvPr id="8" name="Text Placeholder 7">
            <a:extLst>
              <a:ext uri="{FF2B5EF4-FFF2-40B4-BE49-F238E27FC236}">
                <a16:creationId xmlns:a16="http://schemas.microsoft.com/office/drawing/2014/main" id="{25E158D0-C599-A8A9-990C-844AE39BC77E}"/>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818DD6B5-11E3-710D-B93D-A117A6912DC1}"/>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68A82D7F-4093-5FA4-7803-439B8347DF32}"/>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24</a:t>
            </a:fld>
            <a:endParaRPr lang="en-US"/>
          </a:p>
        </p:txBody>
      </p:sp>
      <p:pic>
        <p:nvPicPr>
          <p:cNvPr id="10" name="Picture Placeholder 9">
            <a:extLst>
              <a:ext uri="{FF2B5EF4-FFF2-40B4-BE49-F238E27FC236}">
                <a16:creationId xmlns:a16="http://schemas.microsoft.com/office/drawing/2014/main" id="{D8A081BD-2385-B953-63AA-AFA2A3BE957C}"/>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01008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a:t>
            </a:r>
            <a:r>
              <a:rPr lang="en-US">
                <a:solidFill>
                  <a:srgbClr val="FFFFFF"/>
                </a:solidFill>
                <a:latin typeface="Arial"/>
                <a:cs typeface="Arial"/>
              </a:rPr>
              <a:t>15</a:t>
            </a:r>
            <a:r>
              <a:rPr lang="en-US">
                <a:latin typeface="Arial"/>
                <a:cs typeface="Arial"/>
              </a:rPr>
              <a:t>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9/9/2026</a:t>
            </a:fld>
            <a:endParaRPr lang="en-US"/>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6154400" y="9486900"/>
            <a:ext cx="2133600" cy="365125"/>
          </a:xfrm>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572435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Tree>
    <p:extLst>
      <p:ext uri="{BB962C8B-B14F-4D97-AF65-F5344CB8AC3E}">
        <p14:creationId xmlns:p14="http://schemas.microsoft.com/office/powerpoint/2010/main" val="3730680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Adoptions Documentation</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27</a:t>
            </a:fld>
            <a:endParaRPr lang="en-US"/>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82103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p:txBody>
          <a:bodyPr/>
          <a:lstStyle/>
          <a:p>
            <a:r>
              <a:rPr lang="en-US">
                <a:latin typeface="Arial"/>
                <a:cs typeface="Arial"/>
              </a:rPr>
              <a:t>Lesson 3 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p:txBody>
          <a:bodyPr vert="horz" lIns="91440" tIns="45720" rIns="91440" bIns="45720" rtlCol="0" anchor="t">
            <a:normAutofit/>
          </a:bodyPr>
          <a:lstStyle/>
          <a:p>
            <a:pPr marL="0" indent="0">
              <a:buNone/>
            </a:pPr>
            <a:r>
              <a:rPr lang="en-US" sz="2800">
                <a:latin typeface="Arial"/>
                <a:cs typeface="Arial"/>
              </a:rPr>
              <a:t>When the Court terminates parental rights to Peter and orders the permanent plan of Adoption, the Adoptions Worker completes the Freeing Packet, including the AD 90 – Supporting Information for Issuance of CDSS Acknowledgement and Confirmation of Receipt of Child Freeing Documents, AD 551A – Notification of Procedure in Lieu of Signing Relinquishment, Waiver or Denial, and submits the necessary documentation.  The Adoption Worker delivers the completed documents to the CDSS Adoption Support Unit through physical mail and documents the delivery of the child’s freeing documents to the CDSS Adoption Support Unit in CARES. The CDSS Adoption Support Unit reviews the provided documentation and provides a completed AD 4333 – Acknowledgement or Confirmation of Receipt of Child Freeing Documents to the Adoption Worker.  When the worker receives the AD 4333 – Acknowledgement or Confirmation of Receipt of Child Freeing Documents from CDSS Adoption Support Unit, the worker records this information indicating the child is legally free on the Details page of the Freeing Packet and the worker uploads it to the Adoption case. </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404226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348038"/>
          </a:xfrm>
        </p:spPr>
        <p:txBody>
          <a:bodyPr/>
          <a:lstStyle/>
          <a:p>
            <a:r>
              <a:rPr lang="en-US"/>
              <a:t>Lesson 3</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1085850" y="2023783"/>
            <a:ext cx="16129000" cy="6967817"/>
          </a:xfrm>
        </p:spPr>
        <p:txBody>
          <a:bodyPr vert="horz" lIns="91440" tIns="45720" rIns="91440" bIns="45720" numCol="2" rtlCol="0" anchor="t">
            <a:noAutofit/>
          </a:bodyPr>
          <a:lstStyle/>
          <a:p>
            <a:r>
              <a:rPr lang="en-US" sz="2400" b="1">
                <a:latin typeface="Arial"/>
                <a:ea typeface="Calibri"/>
                <a:cs typeface="Arial"/>
              </a:rPr>
              <a:t>Key Actions:</a:t>
            </a:r>
          </a:p>
          <a:p>
            <a:pPr marL="457200" indent="-457200">
              <a:buFont typeface="Wingdings" panose="05000000000000000000" pitchFamily="2" charset="2"/>
              <a:buChar char="Ø"/>
            </a:pPr>
            <a:r>
              <a:rPr lang="en-US" sz="2600">
                <a:latin typeface="Arial"/>
                <a:ea typeface="Calibri"/>
                <a:cs typeface="Arial"/>
              </a:rPr>
              <a:t>Create a Freeing Packet</a:t>
            </a:r>
          </a:p>
          <a:p>
            <a:pPr marL="457200" indent="-457200">
              <a:buFont typeface="Wingdings" panose="05000000000000000000" pitchFamily="2" charset="2"/>
              <a:buChar char="Ø"/>
            </a:pPr>
            <a:r>
              <a:rPr lang="en-US" sz="2600">
                <a:latin typeface="Arial"/>
                <a:ea typeface="Calibri"/>
                <a:cs typeface="Arial"/>
              </a:rPr>
              <a:t>Generate Freeing Documents </a:t>
            </a:r>
          </a:p>
          <a:p>
            <a:pPr marL="457200" indent="-457200">
              <a:buFont typeface="Wingdings" panose="05000000000000000000" pitchFamily="2" charset="2"/>
              <a:buChar char="Ø"/>
            </a:pPr>
            <a:r>
              <a:rPr lang="en-US" sz="2600">
                <a:latin typeface="Arial"/>
                <a:ea typeface="Calibri"/>
                <a:cs typeface="Arial"/>
              </a:rPr>
              <a:t>Packet Submission and Acknowledgement and Confirmation of Receipt (AD4333) </a:t>
            </a:r>
          </a:p>
          <a:p>
            <a:pPr marL="457200" indent="-457200">
              <a:buFont typeface="Wingdings" panose="05000000000000000000" pitchFamily="2" charset="2"/>
              <a:buChar char="Ø"/>
            </a:pPr>
            <a:r>
              <a:rPr lang="en-US" sz="2600">
                <a:latin typeface="Arial"/>
                <a:ea typeface="Calibri"/>
                <a:cs typeface="Arial"/>
              </a:rPr>
              <a:t>Create an Adoptive Placement Packet </a:t>
            </a:r>
          </a:p>
          <a:p>
            <a:pPr marL="457200" indent="-457200">
              <a:buFont typeface="Wingdings" panose="05000000000000000000" pitchFamily="2" charset="2"/>
              <a:buChar char="Ø"/>
            </a:pPr>
            <a:r>
              <a:rPr lang="en-US" sz="2600">
                <a:latin typeface="Arial"/>
                <a:ea typeface="Calibri"/>
                <a:cs typeface="Arial"/>
              </a:rPr>
              <a:t>Additional Documentation for Finalization</a:t>
            </a:r>
          </a:p>
          <a:p>
            <a:pPr marL="457200" indent="-457200">
              <a:buFont typeface="Wingdings" panose="05000000000000000000" pitchFamily="2" charset="2"/>
              <a:buChar char="Ø"/>
            </a:pPr>
            <a:r>
              <a:rPr lang="en-US" sz="2600">
                <a:latin typeface="Arial"/>
                <a:ea typeface="Calibri"/>
                <a:cs typeface="Arial"/>
              </a:rPr>
              <a:t>Create New Finalization Hearing</a:t>
            </a:r>
          </a:p>
          <a:p>
            <a:pPr marL="457200" indent="-457200">
              <a:buFont typeface="Wingdings" panose="05000000000000000000" pitchFamily="2" charset="2"/>
              <a:buChar char="Ø"/>
            </a:pPr>
            <a:r>
              <a:rPr lang="en-US" sz="2600">
                <a:latin typeface="Arial"/>
                <a:ea typeface="Calibri"/>
                <a:cs typeface="Arial"/>
              </a:rPr>
              <a:t>Create Final Court Report  </a:t>
            </a:r>
          </a:p>
          <a:p>
            <a:pPr marL="457200" indent="-457200">
              <a:buFont typeface="Wingdings" panose="05000000000000000000" pitchFamily="2" charset="2"/>
              <a:buChar char="Ø"/>
            </a:pPr>
            <a:r>
              <a:rPr lang="en-US" sz="2600">
                <a:latin typeface="Arial"/>
                <a:ea typeface="Calibri"/>
                <a:cs typeface="Arial"/>
              </a:rPr>
              <a:t>Submit Final Court Report for Approval and Approve </a:t>
            </a:r>
          </a:p>
          <a:p>
            <a:pPr marL="457200" indent="-457200">
              <a:buFont typeface="Wingdings" panose="05000000000000000000" pitchFamily="2" charset="2"/>
              <a:buChar char="Ø"/>
            </a:pPr>
            <a:r>
              <a:rPr lang="en-US" sz="2600">
                <a:latin typeface="Arial"/>
                <a:ea typeface="Calibri"/>
                <a:cs typeface="Arial"/>
              </a:rPr>
              <a:t>Generate Court Report</a:t>
            </a:r>
          </a:p>
          <a:p>
            <a:pPr marL="457200" indent="-457200">
              <a:buFont typeface="Wingdings" panose="05000000000000000000" pitchFamily="2" charset="2"/>
              <a:buChar char="Ø"/>
            </a:pPr>
            <a:endParaRPr lang="en-US" sz="2400">
              <a:latin typeface="Arial"/>
              <a:ea typeface="Calibri"/>
              <a:cs typeface="Arial"/>
            </a:endParaRPr>
          </a:p>
          <a:p>
            <a:pPr marL="457200" indent="-457200">
              <a:buFont typeface="Wingdings" panose="05000000000000000000" pitchFamily="2" charset="2"/>
              <a:buChar char="Ø"/>
            </a:pPr>
            <a:endParaRPr lang="en-US" sz="2400">
              <a:latin typeface="Arial"/>
              <a:ea typeface="Calibri"/>
              <a:cs typeface="Arial"/>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282070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0F9EA-3EC0-61BB-2B05-0467CB8AEAFA}"/>
              </a:ext>
            </a:extLst>
          </p:cNvPr>
          <p:cNvSpPr>
            <a:spLocks noGrp="1"/>
          </p:cNvSpPr>
          <p:nvPr>
            <p:ph type="title"/>
          </p:nvPr>
        </p:nvSpPr>
        <p:spPr>
          <a:xfrm>
            <a:off x="914400" y="434976"/>
            <a:ext cx="14630400" cy="1484312"/>
          </a:xfrm>
        </p:spPr>
        <p:txBody>
          <a:bodyPr/>
          <a:lstStyle/>
          <a:p>
            <a:r>
              <a:rPr lang="en-US"/>
              <a:t>Training Introduction</a:t>
            </a:r>
            <a:endParaRPr lang="en-US" dirty="0"/>
          </a:p>
        </p:txBody>
      </p:sp>
      <p:sp>
        <p:nvSpPr>
          <p:cNvPr id="3" name="Content Placeholder 2">
            <a:extLst>
              <a:ext uri="{FF2B5EF4-FFF2-40B4-BE49-F238E27FC236}">
                <a16:creationId xmlns:a16="http://schemas.microsoft.com/office/drawing/2014/main" id="{E66B61C6-7DDF-44BA-6B3E-D1325AA20E8B}"/>
              </a:ext>
            </a:extLst>
          </p:cNvPr>
          <p:cNvSpPr>
            <a:spLocks noGrp="1"/>
          </p:cNvSpPr>
          <p:nvPr>
            <p:ph idx="1"/>
          </p:nvPr>
        </p:nvSpPr>
        <p:spPr/>
        <p:txBody>
          <a:bodyPr vert="horz" lIns="91440" tIns="45720" rIns="91440" bIns="45720" rtlCol="0" anchor="t">
            <a:normAutofit/>
          </a:bodyPr>
          <a:lstStyle/>
          <a:p>
            <a:pPr marL="0" indent="0">
              <a:buNone/>
            </a:pPr>
            <a:r>
              <a:rPr lang="en-US">
                <a:latin typeface="Calibri"/>
                <a:ea typeface="Calibri"/>
                <a:cs typeface="Calibri"/>
              </a:rPr>
              <a:t>We will start class with a quick introduction from Jessica </a:t>
            </a:r>
            <a:r>
              <a:rPr lang="en-US" dirty="0">
                <a:latin typeface="Calibri"/>
                <a:ea typeface="Calibri"/>
                <a:cs typeface="Calibri"/>
              </a:rPr>
              <a:t>Rougeux, the Chief </a:t>
            </a:r>
            <a:r>
              <a:rPr lang="en-US">
                <a:latin typeface="Calibri"/>
                <a:ea typeface="Calibri"/>
                <a:cs typeface="Calibri"/>
              </a:rPr>
              <a:t>of the Child Welfare System Branch: </a:t>
            </a:r>
            <a:r>
              <a:rPr lang="en-US" dirty="0">
                <a:latin typeface="Calibri"/>
                <a:ea typeface="Calibri"/>
                <a:cs typeface="Calibri"/>
                <a:hlinkClick r:id="rId2"/>
              </a:rPr>
              <a:t>Introduction to ILT - Jessica Rougeux.mp4</a:t>
            </a:r>
            <a:endParaRPr lang="en-US">
              <a:solidFill>
                <a:srgbClr val="467886"/>
              </a:solidFill>
              <a:latin typeface="Aptos"/>
              <a:ea typeface="Calibri"/>
              <a:cs typeface="Calibri"/>
            </a:endParaRPr>
          </a:p>
        </p:txBody>
      </p:sp>
      <p:sp>
        <p:nvSpPr>
          <p:cNvPr id="4" name="Date Placeholder 3">
            <a:extLst>
              <a:ext uri="{FF2B5EF4-FFF2-40B4-BE49-F238E27FC236}">
                <a16:creationId xmlns:a16="http://schemas.microsoft.com/office/drawing/2014/main" id="{D3E29A81-344C-DF99-8407-73295D91306E}"/>
              </a:ext>
            </a:extLst>
          </p:cNvPr>
          <p:cNvSpPr>
            <a:spLocks noGrp="1"/>
          </p:cNvSpPr>
          <p:nvPr>
            <p:ph type="dt" sz="half" idx="10"/>
          </p:nvPr>
        </p:nvSpPr>
        <p:spPr/>
        <p:txBody>
          <a:bodyPr/>
          <a:lstStyle/>
          <a:p>
            <a:fld id="{47D29D20-C43D-41DC-AAEE-AD7D2C14FE77}" type="datetime1">
              <a:rPr lang="en-US" smtClean="0"/>
              <a:t>9/9/2026</a:t>
            </a:fld>
            <a:endParaRPr lang="en-US"/>
          </a:p>
        </p:txBody>
      </p:sp>
      <p:sp>
        <p:nvSpPr>
          <p:cNvPr id="5" name="Slide Number Placeholder 4">
            <a:extLst>
              <a:ext uri="{FF2B5EF4-FFF2-40B4-BE49-F238E27FC236}">
                <a16:creationId xmlns:a16="http://schemas.microsoft.com/office/drawing/2014/main" id="{A8BFBA52-B439-2D2C-A87D-BF3CE151F9AE}"/>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3506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3</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30</a:t>
            </a:fld>
            <a:endParaRPr lang="en-US"/>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92605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356CC-F91E-685E-E467-9573E9AC3D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0012E-5079-F58D-3393-04632CE7F5B5}"/>
              </a:ext>
            </a:extLst>
          </p:cNvPr>
          <p:cNvSpPr>
            <a:spLocks noGrp="1"/>
          </p:cNvSpPr>
          <p:nvPr>
            <p:ph type="title"/>
          </p:nvPr>
        </p:nvSpPr>
        <p:spPr/>
        <p:txBody>
          <a:bodyPr/>
          <a:lstStyle/>
          <a:p>
            <a:r>
              <a:rPr lang="en-US">
                <a:latin typeface="Arial"/>
                <a:cs typeface="Arial"/>
              </a:rPr>
              <a:t>Lesson 4: Adoption Assistance Program</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C7FF6848-B8C3-BF96-61FA-FF6355AB1B53}"/>
              </a:ext>
            </a:extLst>
          </p:cNvPr>
          <p:cNvSpPr>
            <a:spLocks noGrp="1"/>
          </p:cNvSpPr>
          <p:nvPr>
            <p:ph type="sldNum" sz="quarter" idx="12"/>
          </p:nvPr>
        </p:nvSpPr>
        <p:spPr/>
        <p:txBody>
          <a:bodyPr/>
          <a:lstStyle/>
          <a:p>
            <a:fld id="{B6F15528-21DE-4FAA-801E-634DDDAF4B2B}" type="slidenum">
              <a:rPr lang="en-US" smtClean="0"/>
              <a:pPr/>
              <a:t>31</a:t>
            </a:fld>
            <a:endParaRPr lang="en-US"/>
          </a:p>
        </p:txBody>
      </p:sp>
      <p:sp>
        <p:nvSpPr>
          <p:cNvPr id="4" name="Date Placeholder 3">
            <a:extLst>
              <a:ext uri="{FF2B5EF4-FFF2-40B4-BE49-F238E27FC236}">
                <a16:creationId xmlns:a16="http://schemas.microsoft.com/office/drawing/2014/main" id="{DC02A09E-D743-0BDC-471F-D5F278864933}"/>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837543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CE5E4-5175-6BD9-E8CF-FF2CCB1EF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BCF389-5A16-CC68-2F3B-D38954FCCBDF}"/>
              </a:ext>
            </a:extLst>
          </p:cNvPr>
          <p:cNvSpPr>
            <a:spLocks noGrp="1"/>
          </p:cNvSpPr>
          <p:nvPr>
            <p:ph type="title"/>
          </p:nvPr>
        </p:nvSpPr>
        <p:spPr>
          <a:xfrm>
            <a:off x="914400" y="563563"/>
            <a:ext cx="14630400" cy="898525"/>
          </a:xfrm>
        </p:spPr>
        <p:txBody>
          <a:bodyPr/>
          <a:lstStyle/>
          <a:p>
            <a:r>
              <a:rPr lang="en-US">
                <a:latin typeface="Arial"/>
                <a:cs typeface="Arial"/>
              </a:rPr>
              <a:t>Scenario: Adoption Assistance Program (AAP)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F0FF758B-886D-363B-13D0-18069D7F79B5}"/>
              </a:ext>
            </a:extLst>
          </p:cNvPr>
          <p:cNvSpPr>
            <a:spLocks noGrp="1"/>
          </p:cNvSpPr>
          <p:nvPr>
            <p:ph idx="1"/>
          </p:nvPr>
        </p:nvSpPr>
        <p:spPr>
          <a:xfrm>
            <a:off x="914400" y="1747837"/>
            <a:ext cx="15173325" cy="6781800"/>
          </a:xfrm>
        </p:spPr>
        <p:txBody>
          <a:bodyPr vert="horz" lIns="91440" tIns="45720" rIns="91440" bIns="45720" rtlCol="0" anchor="t">
            <a:noAutofit/>
          </a:bodyPr>
          <a:lstStyle/>
          <a:p>
            <a:pPr marL="0" indent="0" fontAlgn="base">
              <a:buNone/>
            </a:pPr>
            <a:r>
              <a:rPr lang="en-US" sz="2300">
                <a:latin typeface="Arial"/>
                <a:cs typeface="Arial"/>
              </a:rPr>
              <a:t>As part of the process, the grandmother is informed about the Adoptions Assistance Program. The CARES User completes the AAP 1 – Request for Adoption Assistance with the grandmother and the AAP case is opened. </a:t>
            </a:r>
          </a:p>
          <a:p>
            <a:pPr marL="0" indent="0">
              <a:buNone/>
            </a:pPr>
            <a:endParaRPr lang="en-US" sz="2300">
              <a:latin typeface="Arial"/>
              <a:cs typeface="Arial"/>
            </a:endParaRPr>
          </a:p>
          <a:p>
            <a:pPr marL="0" indent="0" fontAlgn="base">
              <a:buNone/>
            </a:pPr>
            <a:r>
              <a:rPr lang="en-US" sz="2300">
                <a:latin typeface="Arial"/>
                <a:cs typeface="Arial"/>
              </a:rPr>
              <a:t>Next, the CARES User uploads the completed AAP 1 into the AAP case. The CARES User generates the necessary forms (i.e., FC8 8, AAP 4), works with designated Eligibility Staff to complete them outside of CARES, and uploads to the AAP case in the system.   </a:t>
            </a:r>
          </a:p>
          <a:p>
            <a:pPr marL="0" indent="0">
              <a:buNone/>
            </a:pPr>
            <a:endParaRPr lang="en-US" sz="2300">
              <a:latin typeface="Arial"/>
              <a:cs typeface="Arial"/>
            </a:endParaRPr>
          </a:p>
          <a:p>
            <a:pPr marL="0" indent="0" fontAlgn="base">
              <a:buNone/>
            </a:pPr>
            <a:r>
              <a:rPr lang="en-US" sz="2300">
                <a:latin typeface="Arial"/>
                <a:cs typeface="Arial"/>
              </a:rPr>
              <a:t>Since the AAP4 confirms the child is AAP eligible, the CARES User completes the AAP 9A- Rate Determination Protocol Matrix and AAP 9B - Digital Scoring Form to assess the child’s Level of Care (LOC). Once the LOC has been determined, the CARES User completes and generates the AAP 6 - Negotiated Benefit Amount and the AD 4320 – Adoption Assistance Program Agreement forms. These forms are reviewed and approved by a supervisor, then wet signed by the adoptive parents. With the information from the AD4320 and AAP 6, the CARES User completes, generates, and signs the AAP 2. Next, the CARES User submits the child’s AAP information to </a:t>
            </a:r>
            <a:r>
              <a:rPr lang="en-US" sz="2300" err="1">
                <a:latin typeface="Arial"/>
                <a:cs typeface="Arial"/>
              </a:rPr>
              <a:t>CalSAWS</a:t>
            </a:r>
            <a:r>
              <a:rPr lang="en-US" sz="2300">
                <a:latin typeface="Arial"/>
                <a:cs typeface="Arial"/>
              </a:rPr>
              <a:t> to initiate the </a:t>
            </a:r>
            <a:r>
              <a:rPr lang="en-US" sz="2300" err="1">
                <a:latin typeface="Arial"/>
                <a:cs typeface="Arial"/>
              </a:rPr>
              <a:t>CalSAWS</a:t>
            </a:r>
            <a:r>
              <a:rPr lang="en-US" sz="2300">
                <a:latin typeface="Arial"/>
                <a:cs typeface="Arial"/>
              </a:rPr>
              <a:t> Case Link. </a:t>
            </a:r>
          </a:p>
          <a:p>
            <a:pPr marL="0" indent="0">
              <a:buNone/>
            </a:pPr>
            <a:endParaRPr lang="en-US" sz="2300">
              <a:latin typeface="Arial"/>
              <a:cs typeface="Arial"/>
            </a:endParaRPr>
          </a:p>
          <a:p>
            <a:pPr marL="0" indent="0" fontAlgn="base">
              <a:buNone/>
            </a:pPr>
            <a:r>
              <a:rPr lang="en-US" sz="2300">
                <a:latin typeface="Arial"/>
                <a:cs typeface="Arial"/>
              </a:rPr>
              <a:t>Once this information is sent, </a:t>
            </a:r>
            <a:r>
              <a:rPr lang="en-US" sz="2300" err="1">
                <a:latin typeface="Arial"/>
                <a:cs typeface="Arial"/>
              </a:rPr>
              <a:t>CalSAWS</a:t>
            </a:r>
            <a:r>
              <a:rPr lang="en-US" sz="2300">
                <a:latin typeface="Arial"/>
                <a:cs typeface="Arial"/>
              </a:rPr>
              <a:t> establishes an AAP case for the child and sends the CARES User the </a:t>
            </a:r>
            <a:r>
              <a:rPr lang="en-US" sz="2300" err="1">
                <a:latin typeface="Arial"/>
                <a:cs typeface="Arial"/>
              </a:rPr>
              <a:t>CalSAWS</a:t>
            </a:r>
            <a:r>
              <a:rPr lang="en-US" sz="2300">
                <a:latin typeface="Arial"/>
                <a:cs typeface="Arial"/>
              </a:rPr>
              <a:t> case number.  After receiving an eligibility determination from </a:t>
            </a:r>
            <a:r>
              <a:rPr lang="en-US" sz="2300" err="1">
                <a:latin typeface="Arial"/>
                <a:cs typeface="Arial"/>
              </a:rPr>
              <a:t>CalSAWS</a:t>
            </a:r>
            <a:r>
              <a:rPr lang="en-US" sz="2300">
                <a:latin typeface="Arial"/>
                <a:cs typeface="Arial"/>
              </a:rPr>
              <a:t>, CARES creates the necessary payment authorization, rate, and aid code records on the child’s AAP case. The CARES User then navigates to the child’s AAP Case Eligibility Record document section to view the received NA 791 and verifies the information that has been populated into the form. </a:t>
            </a:r>
          </a:p>
        </p:txBody>
      </p:sp>
      <p:sp>
        <p:nvSpPr>
          <p:cNvPr id="4" name="Date Placeholder 3">
            <a:extLst>
              <a:ext uri="{FF2B5EF4-FFF2-40B4-BE49-F238E27FC236}">
                <a16:creationId xmlns:a16="http://schemas.microsoft.com/office/drawing/2014/main" id="{B03B330D-6926-07DD-DAD4-EC3125B9682D}"/>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948788AB-8551-7F93-FEC3-B160CFA72C90}"/>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3199209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FE7FD-5D9E-3D73-CC6B-36F5AD5B4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D2079-DC6A-B2EC-632F-33C168B2E8DB}"/>
              </a:ext>
            </a:extLst>
          </p:cNvPr>
          <p:cNvSpPr>
            <a:spLocks noGrp="1"/>
          </p:cNvSpPr>
          <p:nvPr>
            <p:ph type="title"/>
          </p:nvPr>
        </p:nvSpPr>
        <p:spPr>
          <a:xfrm>
            <a:off x="914400" y="571500"/>
            <a:ext cx="9595126" cy="1548063"/>
          </a:xfrm>
        </p:spPr>
        <p:txBody>
          <a:bodyPr/>
          <a:lstStyle/>
          <a:p>
            <a:r>
              <a:rPr lang="en-US"/>
              <a:t>Lesson 4 </a:t>
            </a:r>
          </a:p>
        </p:txBody>
      </p:sp>
      <p:sp>
        <p:nvSpPr>
          <p:cNvPr id="4" name="Text Placeholder 3">
            <a:extLst>
              <a:ext uri="{FF2B5EF4-FFF2-40B4-BE49-F238E27FC236}">
                <a16:creationId xmlns:a16="http://schemas.microsoft.com/office/drawing/2014/main" id="{1C1F96E0-A251-BF12-7526-F7360AB58171}"/>
              </a:ext>
            </a:extLst>
          </p:cNvPr>
          <p:cNvSpPr>
            <a:spLocks noGrp="1"/>
          </p:cNvSpPr>
          <p:nvPr>
            <p:ph type="body" sz="half" idx="2"/>
          </p:nvPr>
        </p:nvSpPr>
        <p:spPr>
          <a:xfrm>
            <a:off x="914400" y="2338108"/>
            <a:ext cx="16129000" cy="6967817"/>
          </a:xfrm>
        </p:spPr>
        <p:txBody>
          <a:bodyPr vert="horz" lIns="91440" tIns="45720" rIns="91440" bIns="45720" numCol="2"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cs typeface="Arial"/>
              </a:rPr>
              <a:t>Creation of AAP 1 document  </a:t>
            </a:r>
          </a:p>
          <a:p>
            <a:pPr marL="457200" indent="-457200">
              <a:buFont typeface="Wingdings" panose="05000000000000000000" pitchFamily="2" charset="2"/>
              <a:buChar char="Ø"/>
            </a:pPr>
            <a:r>
              <a:rPr lang="en-US">
                <a:latin typeface="Arial"/>
                <a:cs typeface="Arial"/>
              </a:rPr>
              <a:t>Create a New AAP CASE </a:t>
            </a:r>
          </a:p>
          <a:p>
            <a:pPr marL="457200" indent="-457200">
              <a:buFont typeface="Wingdings" panose="05000000000000000000" pitchFamily="2" charset="2"/>
              <a:buChar char="Ø"/>
            </a:pPr>
            <a:r>
              <a:rPr lang="en-US">
                <a:latin typeface="Arial"/>
                <a:cs typeface="Arial"/>
              </a:rPr>
              <a:t>Generate FC 8  </a:t>
            </a:r>
          </a:p>
          <a:p>
            <a:pPr marL="457200" indent="-457200">
              <a:buFont typeface="Wingdings" panose="05000000000000000000" pitchFamily="2" charset="2"/>
              <a:buChar char="Ø"/>
            </a:pPr>
            <a:r>
              <a:rPr lang="en-US">
                <a:latin typeface="Arial"/>
                <a:cs typeface="Arial"/>
              </a:rPr>
              <a:t>Upload Final signed FC 8 Document  </a:t>
            </a:r>
          </a:p>
          <a:p>
            <a:pPr marL="457200" indent="-457200">
              <a:buFont typeface="Wingdings" panose="05000000000000000000" pitchFamily="2" charset="2"/>
              <a:buChar char="Ø"/>
            </a:pPr>
            <a:r>
              <a:rPr lang="en-US">
                <a:latin typeface="Arial"/>
                <a:cs typeface="Arial"/>
              </a:rPr>
              <a:t> Document AAP 4 Information </a:t>
            </a:r>
          </a:p>
          <a:p>
            <a:pPr marL="457200" indent="-457200">
              <a:buFont typeface="Wingdings" panose="05000000000000000000" pitchFamily="2" charset="2"/>
              <a:buChar char="Ø"/>
            </a:pPr>
            <a:r>
              <a:rPr lang="en-US">
                <a:latin typeface="Arial"/>
                <a:cs typeface="Arial"/>
              </a:rPr>
              <a:t>Generating AAP 4 - Eligibility Certification Adoption Assistance Program  </a:t>
            </a:r>
          </a:p>
          <a:p>
            <a:pPr marL="457200" indent="-457200">
              <a:buFont typeface="Wingdings" panose="05000000000000000000" pitchFamily="2" charset="2"/>
              <a:buChar char="Ø"/>
            </a:pPr>
            <a:r>
              <a:rPr lang="en-US">
                <a:latin typeface="Arial"/>
                <a:cs typeface="Arial"/>
              </a:rPr>
              <a:t>Uploading Final AAP 4  </a:t>
            </a:r>
            <a:endParaRPr lang="en-US">
              <a:latin typeface="Arial"/>
              <a:ea typeface="Calibri"/>
              <a:cs typeface="Arial"/>
            </a:endParaRPr>
          </a:p>
          <a:p>
            <a:pPr marL="457200" indent="-457200">
              <a:buFont typeface="Wingdings" panose="05000000000000000000" pitchFamily="2" charset="2"/>
              <a:buChar char="Ø"/>
            </a:pPr>
            <a:r>
              <a:rPr lang="en-US">
                <a:latin typeface="Arial"/>
                <a:cs typeface="Arial"/>
              </a:rPr>
              <a:t>Document AAP 9A and AAP 9B  </a:t>
            </a:r>
          </a:p>
          <a:p>
            <a:pPr marL="457200" indent="-457200">
              <a:buFont typeface="Wingdings" panose="05000000000000000000" pitchFamily="2" charset="2"/>
              <a:buChar char="Ø"/>
            </a:pPr>
            <a:r>
              <a:rPr lang="en-US">
                <a:latin typeface="Arial"/>
                <a:cs typeface="Arial"/>
              </a:rPr>
              <a:t>Generating AAP 9A and AAP 9B documents </a:t>
            </a:r>
          </a:p>
          <a:p>
            <a:pPr marL="457200" indent="-457200">
              <a:buFont typeface="Wingdings" panose="05000000000000000000" pitchFamily="2" charset="2"/>
              <a:buChar char="Ø"/>
            </a:pPr>
            <a:r>
              <a:rPr lang="en-US">
                <a:latin typeface="Arial"/>
                <a:cs typeface="Arial"/>
              </a:rPr>
              <a:t>Document AAP 6 and AD 4320  </a:t>
            </a:r>
          </a:p>
          <a:p>
            <a:pPr marL="457200" indent="-457200">
              <a:buFont typeface="Wingdings" panose="05000000000000000000" pitchFamily="2" charset="2"/>
              <a:buChar char="Ø"/>
            </a:pPr>
            <a:r>
              <a:rPr lang="en-US">
                <a:latin typeface="Arial"/>
                <a:cs typeface="Arial"/>
              </a:rPr>
              <a:t>Submit AAP Agreement for Approval and Approve  </a:t>
            </a:r>
          </a:p>
          <a:p>
            <a:pPr marL="457200" indent="-457200">
              <a:buFont typeface="Wingdings" panose="05000000000000000000" pitchFamily="2" charset="2"/>
              <a:buChar char="Ø"/>
            </a:pPr>
            <a:r>
              <a:rPr lang="en-US">
                <a:latin typeface="Arial"/>
                <a:cs typeface="Arial"/>
              </a:rPr>
              <a:t>Generating AAP 6 and AD 4320  </a:t>
            </a:r>
          </a:p>
          <a:p>
            <a:pPr marL="457200" indent="-457200">
              <a:buFont typeface="Wingdings" panose="05000000000000000000" pitchFamily="2" charset="2"/>
              <a:buChar char="Ø"/>
            </a:pPr>
            <a:r>
              <a:rPr lang="en-US">
                <a:latin typeface="Arial"/>
                <a:cs typeface="Arial"/>
              </a:rPr>
              <a:t>Completing AAP 2 document  </a:t>
            </a:r>
          </a:p>
          <a:p>
            <a:pPr marL="457200" indent="-457200">
              <a:buFont typeface="Wingdings" panose="05000000000000000000" pitchFamily="2" charset="2"/>
              <a:buChar char="Ø"/>
            </a:pPr>
            <a:r>
              <a:rPr lang="en-US">
                <a:latin typeface="Arial"/>
                <a:cs typeface="Arial"/>
              </a:rPr>
              <a:t>Generate AAP 2 </a:t>
            </a:r>
          </a:p>
          <a:p>
            <a:pPr marL="457200" indent="-457200">
              <a:buFont typeface="Wingdings" panose="05000000000000000000" pitchFamily="2" charset="2"/>
              <a:buChar char="Ø"/>
            </a:pPr>
            <a:r>
              <a:rPr lang="en-US">
                <a:latin typeface="Arial"/>
                <a:cs typeface="Arial"/>
              </a:rPr>
              <a:t>Submit to </a:t>
            </a:r>
            <a:r>
              <a:rPr lang="en-US" err="1">
                <a:latin typeface="Arial"/>
                <a:cs typeface="Arial"/>
              </a:rPr>
              <a:t>CalSAWS</a:t>
            </a:r>
            <a:r>
              <a:rPr lang="en-US">
                <a:latin typeface="Arial"/>
                <a:cs typeface="Arial"/>
              </a:rPr>
              <a:t>  </a:t>
            </a:r>
          </a:p>
          <a:p>
            <a:endParaRPr lang="en-US">
              <a:latin typeface="Arial"/>
              <a:ea typeface="Calibri"/>
              <a:cs typeface="Arial"/>
            </a:endParaRPr>
          </a:p>
          <a:p>
            <a:pPr marL="457200" indent="-457200">
              <a:buFont typeface="Wingdings" panose="05000000000000000000" pitchFamily="2" charset="2"/>
              <a:buChar char="Ø"/>
            </a:pPr>
            <a:endParaRPr lang="en-US"/>
          </a:p>
          <a:p>
            <a:endParaRPr lang="en-US"/>
          </a:p>
        </p:txBody>
      </p:sp>
      <p:sp>
        <p:nvSpPr>
          <p:cNvPr id="5" name="Date Placeholder 4">
            <a:extLst>
              <a:ext uri="{FF2B5EF4-FFF2-40B4-BE49-F238E27FC236}">
                <a16:creationId xmlns:a16="http://schemas.microsoft.com/office/drawing/2014/main" id="{CD6C6D06-2E05-458C-8C1C-6315A091A0E2}"/>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538945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96510-597B-C8B6-83FC-F4FA19AA83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12DD6-6C43-A3C0-A452-335DBFBF652E}"/>
              </a:ext>
            </a:extLst>
          </p:cNvPr>
          <p:cNvSpPr>
            <a:spLocks noGrp="1"/>
          </p:cNvSpPr>
          <p:nvPr>
            <p:ph type="title"/>
          </p:nvPr>
        </p:nvSpPr>
        <p:spPr>
          <a:xfrm>
            <a:off x="941294" y="571500"/>
            <a:ext cx="3514819" cy="3962399"/>
          </a:xfrm>
        </p:spPr>
        <p:txBody>
          <a:bodyPr anchor="b">
            <a:normAutofit/>
          </a:bodyPr>
          <a:lstStyle/>
          <a:p>
            <a:r>
              <a:rPr lang="en-US"/>
              <a:t>Lesson 4</a:t>
            </a:r>
            <a:br>
              <a:rPr lang="en-US"/>
            </a:br>
            <a:r>
              <a:rPr lang="en-US"/>
              <a:t>Follow-Up</a:t>
            </a:r>
          </a:p>
        </p:txBody>
      </p:sp>
      <p:sp>
        <p:nvSpPr>
          <p:cNvPr id="8" name="Text Placeholder 7">
            <a:extLst>
              <a:ext uri="{FF2B5EF4-FFF2-40B4-BE49-F238E27FC236}">
                <a16:creationId xmlns:a16="http://schemas.microsoft.com/office/drawing/2014/main" id="{79E43A65-BCB2-823D-5435-C28F9B12EAA1}"/>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55DFB9F7-5EFB-2471-2997-89FDED40B436}"/>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9D60F35D-64A0-8EBE-B30D-69FAD1723DF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34</a:t>
            </a:fld>
            <a:endParaRPr lang="en-US"/>
          </a:p>
        </p:txBody>
      </p:sp>
      <p:pic>
        <p:nvPicPr>
          <p:cNvPr id="10" name="Picture Placeholder 9">
            <a:extLst>
              <a:ext uri="{FF2B5EF4-FFF2-40B4-BE49-F238E27FC236}">
                <a16:creationId xmlns:a16="http://schemas.microsoft.com/office/drawing/2014/main" id="{ABB169EA-1421-D0EF-57E6-F0AF1133380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8990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0C113-8749-D018-B513-FBE32BEE9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D24B04-8651-CB20-43B0-567F250C0B47}"/>
              </a:ext>
            </a:extLst>
          </p:cNvPr>
          <p:cNvSpPr>
            <a:spLocks noGrp="1"/>
          </p:cNvSpPr>
          <p:nvPr>
            <p:ph type="title"/>
          </p:nvPr>
        </p:nvSpPr>
        <p:spPr/>
        <p:txBody>
          <a:bodyPr/>
          <a:lstStyle/>
          <a:p>
            <a:r>
              <a:rPr lang="en-US">
                <a:latin typeface="Arial"/>
                <a:cs typeface="Arial"/>
              </a:rPr>
              <a:t>Lesson 5: Adoption Case Closure</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4F66860B-9314-52D7-B843-4E5B6A3098CD}"/>
              </a:ext>
            </a:extLst>
          </p:cNvPr>
          <p:cNvSpPr>
            <a:spLocks noGrp="1"/>
          </p:cNvSpPr>
          <p:nvPr>
            <p:ph type="sldNum" sz="quarter" idx="12"/>
          </p:nvPr>
        </p:nvSpPr>
        <p:spPr/>
        <p:txBody>
          <a:bodyPr/>
          <a:lstStyle/>
          <a:p>
            <a:fld id="{B6F15528-21DE-4FAA-801E-634DDDAF4B2B}" type="slidenum">
              <a:rPr lang="en-US" smtClean="0"/>
              <a:pPr/>
              <a:t>35</a:t>
            </a:fld>
            <a:endParaRPr lang="en-US"/>
          </a:p>
        </p:txBody>
      </p:sp>
      <p:sp>
        <p:nvSpPr>
          <p:cNvPr id="4" name="Date Placeholder 3">
            <a:extLst>
              <a:ext uri="{FF2B5EF4-FFF2-40B4-BE49-F238E27FC236}">
                <a16:creationId xmlns:a16="http://schemas.microsoft.com/office/drawing/2014/main" id="{21C68A59-3489-F830-2938-FD6F62745F79}"/>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657470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DBEB-0EF1-095C-5519-3C8890AD06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2FA98-5099-4646-C5A5-DA41E11A6CD6}"/>
              </a:ext>
            </a:extLst>
          </p:cNvPr>
          <p:cNvSpPr>
            <a:spLocks noGrp="1"/>
          </p:cNvSpPr>
          <p:nvPr>
            <p:ph type="title"/>
          </p:nvPr>
        </p:nvSpPr>
        <p:spPr/>
        <p:txBody>
          <a:bodyPr/>
          <a:lstStyle/>
          <a:p>
            <a:r>
              <a:rPr lang="en-US">
                <a:latin typeface="Arial"/>
                <a:cs typeface="Arial"/>
              </a:rPr>
              <a:t>Scenario: Adoption Case Closure</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D687BF64-4CB6-D78D-7790-C781370C03C2}"/>
              </a:ext>
            </a:extLst>
          </p:cNvPr>
          <p:cNvSpPr>
            <a:spLocks noGrp="1"/>
          </p:cNvSpPr>
          <p:nvPr>
            <p:ph idx="1"/>
          </p:nvPr>
        </p:nvSpPr>
        <p:spPr/>
        <p:txBody>
          <a:bodyPr vert="horz" lIns="91440" tIns="45720" rIns="91440" bIns="45720" rtlCol="0" anchor="t">
            <a:normAutofit/>
          </a:bodyPr>
          <a:lstStyle/>
          <a:p>
            <a:pPr marL="0" indent="0" fontAlgn="base">
              <a:buNone/>
            </a:pPr>
            <a:r>
              <a:rPr lang="en-US" sz="3000">
                <a:latin typeface="Arial"/>
                <a:cs typeface="Arial"/>
              </a:rPr>
              <a:t>After receiving the Adoption finalization orders, the CARES user creates the Adoption Case Closure Request to prepare the case for closure and submits to their supervisor for approval. After the case is closed, an Adoption Worker receives a Post Adoption Information Request in the mail. The worker searches CARES to locate the closed Adoption case. In the Post Adoption Section of the case, the worker logs the request that was received.   </a:t>
            </a:r>
          </a:p>
        </p:txBody>
      </p:sp>
      <p:sp>
        <p:nvSpPr>
          <p:cNvPr id="4" name="Date Placeholder 3">
            <a:extLst>
              <a:ext uri="{FF2B5EF4-FFF2-40B4-BE49-F238E27FC236}">
                <a16:creationId xmlns:a16="http://schemas.microsoft.com/office/drawing/2014/main" id="{DEDF13F9-DCFC-9067-4DB1-D2F6637701DE}"/>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93BC5C11-DC18-B033-ACD2-347D83DD6E80}"/>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15370780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B79F1-2D79-92B9-A60A-5465075012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85538-0A2A-99B2-8EB4-E881E53F51BC}"/>
              </a:ext>
            </a:extLst>
          </p:cNvPr>
          <p:cNvSpPr>
            <a:spLocks noGrp="1"/>
          </p:cNvSpPr>
          <p:nvPr>
            <p:ph type="title"/>
          </p:nvPr>
        </p:nvSpPr>
        <p:spPr>
          <a:xfrm>
            <a:off x="914400" y="571500"/>
            <a:ext cx="9595126" cy="1776663"/>
          </a:xfrm>
        </p:spPr>
        <p:txBody>
          <a:bodyPr/>
          <a:lstStyle/>
          <a:p>
            <a:r>
              <a:rPr lang="en-US"/>
              <a:t>Lesson </a:t>
            </a:r>
          </a:p>
        </p:txBody>
      </p:sp>
      <p:sp>
        <p:nvSpPr>
          <p:cNvPr id="4" name="Text Placeholder 3">
            <a:extLst>
              <a:ext uri="{FF2B5EF4-FFF2-40B4-BE49-F238E27FC236}">
                <a16:creationId xmlns:a16="http://schemas.microsoft.com/office/drawing/2014/main" id="{F4990944-F916-8515-F8F5-85A044DCF861}"/>
              </a:ext>
            </a:extLst>
          </p:cNvPr>
          <p:cNvSpPr>
            <a:spLocks noGrp="1"/>
          </p:cNvSpPr>
          <p:nvPr>
            <p:ph type="body" sz="half" idx="2"/>
          </p:nvPr>
        </p:nvSpPr>
        <p:spPr>
          <a:xfrm>
            <a:off x="914400" y="2366683"/>
            <a:ext cx="16129000" cy="6967817"/>
          </a:xfrm>
        </p:spPr>
        <p:txBody>
          <a:bodyPr vert="horz" lIns="91440" tIns="45720" rIns="91440" bIns="45720" numCol="2"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Document Adoption Finalization Hearing Outcome</a:t>
            </a:r>
          </a:p>
          <a:p>
            <a:pPr marL="457200" indent="-457200">
              <a:buFont typeface="Wingdings" panose="05000000000000000000" pitchFamily="2" charset="2"/>
              <a:buChar char="Ø"/>
            </a:pPr>
            <a:r>
              <a:rPr lang="en-US">
                <a:latin typeface="Arial"/>
                <a:ea typeface="Calibri"/>
                <a:cs typeface="Arial"/>
              </a:rPr>
              <a:t>Receive Adoption Orders</a:t>
            </a:r>
            <a:endParaRPr lang="en-US"/>
          </a:p>
          <a:p>
            <a:pPr marL="457200" indent="-457200">
              <a:buFont typeface="Wingdings" panose="05000000000000000000" pitchFamily="2" charset="2"/>
              <a:buChar char="Ø"/>
            </a:pPr>
            <a:r>
              <a:rPr lang="en-US">
                <a:latin typeface="Arial"/>
                <a:ea typeface="Calibri"/>
                <a:cs typeface="Arial"/>
              </a:rPr>
              <a:t>Run AFCARS Data Checking Tool</a:t>
            </a:r>
          </a:p>
          <a:p>
            <a:pPr marL="457200" indent="-457200">
              <a:buFont typeface="Wingdings" panose="05000000000000000000" pitchFamily="2" charset="2"/>
              <a:buChar char="Ø"/>
            </a:pPr>
            <a:r>
              <a:rPr lang="en-US">
                <a:latin typeface="Arial"/>
                <a:ea typeface="Calibri"/>
                <a:cs typeface="Arial"/>
              </a:rPr>
              <a:t>Complete Tasks</a:t>
            </a:r>
          </a:p>
          <a:p>
            <a:pPr marL="457200" indent="-457200">
              <a:buFont typeface="Wingdings" panose="05000000000000000000" pitchFamily="2" charset="2"/>
              <a:buChar char="Ø"/>
            </a:pPr>
            <a:r>
              <a:rPr lang="en-US">
                <a:latin typeface="Arial"/>
                <a:ea typeface="Calibri"/>
                <a:cs typeface="Arial"/>
              </a:rPr>
              <a:t>Document Reason for Case Closure</a:t>
            </a:r>
          </a:p>
          <a:p>
            <a:pPr marL="457200" indent="-457200">
              <a:buFont typeface="Wingdings" panose="05000000000000000000" pitchFamily="2" charset="2"/>
              <a:buChar char="Ø"/>
            </a:pPr>
            <a:r>
              <a:rPr lang="en-US">
                <a:latin typeface="Arial"/>
                <a:ea typeface="Calibri"/>
                <a:cs typeface="Arial"/>
              </a:rPr>
              <a:t>Post-Adoption Services</a:t>
            </a: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55D0B724-DDB9-825B-1EBE-AC95B14580C4}"/>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3309274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9ED11-DA77-88AC-A791-2B74A76ED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592B2-937B-34F9-6FD3-D3560C289EA4}"/>
              </a:ext>
            </a:extLst>
          </p:cNvPr>
          <p:cNvSpPr>
            <a:spLocks noGrp="1"/>
          </p:cNvSpPr>
          <p:nvPr>
            <p:ph type="title"/>
          </p:nvPr>
        </p:nvSpPr>
        <p:spPr>
          <a:xfrm>
            <a:off x="941294" y="571500"/>
            <a:ext cx="3514819" cy="3962399"/>
          </a:xfrm>
        </p:spPr>
        <p:txBody>
          <a:bodyPr anchor="b">
            <a:normAutofit/>
          </a:bodyPr>
          <a:lstStyle/>
          <a:p>
            <a:r>
              <a:rPr lang="en-US"/>
              <a:t>Lesson 5</a:t>
            </a:r>
            <a:br>
              <a:rPr lang="en-US"/>
            </a:br>
            <a:r>
              <a:rPr lang="en-US"/>
              <a:t>Follow-Up</a:t>
            </a:r>
          </a:p>
        </p:txBody>
      </p:sp>
      <p:sp>
        <p:nvSpPr>
          <p:cNvPr id="8" name="Text Placeholder 7">
            <a:extLst>
              <a:ext uri="{FF2B5EF4-FFF2-40B4-BE49-F238E27FC236}">
                <a16:creationId xmlns:a16="http://schemas.microsoft.com/office/drawing/2014/main" id="{36C995E7-4F20-F23B-7B71-3EB9DAF9BB2B}"/>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DEE1CEA-23D3-52A3-4974-FF11906F7196}"/>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9B04DEEC-1805-745A-CC4E-879D84DA0097}"/>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38</a:t>
            </a:fld>
            <a:endParaRPr lang="en-US"/>
          </a:p>
        </p:txBody>
      </p:sp>
      <p:pic>
        <p:nvPicPr>
          <p:cNvPr id="10" name="Picture Placeholder 9">
            <a:extLst>
              <a:ext uri="{FF2B5EF4-FFF2-40B4-BE49-F238E27FC236}">
                <a16:creationId xmlns:a16="http://schemas.microsoft.com/office/drawing/2014/main" id="{2C53B901-873E-8F24-9A07-329B7460AB77}"/>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64378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p:txBody>
          <a:body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3" name="Picture 2" descr="Qr code&#10;&#10;AI-generated content may be incorrect.">
            <a:extLst>
              <a:ext uri="{FF2B5EF4-FFF2-40B4-BE49-F238E27FC236}">
                <a16:creationId xmlns:a16="http://schemas.microsoft.com/office/drawing/2014/main" id="{7A29ECB1-E992-F937-6768-6429102CB324}"/>
              </a:ext>
            </a:extLst>
          </p:cNvPr>
          <p:cNvPicPr>
            <a:picLocks noChangeAspect="1"/>
          </p:cNvPicPr>
          <p:nvPr/>
        </p:nvPicPr>
        <p:blipFill>
          <a:blip r:embed="rId5"/>
          <a:stretch>
            <a:fillRect/>
          </a:stretch>
        </p:blipFill>
        <p:spPr>
          <a:xfrm>
            <a:off x="6208370" y="5744990"/>
            <a:ext cx="4295775" cy="4295775"/>
          </a:xfrm>
          <a:prstGeom prst="rect">
            <a:avLst/>
          </a:prstGeom>
        </p:spPr>
      </p:pic>
    </p:spTree>
    <p:extLst>
      <p:ext uri="{BB962C8B-B14F-4D97-AF65-F5344CB8AC3E}">
        <p14:creationId xmlns:p14="http://schemas.microsoft.com/office/powerpoint/2010/main" val="3294344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 uri="{C183D7F6-B498-43B3-948B-1728B52AA6E4}">
                <adec:decorative xmlns:adec="http://schemas.microsoft.com/office/drawing/2017/decorative" val="1"/>
              </a:ext>
            </a:extLst>
          </p:cNvPr>
          <p:cNvSpPr>
            <a:spLocks noGrp="1"/>
          </p:cNvSpPr>
          <p:nvPr>
            <p:ph type="title"/>
          </p:nvPr>
        </p:nvSpPr>
        <p:spPr/>
        <p:txBody>
          <a:bodyPr/>
          <a:lstStyle/>
          <a:p>
            <a:r>
              <a:rPr lang="en-US">
                <a:latin typeface="Arial"/>
                <a:cs typeface="Arial"/>
              </a:rPr>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err="1">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C5D4202-0A23-E7B2-B364-432E18091DCC}"/>
              </a:ext>
            </a:extLst>
          </p:cNvPr>
          <p:cNvSpPr>
            <a:spLocks noGrp="1"/>
          </p:cNvSpPr>
          <p:nvPr>
            <p:ph type="sldNum" sz="quarter" idx="12"/>
          </p:nvPr>
        </p:nvSpPr>
        <p:spPr/>
        <p:txBody>
          <a:bodyPr/>
          <a:lstStyle/>
          <a:p>
            <a:fld id="{B6F15528-21DE-4FAA-801E-634DDDAF4B2B}" type="slidenum">
              <a:rPr lang="en-US" smtClean="0"/>
              <a:pPr/>
              <a:t>4</a:t>
            </a:fld>
            <a:endParaRPr lang="en-US"/>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54907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Tree>
    <p:extLst>
      <p:ext uri="{BB962C8B-B14F-4D97-AF65-F5344CB8AC3E}">
        <p14:creationId xmlns:p14="http://schemas.microsoft.com/office/powerpoint/2010/main" val="40210876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3091F-7916-6EDD-715D-F06EB49237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445B5-2380-D1CA-70EC-E5EA93426B3A}"/>
              </a:ext>
            </a:extLst>
          </p:cNvPr>
          <p:cNvSpPr>
            <a:spLocks noGrp="1"/>
          </p:cNvSpPr>
          <p:nvPr>
            <p:ph type="title"/>
          </p:nvPr>
        </p:nvSpPr>
        <p:spPr/>
        <p:txBody>
          <a:bodyPr/>
          <a:lstStyle/>
          <a:p>
            <a:r>
              <a:rPr lang="en-US">
                <a:latin typeface="Arial"/>
                <a:cs typeface="Arial"/>
              </a:rPr>
              <a:t>Lesson 6: Set Aside Adoptions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C28768F-BEFB-6BF6-6051-EDEAD77B80D9}"/>
              </a:ext>
            </a:extLst>
          </p:cNvPr>
          <p:cNvSpPr>
            <a:spLocks noGrp="1"/>
          </p:cNvSpPr>
          <p:nvPr>
            <p:ph type="sldNum" sz="quarter" idx="12"/>
          </p:nvPr>
        </p:nvSpPr>
        <p:spPr/>
        <p:txBody>
          <a:bodyPr/>
          <a:lstStyle/>
          <a:p>
            <a:fld id="{B6F15528-21DE-4FAA-801E-634DDDAF4B2B}" type="slidenum">
              <a:rPr lang="en-US" smtClean="0"/>
              <a:pPr/>
              <a:t>41</a:t>
            </a:fld>
            <a:endParaRPr lang="en-US"/>
          </a:p>
        </p:txBody>
      </p:sp>
      <p:sp>
        <p:nvSpPr>
          <p:cNvPr id="4" name="Date Placeholder 3">
            <a:extLst>
              <a:ext uri="{FF2B5EF4-FFF2-40B4-BE49-F238E27FC236}">
                <a16:creationId xmlns:a16="http://schemas.microsoft.com/office/drawing/2014/main" id="{06AB9BED-0354-F303-3EC5-B086C553C825}"/>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92689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C48CF-A3D9-1A5F-A6C8-EA26027E3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0B477-D79F-2DA3-8576-18B7EE9C59B7}"/>
              </a:ext>
            </a:extLst>
          </p:cNvPr>
          <p:cNvSpPr>
            <a:spLocks noGrp="1"/>
          </p:cNvSpPr>
          <p:nvPr>
            <p:ph type="title"/>
          </p:nvPr>
        </p:nvSpPr>
        <p:spPr/>
        <p:txBody>
          <a:bodyPr/>
          <a:lstStyle/>
          <a:p>
            <a:r>
              <a:rPr lang="en-US">
                <a:latin typeface="Arial"/>
                <a:cs typeface="Arial"/>
              </a:rPr>
              <a:t>Scenario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5C8FDFC1-A0EE-0B13-1FCE-7FA1EFE5F8D7}"/>
              </a:ext>
            </a:extLst>
          </p:cNvPr>
          <p:cNvSpPr>
            <a:spLocks noGrp="1"/>
          </p:cNvSpPr>
          <p:nvPr>
            <p:ph idx="1"/>
          </p:nvPr>
        </p:nvSpPr>
        <p:spPr/>
        <p:txBody>
          <a:bodyPr vert="horz" lIns="91440" tIns="45720" rIns="91440" bIns="45720" rtlCol="0" anchor="t">
            <a:noAutofit/>
          </a:bodyPr>
          <a:lstStyle/>
          <a:p>
            <a:pPr marL="0" indent="0" fontAlgn="base">
              <a:buNone/>
            </a:pPr>
            <a:r>
              <a:rPr lang="en-US" sz="2400">
                <a:latin typeface="Arial"/>
                <a:cs typeface="Arial"/>
              </a:rPr>
              <a:t>The adoptive parent, MGM, of Peter filed a petition to set aside the adoption with the Superior Court of California (Family Law). The CDSS Regional Office worker creates the Set Aside Investigation on Peter's Adoption Case and assigns it to the CDSS Adoptions Worker to complete.  </a:t>
            </a:r>
          </a:p>
          <a:p>
            <a:pPr marL="0" indent="0" fontAlgn="base">
              <a:buNone/>
            </a:pPr>
            <a:endParaRPr lang="en-US" sz="2400">
              <a:latin typeface="Arial"/>
              <a:cs typeface="Arial"/>
            </a:endParaRPr>
          </a:p>
          <a:p>
            <a:pPr marL="0" indent="0" fontAlgn="base">
              <a:buNone/>
            </a:pPr>
            <a:r>
              <a:rPr lang="en-US" sz="2400">
                <a:latin typeface="Arial"/>
                <a:cs typeface="Arial"/>
              </a:rPr>
              <a:t>The CDSS Adoptions Worker documents when the Case Consultation is initiated and contact information for the CDSS Attorney and Deputy Attorney General.   The worker records contact notes for each interview conducted with the Focus Child, Peter, and the adoptive parent, MGM.  The Adoptions Worker then documents the results of their investigation via a Set Aside Report. Once their report receives all required approvals, the worker documents who they have distributed the Set Aside Report to. </a:t>
            </a:r>
          </a:p>
          <a:p>
            <a:pPr marL="0" indent="0" fontAlgn="base">
              <a:buNone/>
            </a:pPr>
            <a:endParaRPr lang="en-US" sz="2400">
              <a:latin typeface="Arial"/>
              <a:cs typeface="Arial"/>
            </a:endParaRPr>
          </a:p>
          <a:p>
            <a:pPr marL="0" indent="0" fontAlgn="base">
              <a:buNone/>
            </a:pPr>
            <a:r>
              <a:rPr lang="en-US" sz="2400">
                <a:latin typeface="Arial"/>
                <a:cs typeface="Arial"/>
              </a:rPr>
              <a:t>After filing the Set Aside Report with the court, the Adoptions Worker creates a Hearing record to capture the Hearing details.   Prior to closing the Set Aside Investigation, the worker documents a narrative on the readiness to close the Set Aside Investigation.  They also ensure all required documentation is uploaded, merged into one packet, and redacted as required. </a:t>
            </a:r>
          </a:p>
        </p:txBody>
      </p:sp>
      <p:sp>
        <p:nvSpPr>
          <p:cNvPr id="4" name="Date Placeholder 3">
            <a:extLst>
              <a:ext uri="{FF2B5EF4-FFF2-40B4-BE49-F238E27FC236}">
                <a16:creationId xmlns:a16="http://schemas.microsoft.com/office/drawing/2014/main" id="{EE2BCE43-0B98-4A8A-2F4D-44159AA7246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CCBE5AFF-2F4B-7062-1799-7FF31D48E34B}"/>
              </a:ext>
            </a:extLst>
          </p:cNvPr>
          <p:cNvSpPr>
            <a:spLocks noGrp="1"/>
          </p:cNvSpPr>
          <p:nvPr>
            <p:ph type="sldNum" sz="quarter" idx="12"/>
          </p:nvPr>
        </p:nvSpPr>
        <p:spPr/>
        <p:txBody>
          <a:bodyPr/>
          <a:lstStyle/>
          <a:p>
            <a:fld id="{B6F15528-21DE-4FAA-801E-634DDDAF4B2B}" type="slidenum">
              <a:rPr lang="en-US" smtClean="0"/>
              <a:pPr/>
              <a:t>42</a:t>
            </a:fld>
            <a:endParaRPr lang="en-US"/>
          </a:p>
        </p:txBody>
      </p:sp>
    </p:spTree>
    <p:extLst>
      <p:ext uri="{BB962C8B-B14F-4D97-AF65-F5344CB8AC3E}">
        <p14:creationId xmlns:p14="http://schemas.microsoft.com/office/powerpoint/2010/main" val="489278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BE677-02A2-BDEA-D47F-E5705ADB6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D83802-FABC-A4FC-3F25-AC931606CE8B}"/>
              </a:ext>
            </a:extLst>
          </p:cNvPr>
          <p:cNvSpPr>
            <a:spLocks noGrp="1"/>
          </p:cNvSpPr>
          <p:nvPr>
            <p:ph type="title"/>
          </p:nvPr>
        </p:nvSpPr>
        <p:spPr>
          <a:xfrm>
            <a:off x="914400" y="571500"/>
            <a:ext cx="9595126" cy="1776663"/>
          </a:xfrm>
        </p:spPr>
        <p:txBody>
          <a:bodyPr/>
          <a:lstStyle/>
          <a:p>
            <a:r>
              <a:rPr lang="en-US"/>
              <a:t>Lesson 6</a:t>
            </a:r>
          </a:p>
        </p:txBody>
      </p:sp>
      <p:sp>
        <p:nvSpPr>
          <p:cNvPr id="4" name="Text Placeholder 3">
            <a:extLst>
              <a:ext uri="{FF2B5EF4-FFF2-40B4-BE49-F238E27FC236}">
                <a16:creationId xmlns:a16="http://schemas.microsoft.com/office/drawing/2014/main" id="{44982855-231A-BB88-EE83-2D0EB821668D}"/>
              </a:ext>
            </a:extLst>
          </p:cNvPr>
          <p:cNvSpPr>
            <a:spLocks noGrp="1"/>
          </p:cNvSpPr>
          <p:nvPr>
            <p:ph type="body" sz="half" idx="2"/>
          </p:nvPr>
        </p:nvSpPr>
        <p:spPr>
          <a:xfrm>
            <a:off x="914400" y="2366683"/>
            <a:ext cx="16129000" cy="6967817"/>
          </a:xfrm>
        </p:spPr>
        <p:txBody>
          <a:bodyPr vert="horz" lIns="91440" tIns="45720" rIns="91440" bIns="45720" numCol="2" rtlCol="0" anchor="t">
            <a:normAutofit/>
          </a:bodyPr>
          <a:lstStyle/>
          <a:p>
            <a:r>
              <a:rPr lang="en-US">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Update Persons Involved</a:t>
            </a:r>
          </a:p>
          <a:p>
            <a:pPr marL="457200" indent="-457200">
              <a:buFont typeface="Wingdings" panose="05000000000000000000" pitchFamily="2" charset="2"/>
              <a:buChar char="Ø"/>
            </a:pPr>
            <a:r>
              <a:rPr lang="en-US">
                <a:latin typeface="Arial"/>
                <a:cs typeface="Arial"/>
              </a:rPr>
              <a:t>Create Set Aside Investigation </a:t>
            </a:r>
          </a:p>
          <a:p>
            <a:pPr marL="457200" indent="-457200">
              <a:buFont typeface="Wingdings" panose="05000000000000000000" pitchFamily="2" charset="2"/>
              <a:buChar char="Ø"/>
            </a:pPr>
            <a:r>
              <a:rPr lang="en-US">
                <a:latin typeface="Arial"/>
                <a:cs typeface="Arial"/>
              </a:rPr>
              <a:t>Document Investigation </a:t>
            </a:r>
          </a:p>
          <a:p>
            <a:pPr marL="457200" indent="-457200">
              <a:buFont typeface="Wingdings" panose="05000000000000000000" pitchFamily="2" charset="2"/>
              <a:buChar char="Ø"/>
            </a:pPr>
            <a:r>
              <a:rPr lang="en-US">
                <a:latin typeface="Arial"/>
                <a:cs typeface="Arial"/>
              </a:rPr>
              <a:t>Create Report </a:t>
            </a:r>
          </a:p>
          <a:p>
            <a:pPr marL="457200" indent="-457200">
              <a:buFont typeface="Wingdings" panose="05000000000000000000" pitchFamily="2" charset="2"/>
              <a:buChar char="Ø"/>
            </a:pPr>
            <a:r>
              <a:rPr lang="en-US">
                <a:latin typeface="Arial"/>
                <a:cs typeface="Arial"/>
              </a:rPr>
              <a:t>Submit for Approvals </a:t>
            </a:r>
          </a:p>
          <a:p>
            <a:pPr marL="457200" indent="-457200">
              <a:buFont typeface="Wingdings" panose="05000000000000000000" pitchFamily="2" charset="2"/>
              <a:buChar char="Ø"/>
            </a:pPr>
            <a:r>
              <a:rPr lang="en-US">
                <a:latin typeface="Arial"/>
                <a:cs typeface="Arial"/>
              </a:rPr>
              <a:t>Generate Report </a:t>
            </a:r>
          </a:p>
          <a:p>
            <a:pPr marL="457200" indent="-457200">
              <a:buFont typeface="Wingdings" panose="05000000000000000000" pitchFamily="2" charset="2"/>
              <a:buChar char="Ø"/>
            </a:pPr>
            <a:r>
              <a:rPr lang="en-US">
                <a:latin typeface="Arial"/>
                <a:cs typeface="Arial"/>
              </a:rPr>
              <a:t>Documenting Set Aside Hearings and Appeals </a:t>
            </a:r>
          </a:p>
          <a:p>
            <a:pPr marL="457200" indent="-457200">
              <a:buFont typeface="Wingdings" panose="05000000000000000000" pitchFamily="2" charset="2"/>
              <a:buChar char="Ø"/>
            </a:pPr>
            <a:r>
              <a:rPr lang="en-US">
                <a:latin typeface="Arial"/>
                <a:cs typeface="Arial"/>
              </a:rPr>
              <a:t>Closing Set-Aside Investigation </a:t>
            </a:r>
          </a:p>
          <a:p>
            <a:endParaRPr lang="en-US"/>
          </a:p>
        </p:txBody>
      </p:sp>
      <p:sp>
        <p:nvSpPr>
          <p:cNvPr id="5" name="Date Placeholder 4">
            <a:extLst>
              <a:ext uri="{FF2B5EF4-FFF2-40B4-BE49-F238E27FC236}">
                <a16:creationId xmlns:a16="http://schemas.microsoft.com/office/drawing/2014/main" id="{A44F0D31-E3C1-A392-0A64-16DF3B8CFA88}"/>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9463358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74E7-83E2-9B0E-536C-AC71D2B85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644E7-5123-800A-DF2F-FC7B63DF5872}"/>
              </a:ext>
            </a:extLst>
          </p:cNvPr>
          <p:cNvSpPr>
            <a:spLocks noGrp="1"/>
          </p:cNvSpPr>
          <p:nvPr>
            <p:ph type="title"/>
          </p:nvPr>
        </p:nvSpPr>
        <p:spPr>
          <a:xfrm>
            <a:off x="941294" y="571500"/>
            <a:ext cx="3514819" cy="3962399"/>
          </a:xfrm>
        </p:spPr>
        <p:txBody>
          <a:bodyPr anchor="b">
            <a:normAutofit/>
          </a:bodyPr>
          <a:lstStyle/>
          <a:p>
            <a:r>
              <a:rPr lang="en-US"/>
              <a:t>Lesson 1</a:t>
            </a:r>
            <a:br>
              <a:rPr lang="en-US"/>
            </a:br>
            <a:r>
              <a:rPr lang="en-US"/>
              <a:t>Follow-Up</a:t>
            </a:r>
          </a:p>
        </p:txBody>
      </p:sp>
      <p:sp>
        <p:nvSpPr>
          <p:cNvPr id="8" name="Text Placeholder 7">
            <a:extLst>
              <a:ext uri="{FF2B5EF4-FFF2-40B4-BE49-F238E27FC236}">
                <a16:creationId xmlns:a16="http://schemas.microsoft.com/office/drawing/2014/main" id="{3F5898DA-4F79-256F-2EA8-06804A1C4967}"/>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501A4D04-092A-DA7D-9CE5-BB3A43E03880}"/>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1A3EA392-C915-2BA3-AF39-0C0D40434106}"/>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44</a:t>
            </a:fld>
            <a:endParaRPr lang="en-US"/>
          </a:p>
        </p:txBody>
      </p:sp>
      <p:pic>
        <p:nvPicPr>
          <p:cNvPr id="10" name="Picture Placeholder 9">
            <a:extLst>
              <a:ext uri="{FF2B5EF4-FFF2-40B4-BE49-F238E27FC236}">
                <a16:creationId xmlns:a16="http://schemas.microsoft.com/office/drawing/2014/main" id="{C8A5CF20-2130-06F5-B26B-91C27651882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63872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5</a:t>
            </a:fld>
            <a:endParaRPr lang="en-US"/>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Tree>
    <p:extLst>
      <p:ext uri="{BB962C8B-B14F-4D97-AF65-F5344CB8AC3E}">
        <p14:creationId xmlns:p14="http://schemas.microsoft.com/office/powerpoint/2010/main" val="297018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6</a:t>
            </a:fld>
            <a:endParaRPr lang="en-US"/>
          </a:p>
        </p:txBody>
      </p:sp>
      <p:sp>
        <p:nvSpPr>
          <p:cNvPr id="19" name="Date Placeholder 3">
            <a:extLst>
              <a:ext uri="{FF2B5EF4-FFF2-40B4-BE49-F238E27FC236}">
                <a16:creationId xmlns:a16="http://schemas.microsoft.com/office/drawing/2014/main" id="{243A7BC8-1285-3EF5-07E6-E83DFD14E8D8}"/>
              </a:ext>
              <a:ext uri="{C183D7F6-B498-43B3-948B-1728B52AA6E4}">
                <adec:decorative xmlns:adec="http://schemas.microsoft.com/office/drawing/2017/decorative" val="0"/>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Tree>
    <p:extLst>
      <p:ext uri="{BB962C8B-B14F-4D97-AF65-F5344CB8AC3E}">
        <p14:creationId xmlns:p14="http://schemas.microsoft.com/office/powerpoint/2010/main" val="425612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3931879217"/>
              </p:ext>
            </p:extLst>
          </p:nvPr>
        </p:nvGraphicFramePr>
        <p:xfrm>
          <a:off x="914400" y="1900238"/>
          <a:ext cx="14357450" cy="4846320"/>
        </p:xfrm>
        <a:graphic>
          <a:graphicData uri="http://schemas.openxmlformats.org/drawingml/2006/table">
            <a:tbl>
              <a:tblPr firstRow="1" bandRow="1">
                <a:tableStyleId>{7E9639D4-E3E2-4D34-9284-5A2195B3D0D7}</a:tableStyleId>
              </a:tblPr>
              <a:tblGrid>
                <a:gridCol w="1120917">
                  <a:extLst>
                    <a:ext uri="{9D8B030D-6E8A-4147-A177-3AD203B41FA5}">
                      <a16:colId xmlns:a16="http://schemas.microsoft.com/office/drawing/2014/main" val="3348809164"/>
                    </a:ext>
                  </a:extLst>
                </a:gridCol>
                <a:gridCol w="13236533">
                  <a:extLst>
                    <a:ext uri="{9D8B030D-6E8A-4147-A177-3AD203B41FA5}">
                      <a16:colId xmlns:a16="http://schemas.microsoft.com/office/drawing/2014/main" val="2496405819"/>
                    </a:ext>
                  </a:extLst>
                </a:gridCol>
              </a:tblGrid>
              <a:tr h="241011">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477506">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processes to conduct Preliminary Adoption Assessment,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Parent-Child Suitability Summary (PCSS)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Tribal Customary Adoption-Parent-Child Suitability Summary (TCA-PCSS) and receiving TCAO from the tribe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Non-minor Dependent Adoption Assessment</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PCSS Grievance Request and Outcome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Generating Forms</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1121229">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processes to conduct activities to complete </a:t>
                      </a:r>
                      <a:r>
                        <a:rPr lang="en-US" sz="2000" b="1" i="0" u="none" strike="noStrike" noProof="0">
                          <a:solidFill>
                            <a:schemeClr val="tx1"/>
                          </a:solidFill>
                          <a:latin typeface="Arial"/>
                          <a:cs typeface="Arial"/>
                        </a:rPr>
                        <a:t>Adoptions</a:t>
                      </a:r>
                      <a:r>
                        <a:rPr lang="en-US" sz="2000" b="1" i="0" u="none" strike="noStrike" noProof="0">
                          <a:solidFill>
                            <a:schemeClr val="tx1"/>
                          </a:solidFill>
                          <a:highlight>
                            <a:srgbClr val="FFFFFF"/>
                          </a:highlight>
                          <a:latin typeface="Arial"/>
                          <a:cs typeface="Arial"/>
                        </a:rPr>
                        <a:t> documentation,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Freeing Packets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Adoptive Placement Packets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Finalization Packets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Final Court Hearing</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bl>
          </a:graphicData>
        </a:graphic>
      </p:graphicFrame>
      <p:sp>
        <p:nvSpPr>
          <p:cNvPr id="22" name="AutoShape 2" descr="Classroom outline">
            <a:extLst>
              <a:ext uri="{FF2B5EF4-FFF2-40B4-BE49-F238E27FC236}">
                <a16:creationId xmlns:a16="http://schemas.microsoft.com/office/drawing/2014/main" id="{6135BE38-4354-5A22-ED6A-D1B0FD9977CD}"/>
              </a:ext>
            </a:extLst>
          </p:cNvPr>
          <p:cNvSpPr>
            <a:spLocks noChangeAspect="1" noChangeArrowheads="1"/>
          </p:cNvSpPr>
          <p:nvPr/>
        </p:nvSpPr>
        <p:spPr bwMode="auto">
          <a:xfrm>
            <a:off x="1366157" y="7522863"/>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3" name="Freeform 3" descr="Decorative image.">
            <a:extLst>
              <a:ext uri="{FF2B5EF4-FFF2-40B4-BE49-F238E27FC236}">
                <a16:creationId xmlns:a16="http://schemas.microsoft.com/office/drawing/2014/main" id="{B3E05D7D-D604-E461-A183-31E4069E0FE2}"/>
              </a:ext>
              <a:ext uri="{C183D7F6-B498-43B3-948B-1728B52AA6E4}">
                <adec:decorative xmlns:adec="http://schemas.microsoft.com/office/drawing/2017/decorative" val="0"/>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13530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20DDC-F2F7-391B-C55C-D35FA99C95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A4090D-413A-3DF6-132F-70C77F93A9BD}"/>
              </a:ext>
            </a:extLst>
          </p:cNvPr>
          <p:cNvSpPr>
            <a:spLocks noGrp="1"/>
          </p:cNvSpPr>
          <p:nvPr>
            <p:ph type="title"/>
          </p:nvPr>
        </p:nvSpPr>
        <p:spPr>
          <a:xfrm>
            <a:off x="914400" y="434976"/>
            <a:ext cx="14673805" cy="1147380"/>
          </a:xfrm>
        </p:spPr>
        <p:txBody>
          <a:bodyPr/>
          <a:lstStyle/>
          <a:p>
            <a:r>
              <a:rPr lang="en-US">
                <a:latin typeface="Arial"/>
                <a:cs typeface="Arial"/>
              </a:rPr>
              <a:t>Course Objectives Continued </a:t>
            </a: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2D4A9C55-1261-911D-071E-AEA620FD338F}"/>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22" name="AutoShape 2" descr="Classroom outline">
            <a:extLst>
              <a:ext uri="{FF2B5EF4-FFF2-40B4-BE49-F238E27FC236}">
                <a16:creationId xmlns:a16="http://schemas.microsoft.com/office/drawing/2014/main" id="{19DC7E5C-DA18-FD11-FF18-83DC984CE147}"/>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graphicFrame>
        <p:nvGraphicFramePr>
          <p:cNvPr id="4" name="Table 3">
            <a:extLst>
              <a:ext uri="{FF2B5EF4-FFF2-40B4-BE49-F238E27FC236}">
                <a16:creationId xmlns:a16="http://schemas.microsoft.com/office/drawing/2014/main" id="{36010428-468B-945F-A0EB-56F2CED51C19}"/>
              </a:ext>
            </a:extLst>
          </p:cNvPr>
          <p:cNvGraphicFramePr/>
          <p:nvPr>
            <p:extLst>
              <p:ext uri="{D42A27DB-BD31-4B8C-83A1-F6EECF244321}">
                <p14:modId xmlns:p14="http://schemas.microsoft.com/office/powerpoint/2010/main" val="3262416641"/>
              </p:ext>
            </p:extLst>
          </p:nvPr>
        </p:nvGraphicFramePr>
        <p:xfrm>
          <a:off x="914400" y="1900238"/>
          <a:ext cx="14357450" cy="7985760"/>
        </p:xfrm>
        <a:graphic>
          <a:graphicData uri="http://schemas.openxmlformats.org/drawingml/2006/table">
            <a:tbl>
              <a:tblPr firstRow="1" bandRow="1">
                <a:tableStyleId>{7E9639D4-E3E2-4D34-9284-5A2195B3D0D7}</a:tableStyleId>
              </a:tblPr>
              <a:tblGrid>
                <a:gridCol w="1120917">
                  <a:extLst>
                    <a:ext uri="{9D8B030D-6E8A-4147-A177-3AD203B41FA5}">
                      <a16:colId xmlns:a16="http://schemas.microsoft.com/office/drawing/2014/main" val="3348809164"/>
                    </a:ext>
                  </a:extLst>
                </a:gridCol>
                <a:gridCol w="13236533">
                  <a:extLst>
                    <a:ext uri="{9D8B030D-6E8A-4147-A177-3AD203B41FA5}">
                      <a16:colId xmlns:a16="http://schemas.microsoft.com/office/drawing/2014/main" val="2496405819"/>
                    </a:ext>
                  </a:extLst>
                </a:gridCol>
              </a:tblGrid>
              <a:tr h="241011">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2546335">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processes to gather and provide information to authorize AAP benefits,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 AAP case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Selecting the applicable rate structure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uploading AAP forms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Initial AAP Agreements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AAP 6, AD 4320</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Sending case link to </a:t>
                      </a:r>
                      <a:r>
                        <a:rPr lang="en-US" sz="2000" b="0" i="0" u="none" strike="noStrike" noProof="0" err="1">
                          <a:solidFill>
                            <a:schemeClr val="tx1"/>
                          </a:solidFill>
                          <a:highlight>
                            <a:srgbClr val="FFFFFF"/>
                          </a:highlight>
                          <a:latin typeface="Arial"/>
                          <a:cs typeface="Arial"/>
                        </a:rPr>
                        <a:t>CalSAWS</a:t>
                      </a:r>
                      <a:endParaRPr lang="en-US" sz="2000" b="0" i="0" u="none" strike="noStrike" noProof="0">
                        <a:solidFill>
                          <a:schemeClr val="tx1"/>
                        </a:solidFill>
                        <a:highlight>
                          <a:srgbClr val="FFFFFF"/>
                        </a:highlight>
                        <a:latin typeface="Arial"/>
                        <a:cs typeface="Arial"/>
                      </a:endParaRP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AAP 2</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Sending AAP rate information to </a:t>
                      </a:r>
                      <a:r>
                        <a:rPr lang="en-US" sz="2000" b="0" i="0" u="none" strike="noStrike" noProof="0" err="1">
                          <a:solidFill>
                            <a:schemeClr val="tx1"/>
                          </a:solidFill>
                          <a:highlight>
                            <a:srgbClr val="FFFFFF"/>
                          </a:highlight>
                          <a:latin typeface="Arial"/>
                          <a:cs typeface="Arial"/>
                        </a:rPr>
                        <a:t>CalSAWS</a:t>
                      </a:r>
                      <a:endParaRPr lang="en-US" sz="2000" b="0" i="0" u="none" strike="noStrike" noProof="0">
                        <a:solidFill>
                          <a:schemeClr val="tx1"/>
                        </a:solidFill>
                        <a:highlight>
                          <a:srgbClr val="FFFFFF"/>
                        </a:highlight>
                        <a:latin typeface="Arial"/>
                        <a:cs typeface="Arial"/>
                      </a:endParaRP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Amended AAP Agreements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AAP 6, AD 4320</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AAP 2 and Sending rate information to </a:t>
                      </a:r>
                      <a:r>
                        <a:rPr lang="en-US" sz="2000" b="0" i="0" u="none" strike="noStrike" noProof="0" err="1">
                          <a:solidFill>
                            <a:schemeClr val="tx1"/>
                          </a:solidFill>
                          <a:highlight>
                            <a:srgbClr val="FFFFFF"/>
                          </a:highlight>
                          <a:latin typeface="Arial"/>
                          <a:cs typeface="Arial"/>
                        </a:rPr>
                        <a:t>CalSAWs</a:t>
                      </a:r>
                      <a:endParaRPr lang="en-US" sz="2000" b="0" i="0" u="none" strike="noStrike" noProof="0">
                        <a:solidFill>
                          <a:schemeClr val="tx1"/>
                        </a:solidFill>
                        <a:highlight>
                          <a:srgbClr val="FFFFFF"/>
                        </a:highlight>
                        <a:latin typeface="Arial"/>
                        <a:cs typeface="Arial"/>
                      </a:endParaRP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Closing an AAP case</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764950">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the key processes to close Adoption Case and process post-Adoption Service Requests.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Processing PAS requests on closed Adoption cases found in CWS-CARES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Processing PAS requests on closed Adoption cases not found in CWS-CARES</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r h="1121229">
                <a:tc>
                  <a:txBody>
                    <a:bodyPr/>
                    <a:lstStyle/>
                    <a:p>
                      <a:pPr lvl="0" algn="ctr">
                        <a:buNone/>
                      </a:pPr>
                      <a:r>
                        <a:rPr lang="en-US" sz="2000">
                          <a:solidFill>
                            <a:schemeClr val="tx1"/>
                          </a:solidFill>
                          <a:latin typeface="Arial"/>
                          <a:cs typeface="Arial"/>
                        </a:rPr>
                        <a:t>5. </a:t>
                      </a: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For CDSS Only: Understanding the key processes to document Set Aside Investigations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assigning a Set Aside Investigation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a Set Aside Hearing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submitting the Set Aside Report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Closing the Set Aside Investigation</a:t>
                      </a:r>
                    </a:p>
                    <a:p>
                      <a:pPr marL="0" lvl="0" indent="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2758668"/>
                  </a:ext>
                </a:extLst>
              </a:tr>
            </a:tbl>
          </a:graphicData>
        </a:graphic>
      </p:graphicFrame>
      <p:sp>
        <p:nvSpPr>
          <p:cNvPr id="23" name="Freeform 3" descr="Decorative image.">
            <a:extLst>
              <a:ext uri="{FF2B5EF4-FFF2-40B4-BE49-F238E27FC236}">
                <a16:creationId xmlns:a16="http://schemas.microsoft.com/office/drawing/2014/main" id="{E4DFBAD1-6678-284C-91BF-EDF3DD0D6289}"/>
              </a:ext>
              <a:ext uri="{C183D7F6-B498-43B3-948B-1728B52AA6E4}">
                <adec:decorative xmlns:adec="http://schemas.microsoft.com/office/drawing/2017/decorative" val="0"/>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1441641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7" name="Table 6">
            <a:extLst>
              <a:ext uri="{FF2B5EF4-FFF2-40B4-BE49-F238E27FC236}">
                <a16:creationId xmlns:a16="http://schemas.microsoft.com/office/drawing/2014/main" id="{6A807851-A93E-CB4A-C12B-3AB6A1675D16}"/>
              </a:ext>
            </a:extLst>
          </p:cNvPr>
          <p:cNvGraphicFramePr>
            <a:graphicFrameLocks noGrp="1"/>
          </p:cNvGraphicFramePr>
          <p:nvPr>
            <p:extLst>
              <p:ext uri="{D42A27DB-BD31-4B8C-83A1-F6EECF244321}">
                <p14:modId xmlns:p14="http://schemas.microsoft.com/office/powerpoint/2010/main" val="289807115"/>
              </p:ext>
            </p:extLst>
          </p:nvPr>
        </p:nvGraphicFramePr>
        <p:xfrm>
          <a:off x="1292086" y="1954695"/>
          <a:ext cx="9177084" cy="6781798"/>
        </p:xfrm>
        <a:graphic>
          <a:graphicData uri="http://schemas.openxmlformats.org/drawingml/2006/table">
            <a:tbl>
              <a:tblPr firstRow="1" bandRow="1">
                <a:tableStyleId>{5C22544A-7EE6-4342-B048-85BDC9FD1C3A}</a:tableStyleId>
              </a:tblPr>
              <a:tblGrid>
                <a:gridCol w="7454347">
                  <a:extLst>
                    <a:ext uri="{9D8B030D-6E8A-4147-A177-3AD203B41FA5}">
                      <a16:colId xmlns:a16="http://schemas.microsoft.com/office/drawing/2014/main" val="3695025178"/>
                    </a:ext>
                  </a:extLst>
                </a:gridCol>
                <a:gridCol w="1722737">
                  <a:extLst>
                    <a:ext uri="{9D8B030D-6E8A-4147-A177-3AD203B41FA5}">
                      <a16:colId xmlns:a16="http://schemas.microsoft.com/office/drawing/2014/main" val="625929379"/>
                    </a:ext>
                  </a:extLst>
                </a:gridCol>
              </a:tblGrid>
              <a:tr h="472439">
                <a:tc>
                  <a:txBody>
                    <a:bodyPr/>
                    <a:lstStyle/>
                    <a:p>
                      <a:pPr marL="0" marR="0" rtl="0" fontAlgn="base">
                        <a:lnSpc>
                          <a:spcPts val="1800"/>
                        </a:lnSpc>
                        <a:buNone/>
                      </a:pPr>
                      <a:r>
                        <a:rPr lang="en-US" sz="2400" b="1">
                          <a:solidFill>
                            <a:srgbClr val="053D53"/>
                          </a:solidFill>
                          <a:effectLst/>
                          <a:latin typeface="Arial"/>
                        </a:rPr>
                        <a:t>Activity</a:t>
                      </a:r>
                      <a:endParaRPr lang="en-US" sz="2400" b="1">
                        <a:solidFill>
                          <a:srgbClr val="FFFFFF"/>
                        </a:solidFill>
                        <a:effectLst/>
                        <a:latin typeface="Arial"/>
                      </a:endParaRPr>
                    </a:p>
                  </a:txBody>
                  <a:tcPr marL="57150" marR="57150" marT="28575" marB="28575">
                    <a:lnL>
                      <a:noFill/>
                    </a:lnL>
                    <a:lnR>
                      <a:noFill/>
                    </a:lnR>
                    <a:lnT>
                      <a:noFill/>
                    </a:lnT>
                    <a:lnB w="9525" cap="flat" cmpd="sng" algn="ctr">
                      <a:solidFill>
                        <a:srgbClr val="109C01"/>
                      </a:solidFill>
                      <a:prstDash val="solid"/>
                      <a:round/>
                      <a:headEnd type="none" w="med" len="med"/>
                      <a:tailEnd type="none" w="med" len="med"/>
                    </a:lnB>
                    <a:noFill/>
                  </a:tcPr>
                </a:tc>
                <a:tc>
                  <a:txBody>
                    <a:bodyPr/>
                    <a:lstStyle/>
                    <a:p>
                      <a:pPr marL="0" marR="0" rtl="0" fontAlgn="base">
                        <a:lnSpc>
                          <a:spcPts val="1800"/>
                        </a:lnSpc>
                        <a:buNone/>
                      </a:pPr>
                      <a:r>
                        <a:rPr lang="en-US" sz="2400" b="1">
                          <a:solidFill>
                            <a:srgbClr val="053D53"/>
                          </a:solidFill>
                          <a:effectLst/>
                          <a:latin typeface="Arial"/>
                        </a:rPr>
                        <a:t>Duration</a:t>
                      </a:r>
                      <a:endParaRPr lang="en-US" sz="2400" b="1">
                        <a:solidFill>
                          <a:srgbClr val="FFFFFF"/>
                        </a:solidFill>
                        <a:effectLst/>
                        <a:latin typeface="Arial"/>
                      </a:endParaRPr>
                    </a:p>
                  </a:txBody>
                  <a:tcPr marL="57150" marR="57150" marT="28575" marB="28575">
                    <a:lnL>
                      <a:noFill/>
                    </a:lnL>
                    <a:lnR>
                      <a:noFill/>
                    </a:lnR>
                    <a:lnT>
                      <a:noFill/>
                    </a:lnT>
                    <a:lnB w="9525" cap="flat" cmpd="sng" algn="ctr">
                      <a:solidFill>
                        <a:srgbClr val="909901"/>
                      </a:solidFill>
                      <a:prstDash val="solid"/>
                      <a:round/>
                      <a:headEnd type="none" w="med" len="med"/>
                      <a:tailEnd type="none" w="med" len="med"/>
                    </a:lnB>
                    <a:noFill/>
                  </a:tcPr>
                </a:tc>
                <a:extLst>
                  <a:ext uri="{0D108BD9-81ED-4DB2-BD59-A6C34878D82A}">
                    <a16:rowId xmlns:a16="http://schemas.microsoft.com/office/drawing/2014/main" val="1934352294"/>
                  </a:ext>
                </a:extLst>
              </a:tr>
              <a:tr h="701040">
                <a:tc>
                  <a:txBody>
                    <a:bodyPr/>
                    <a:lstStyle/>
                    <a:p>
                      <a:pPr marL="0" marR="0" rtl="0" fontAlgn="base">
                        <a:lnSpc>
                          <a:spcPts val="1500"/>
                        </a:lnSpc>
                        <a:buNone/>
                      </a:pPr>
                      <a:r>
                        <a:rPr lang="en-US" sz="2000" b="1" i="1">
                          <a:solidFill>
                            <a:srgbClr val="053D53"/>
                          </a:solidFill>
                          <a:effectLst/>
                          <a:latin typeface="Arial"/>
                          <a:cs typeface="Arial"/>
                        </a:rPr>
                        <a:t>Welcome</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109C01"/>
                      </a:solidFill>
                      <a:prstDash val="solid"/>
                      <a:round/>
                      <a:headEnd type="none" w="med" len="med"/>
                      <a:tailEnd type="none" w="med" len="med"/>
                    </a:lnT>
                    <a:lnB w="9525" cap="flat" cmpd="sng" algn="ctr">
                      <a:solidFill>
                        <a:srgbClr val="9099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10 min</a:t>
                      </a:r>
                    </a:p>
                  </a:txBody>
                  <a:tcPr marL="57150" marR="57150" marT="28575" marB="28575" anchor="ctr">
                    <a:lnL>
                      <a:noFill/>
                    </a:lnL>
                    <a:lnR>
                      <a:noFill/>
                    </a:lnR>
                    <a:lnT w="9525" cap="flat" cmpd="sng" algn="ctr">
                      <a:solidFill>
                        <a:srgbClr val="909901"/>
                      </a:solidFill>
                      <a:prstDash val="solid"/>
                      <a:round/>
                      <a:headEnd type="none" w="med" len="med"/>
                      <a:tailEnd type="none" w="med" len="med"/>
                    </a:lnT>
                    <a:lnB w="9525" cap="flat" cmpd="sng" algn="ctr">
                      <a:solidFill>
                        <a:srgbClr val="30A701"/>
                      </a:solidFill>
                      <a:prstDash val="solid"/>
                      <a:round/>
                      <a:headEnd type="none" w="med" len="med"/>
                      <a:tailEnd type="none" w="med" len="med"/>
                    </a:lnB>
                    <a:noFill/>
                  </a:tcPr>
                </a:tc>
                <a:extLst>
                  <a:ext uri="{0D108BD9-81ED-4DB2-BD59-A6C34878D82A}">
                    <a16:rowId xmlns:a16="http://schemas.microsoft.com/office/drawing/2014/main" val="79620271"/>
                  </a:ext>
                </a:extLst>
              </a:tr>
              <a:tr h="701040">
                <a:tc>
                  <a:txBody>
                    <a:bodyPr/>
                    <a:lstStyle/>
                    <a:p>
                      <a:pPr marL="0" marR="0" rtl="0" fontAlgn="base">
                        <a:lnSpc>
                          <a:spcPts val="1500"/>
                        </a:lnSpc>
                        <a:buNone/>
                      </a:pPr>
                      <a:r>
                        <a:rPr lang="en-US" sz="2000" b="1" i="1">
                          <a:solidFill>
                            <a:srgbClr val="053D53"/>
                          </a:solidFill>
                          <a:effectLst/>
                          <a:latin typeface="Arial"/>
                          <a:cs typeface="Arial"/>
                        </a:rPr>
                        <a:t>Lesson 1: Review Activity</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909901"/>
                      </a:solidFill>
                      <a:prstDash val="solid"/>
                      <a:round/>
                      <a:headEnd type="none" w="med" len="med"/>
                      <a:tailEnd type="none" w="med" len="med"/>
                    </a:lnT>
                    <a:lnB w="9525" cap="flat" cmpd="sng" algn="ctr">
                      <a:solidFill>
                        <a:srgbClr val="309F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20 min</a:t>
                      </a:r>
                      <a:endParaRPr lang="en-US"/>
                    </a:p>
                  </a:txBody>
                  <a:tcPr marL="57150" marR="57150" marT="28575" marB="28575" anchor="ctr">
                    <a:lnL>
                      <a:noFill/>
                    </a:lnL>
                    <a:lnR>
                      <a:noFill/>
                    </a:lnR>
                    <a:lnT w="9525" cap="flat" cmpd="sng" algn="ctr">
                      <a:solidFill>
                        <a:srgbClr val="30A701"/>
                      </a:solidFill>
                      <a:prstDash val="solid"/>
                      <a:round/>
                      <a:headEnd type="none" w="med" len="med"/>
                      <a:tailEnd type="none" w="med" len="med"/>
                    </a:lnT>
                    <a:lnB w="9525" cap="flat" cmpd="sng" algn="ctr">
                      <a:solidFill>
                        <a:srgbClr val="90A201"/>
                      </a:solidFill>
                      <a:prstDash val="solid"/>
                      <a:round/>
                      <a:headEnd type="none" w="med" len="med"/>
                      <a:tailEnd type="none" w="med" len="med"/>
                    </a:lnB>
                    <a:noFill/>
                  </a:tcPr>
                </a:tc>
                <a:extLst>
                  <a:ext uri="{0D108BD9-81ED-4DB2-BD59-A6C34878D82A}">
                    <a16:rowId xmlns:a16="http://schemas.microsoft.com/office/drawing/2014/main" val="1816547323"/>
                  </a:ext>
                </a:extLst>
              </a:tr>
              <a:tr h="701040">
                <a:tc>
                  <a:txBody>
                    <a:bodyPr/>
                    <a:lstStyle/>
                    <a:p>
                      <a:pPr marL="0" marR="0" rtl="0" fontAlgn="base">
                        <a:lnSpc>
                          <a:spcPts val="1500"/>
                        </a:lnSpc>
                        <a:buNone/>
                      </a:pPr>
                      <a:r>
                        <a:rPr lang="en-US" sz="2000" b="1" i="1">
                          <a:solidFill>
                            <a:srgbClr val="053D53"/>
                          </a:solidFill>
                          <a:effectLst/>
                          <a:latin typeface="Arial"/>
                          <a:cs typeface="Arial"/>
                        </a:rPr>
                        <a:t>Lesson 2: Adoption Assessment</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309F01"/>
                      </a:solidFill>
                      <a:prstDash val="solid"/>
                      <a:round/>
                      <a:headEnd type="none" w="med" len="med"/>
                      <a:tailEnd type="none" w="med" len="med"/>
                    </a:lnT>
                    <a:lnB w="9525" cap="flat" cmpd="sng" algn="ctr">
                      <a:solidFill>
                        <a:srgbClr val="90A8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30 min</a:t>
                      </a:r>
                    </a:p>
                  </a:txBody>
                  <a:tcPr marL="57150" marR="57150" marT="28575" marB="28575" anchor="ctr">
                    <a:lnL>
                      <a:noFill/>
                    </a:lnL>
                    <a:lnR>
                      <a:noFill/>
                    </a:lnR>
                    <a:lnT w="9525" cap="flat" cmpd="sng" algn="ctr">
                      <a:solidFill>
                        <a:srgbClr val="90A201"/>
                      </a:solidFill>
                      <a:prstDash val="solid"/>
                      <a:round/>
                      <a:headEnd type="none" w="med" len="med"/>
                      <a:tailEnd type="none" w="med" len="med"/>
                    </a:lnT>
                    <a:lnB w="9525" cap="flat" cmpd="sng" algn="ctr">
                      <a:solidFill>
                        <a:srgbClr val="F0AB01"/>
                      </a:solidFill>
                      <a:prstDash val="solid"/>
                      <a:round/>
                      <a:headEnd type="none" w="med" len="med"/>
                      <a:tailEnd type="none" w="med" len="med"/>
                    </a:lnB>
                    <a:noFill/>
                  </a:tcPr>
                </a:tc>
                <a:extLst>
                  <a:ext uri="{0D108BD9-81ED-4DB2-BD59-A6C34878D82A}">
                    <a16:rowId xmlns:a16="http://schemas.microsoft.com/office/drawing/2014/main" val="3776286411"/>
                  </a:ext>
                </a:extLst>
              </a:tr>
              <a:tr h="701039">
                <a:tc>
                  <a:txBody>
                    <a:bodyPr/>
                    <a:lstStyle/>
                    <a:p>
                      <a:pPr marL="0" marR="0" lvl="0" rtl="0">
                        <a:lnSpc>
                          <a:spcPts val="1500"/>
                        </a:lnSpc>
                        <a:buNone/>
                      </a:pPr>
                      <a:r>
                        <a:rPr lang="en-US" sz="2000" b="1" i="1">
                          <a:solidFill>
                            <a:srgbClr val="053D53"/>
                          </a:solidFill>
                          <a:effectLst/>
                          <a:latin typeface="Arial"/>
                          <a:cs typeface="Arial"/>
                        </a:rPr>
                        <a:t>Break</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90A801"/>
                      </a:solidFill>
                      <a:prstDash val="solid"/>
                      <a:round/>
                      <a:headEnd type="none" w="med" len="med"/>
                      <a:tailEnd type="none" w="med" len="med"/>
                    </a:lnT>
                    <a:lnB w="9525" cap="flat" cmpd="sng" algn="ctr">
                      <a:solidFill>
                        <a:srgbClr val="10A201"/>
                      </a:solidFill>
                      <a:prstDash val="solid"/>
                      <a:round/>
                      <a:headEnd type="none" w="med" len="med"/>
                      <a:tailEnd type="none" w="med" len="med"/>
                    </a:lnB>
                    <a:noFill/>
                  </a:tcPr>
                </a:tc>
                <a:tc>
                  <a:txBody>
                    <a:bodyPr/>
                    <a:lstStyle/>
                    <a:p>
                      <a:pPr marL="0" marR="0" lvl="0" rtl="0">
                        <a:lnSpc>
                          <a:spcPts val="1500"/>
                        </a:lnSpc>
                        <a:buNone/>
                      </a:pPr>
                      <a:r>
                        <a:rPr lang="en-US" sz="2000">
                          <a:solidFill>
                            <a:srgbClr val="053D53"/>
                          </a:solidFill>
                          <a:effectLst/>
                          <a:latin typeface="Arial"/>
                          <a:cs typeface="Arial"/>
                        </a:rPr>
                        <a:t>15 min</a:t>
                      </a:r>
                      <a:endParaRPr lang="en-US"/>
                    </a:p>
                  </a:txBody>
                  <a:tcPr marL="57150" marR="57150" marT="28575" marB="28575" anchor="ctr">
                    <a:lnL>
                      <a:noFill/>
                    </a:lnL>
                    <a:lnR>
                      <a:noFill/>
                    </a:lnR>
                    <a:lnT w="9525" cap="flat" cmpd="sng" algn="ctr">
                      <a:solidFill>
                        <a:srgbClr val="F0AB01"/>
                      </a:solidFill>
                      <a:prstDash val="solid"/>
                      <a:round/>
                      <a:headEnd type="none" w="med" len="med"/>
                      <a:tailEnd type="none" w="med" len="med"/>
                    </a:lnT>
                    <a:lnB w="9525" cap="flat" cmpd="sng" algn="ctr">
                      <a:solidFill>
                        <a:srgbClr val="10AD01"/>
                      </a:solidFill>
                      <a:prstDash val="solid"/>
                      <a:round/>
                      <a:headEnd type="none" w="med" len="med"/>
                      <a:tailEnd type="none" w="med" len="med"/>
                    </a:lnB>
                    <a:noFill/>
                  </a:tcPr>
                </a:tc>
                <a:extLst>
                  <a:ext uri="{0D108BD9-81ED-4DB2-BD59-A6C34878D82A}">
                    <a16:rowId xmlns:a16="http://schemas.microsoft.com/office/drawing/2014/main" val="805600563"/>
                  </a:ext>
                </a:extLst>
              </a:tr>
              <a:tr h="701040">
                <a:tc>
                  <a:txBody>
                    <a:bodyPr/>
                    <a:lstStyle/>
                    <a:p>
                      <a:pPr marL="0" marR="0" rtl="0" fontAlgn="base">
                        <a:lnSpc>
                          <a:spcPts val="1500"/>
                        </a:lnSpc>
                        <a:buNone/>
                      </a:pPr>
                      <a:r>
                        <a:rPr lang="en-US" sz="2000" b="1" i="1">
                          <a:solidFill>
                            <a:srgbClr val="053D53"/>
                          </a:solidFill>
                          <a:effectLst/>
                          <a:latin typeface="Arial"/>
                          <a:cs typeface="Arial"/>
                        </a:rPr>
                        <a:t>Lesson 3: Adoptions Documentation</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10A201"/>
                      </a:solidFill>
                      <a:prstDash val="solid"/>
                      <a:round/>
                      <a:headEnd type="none" w="med" len="med"/>
                      <a:tailEnd type="none" w="med" len="med"/>
                    </a:lnT>
                    <a:lnB w="9525" cap="flat" cmpd="sng" algn="ctr">
                      <a:solidFill>
                        <a:srgbClr val="90AD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60 min</a:t>
                      </a:r>
                    </a:p>
                  </a:txBody>
                  <a:tcPr marL="57150" marR="57150" marT="28575" marB="28575" anchor="ctr">
                    <a:lnL>
                      <a:noFill/>
                    </a:lnL>
                    <a:lnR>
                      <a:noFill/>
                    </a:lnR>
                    <a:lnT w="9525" cap="flat" cmpd="sng" algn="ctr">
                      <a:solidFill>
                        <a:srgbClr val="10AD01"/>
                      </a:solidFill>
                      <a:prstDash val="solid"/>
                      <a:round/>
                      <a:headEnd type="none" w="med" len="med"/>
                      <a:tailEnd type="none" w="med" len="med"/>
                    </a:lnT>
                    <a:lnB w="9525" cap="flat" cmpd="sng" algn="ctr">
                      <a:solidFill>
                        <a:srgbClr val="30B301"/>
                      </a:solidFill>
                      <a:prstDash val="solid"/>
                      <a:round/>
                      <a:headEnd type="none" w="med" len="med"/>
                      <a:tailEnd type="none" w="med" len="med"/>
                    </a:lnB>
                    <a:noFill/>
                  </a:tcPr>
                </a:tc>
                <a:extLst>
                  <a:ext uri="{0D108BD9-81ED-4DB2-BD59-A6C34878D82A}">
                    <a16:rowId xmlns:a16="http://schemas.microsoft.com/office/drawing/2014/main" val="3436740144"/>
                  </a:ext>
                </a:extLst>
              </a:tr>
              <a:tr h="701040">
                <a:tc>
                  <a:txBody>
                    <a:bodyPr/>
                    <a:lstStyle/>
                    <a:p>
                      <a:pPr marL="0" marR="0" rtl="0" fontAlgn="base">
                        <a:lnSpc>
                          <a:spcPts val="1500"/>
                        </a:lnSpc>
                        <a:buNone/>
                      </a:pPr>
                      <a:r>
                        <a:rPr lang="en-US" sz="2000" b="1" i="1">
                          <a:solidFill>
                            <a:srgbClr val="053D53"/>
                          </a:solidFill>
                          <a:effectLst/>
                          <a:latin typeface="Arial"/>
                          <a:cs typeface="Arial"/>
                        </a:rPr>
                        <a:t>Lesson 4: Adoption Assistance Program</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90AD01"/>
                      </a:solidFill>
                      <a:prstDash val="solid"/>
                      <a:round/>
                      <a:headEnd type="none" w="med" len="med"/>
                      <a:tailEnd type="none" w="med" len="med"/>
                    </a:lnT>
                    <a:lnB w="9525" cap="flat" cmpd="sng" algn="ctr">
                      <a:solidFill>
                        <a:srgbClr val="B0AC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55 min</a:t>
                      </a:r>
                    </a:p>
                  </a:txBody>
                  <a:tcPr marL="57150" marR="57150" marT="28575" marB="28575" anchor="ctr">
                    <a:lnL>
                      <a:noFill/>
                    </a:lnL>
                    <a:lnR>
                      <a:noFill/>
                    </a:lnR>
                    <a:lnT w="9525" cap="flat" cmpd="sng" algn="ctr">
                      <a:solidFill>
                        <a:srgbClr val="30B301"/>
                      </a:solidFill>
                      <a:prstDash val="solid"/>
                      <a:round/>
                      <a:headEnd type="none" w="med" len="med"/>
                      <a:tailEnd type="none" w="med" len="med"/>
                    </a:lnT>
                    <a:lnB w="9525" cap="flat" cmpd="sng" algn="ctr">
                      <a:solidFill>
                        <a:srgbClr val="F0B201"/>
                      </a:solidFill>
                      <a:prstDash val="solid"/>
                      <a:round/>
                      <a:headEnd type="none" w="med" len="med"/>
                      <a:tailEnd type="none" w="med" len="med"/>
                    </a:lnB>
                    <a:noFill/>
                  </a:tcPr>
                </a:tc>
                <a:extLst>
                  <a:ext uri="{0D108BD9-81ED-4DB2-BD59-A6C34878D82A}">
                    <a16:rowId xmlns:a16="http://schemas.microsoft.com/office/drawing/2014/main" val="3730119630"/>
                  </a:ext>
                </a:extLst>
              </a:tr>
              <a:tr h="701040">
                <a:tc>
                  <a:txBody>
                    <a:bodyPr/>
                    <a:lstStyle/>
                    <a:p>
                      <a:pPr marL="0" marR="0" rtl="0" fontAlgn="base">
                        <a:lnSpc>
                          <a:spcPts val="1500"/>
                        </a:lnSpc>
                        <a:buNone/>
                      </a:pPr>
                      <a:r>
                        <a:rPr lang="en-US" sz="2000" b="1" i="1">
                          <a:solidFill>
                            <a:srgbClr val="053D53"/>
                          </a:solidFill>
                          <a:effectLst/>
                          <a:latin typeface="Arial"/>
                          <a:cs typeface="Arial"/>
                        </a:rPr>
                        <a:t>Lesson 5: Adoption Case Closure</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B0AC01"/>
                      </a:solidFill>
                      <a:prstDash val="solid"/>
                      <a:round/>
                      <a:headEnd type="none" w="med" len="med"/>
                      <a:tailEnd type="none" w="med" len="med"/>
                    </a:lnT>
                    <a:lnB w="9525" cap="flat" cmpd="sng" algn="ctr">
                      <a:solidFill>
                        <a:srgbClr val="90B4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20 min</a:t>
                      </a:r>
                    </a:p>
                  </a:txBody>
                  <a:tcPr marL="57150" marR="57150" marT="28575" marB="28575" anchor="ctr">
                    <a:lnL>
                      <a:noFill/>
                    </a:lnL>
                    <a:lnR>
                      <a:noFill/>
                    </a:lnR>
                    <a:lnT w="9525" cap="flat" cmpd="sng" algn="ctr">
                      <a:solidFill>
                        <a:srgbClr val="F0B201"/>
                      </a:solidFill>
                      <a:prstDash val="solid"/>
                      <a:round/>
                      <a:headEnd type="none" w="med" len="med"/>
                      <a:tailEnd type="none" w="med" len="med"/>
                    </a:lnT>
                    <a:lnB w="9525" cap="flat" cmpd="sng" algn="ctr">
                      <a:solidFill>
                        <a:srgbClr val="D0BD01"/>
                      </a:solidFill>
                      <a:prstDash val="solid"/>
                      <a:round/>
                      <a:headEnd type="none" w="med" len="med"/>
                      <a:tailEnd type="none" w="med" len="med"/>
                    </a:lnB>
                    <a:noFill/>
                  </a:tcPr>
                </a:tc>
                <a:extLst>
                  <a:ext uri="{0D108BD9-81ED-4DB2-BD59-A6C34878D82A}">
                    <a16:rowId xmlns:a16="http://schemas.microsoft.com/office/drawing/2014/main" val="1741764056"/>
                  </a:ext>
                </a:extLst>
              </a:tr>
              <a:tr h="701040">
                <a:tc>
                  <a:txBody>
                    <a:bodyPr/>
                    <a:lstStyle/>
                    <a:p>
                      <a:pPr marL="0" marR="0" rtl="0" fontAlgn="base">
                        <a:lnSpc>
                          <a:spcPts val="1500"/>
                        </a:lnSpc>
                        <a:buNone/>
                      </a:pPr>
                      <a:r>
                        <a:rPr lang="en-US" sz="2000" b="1" i="1">
                          <a:solidFill>
                            <a:srgbClr val="053D53"/>
                          </a:solidFill>
                          <a:effectLst/>
                          <a:latin typeface="Arial"/>
                          <a:cs typeface="Arial"/>
                        </a:rPr>
                        <a:t>Review/Questions/Wrap-up</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90B401"/>
                      </a:solidFill>
                      <a:prstDash val="solid"/>
                      <a:round/>
                      <a:headEnd type="none" w="med" len="med"/>
                      <a:tailEnd type="none" w="med" len="med"/>
                    </a:lnT>
                    <a:lnB w="9525" cap="flat" cmpd="sng" algn="ctr">
                      <a:solidFill>
                        <a:srgbClr val="B0BB01"/>
                      </a:solidFill>
                      <a:prstDash val="solid"/>
                      <a:round/>
                      <a:headEnd type="none" w="med" len="med"/>
                      <a:tailEnd type="none" w="med" len="med"/>
                    </a:lnB>
                    <a:noFill/>
                  </a:tcPr>
                </a:tc>
                <a:tc>
                  <a:txBody>
                    <a:bodyPr/>
                    <a:lstStyle/>
                    <a:p>
                      <a:pPr marL="0" marR="0" rtl="0" fontAlgn="base">
                        <a:lnSpc>
                          <a:spcPts val="1500"/>
                        </a:lnSpc>
                        <a:buNone/>
                      </a:pPr>
                      <a:r>
                        <a:rPr lang="en-US" sz="2000">
                          <a:solidFill>
                            <a:srgbClr val="053D53"/>
                          </a:solidFill>
                          <a:effectLst/>
                          <a:latin typeface="Arial"/>
                          <a:cs typeface="Arial"/>
                        </a:rPr>
                        <a:t>20 min</a:t>
                      </a:r>
                    </a:p>
                  </a:txBody>
                  <a:tcPr marL="57150" marR="57150" marT="28575" marB="28575" anchor="ctr">
                    <a:lnL>
                      <a:noFill/>
                    </a:lnL>
                    <a:lnR>
                      <a:noFill/>
                    </a:lnR>
                    <a:lnT w="9525" cap="flat" cmpd="sng" algn="ctr">
                      <a:solidFill>
                        <a:srgbClr val="D0BD01"/>
                      </a:solidFill>
                      <a:prstDash val="solid"/>
                      <a:round/>
                      <a:headEnd type="none" w="med" len="med"/>
                      <a:tailEnd type="none" w="med" len="med"/>
                    </a:lnT>
                    <a:lnB w="9525" cap="flat" cmpd="sng" algn="ctr">
                      <a:solidFill>
                        <a:srgbClr val="F0C701"/>
                      </a:solidFill>
                      <a:prstDash val="solid"/>
                      <a:round/>
                      <a:headEnd type="none" w="med" len="med"/>
                      <a:tailEnd type="none" w="med" len="med"/>
                    </a:lnB>
                    <a:noFill/>
                  </a:tcPr>
                </a:tc>
                <a:extLst>
                  <a:ext uri="{0D108BD9-81ED-4DB2-BD59-A6C34878D82A}">
                    <a16:rowId xmlns:a16="http://schemas.microsoft.com/office/drawing/2014/main" val="1588091217"/>
                  </a:ext>
                </a:extLst>
              </a:tr>
              <a:tr h="701040">
                <a:tc>
                  <a:txBody>
                    <a:bodyPr/>
                    <a:lstStyle/>
                    <a:p>
                      <a:pPr marL="0" marR="0" rtl="0" fontAlgn="base">
                        <a:lnSpc>
                          <a:spcPts val="1500"/>
                        </a:lnSpc>
                        <a:buNone/>
                      </a:pPr>
                      <a:r>
                        <a:rPr lang="en-US" sz="2000" b="1">
                          <a:solidFill>
                            <a:srgbClr val="92D050"/>
                          </a:solidFill>
                          <a:effectLst/>
                          <a:latin typeface="Arial"/>
                          <a:cs typeface="Arial"/>
                        </a:rPr>
                        <a:t>Estimated Total Duration</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B0BB01"/>
                      </a:solidFill>
                      <a:prstDash val="solid"/>
                      <a:round/>
                      <a:headEnd type="none" w="med" len="med"/>
                      <a:tailEnd type="none" w="med" len="med"/>
                    </a:lnT>
                    <a:lnB w="9525" cap="flat" cmpd="sng" algn="ctr">
                      <a:solidFill>
                        <a:srgbClr val="B0BB01"/>
                      </a:solidFill>
                      <a:prstDash val="solid"/>
                      <a:round/>
                      <a:headEnd type="none" w="med" len="med"/>
                      <a:tailEnd type="none" w="med" len="med"/>
                    </a:lnB>
                    <a:noFill/>
                  </a:tcPr>
                </a:tc>
                <a:tc>
                  <a:txBody>
                    <a:bodyPr/>
                    <a:lstStyle/>
                    <a:p>
                      <a:pPr marL="0" marR="0" rtl="0" fontAlgn="base">
                        <a:lnSpc>
                          <a:spcPts val="1500"/>
                        </a:lnSpc>
                        <a:buNone/>
                      </a:pPr>
                      <a:r>
                        <a:rPr lang="en-US" sz="2000" b="1">
                          <a:solidFill>
                            <a:srgbClr val="92D050"/>
                          </a:solidFill>
                          <a:effectLst/>
                          <a:latin typeface="Arial"/>
                          <a:cs typeface="Arial"/>
                        </a:rPr>
                        <a:t>3.5 Hours</a:t>
                      </a:r>
                      <a:endParaRPr lang="en-US" sz="2000">
                        <a:solidFill>
                          <a:srgbClr val="053D53"/>
                        </a:solidFill>
                        <a:effectLst/>
                        <a:latin typeface="Arial"/>
                        <a:cs typeface="Arial"/>
                      </a:endParaRPr>
                    </a:p>
                  </a:txBody>
                  <a:tcPr marL="57150" marR="57150" marT="28575" marB="28575" anchor="ctr">
                    <a:lnL>
                      <a:noFill/>
                    </a:lnL>
                    <a:lnR>
                      <a:noFill/>
                    </a:lnR>
                    <a:lnT w="9525" cap="flat" cmpd="sng" algn="ctr">
                      <a:solidFill>
                        <a:srgbClr val="F0C701"/>
                      </a:solidFill>
                      <a:prstDash val="solid"/>
                      <a:round/>
                      <a:headEnd type="none" w="med" len="med"/>
                      <a:tailEnd type="none" w="med" len="med"/>
                    </a:lnT>
                    <a:lnB w="9525" cap="flat" cmpd="sng" algn="ctr">
                      <a:solidFill>
                        <a:srgbClr val="F0C701"/>
                      </a:solidFill>
                      <a:prstDash val="solid"/>
                      <a:round/>
                      <a:headEnd type="none" w="med" len="med"/>
                      <a:tailEnd type="none" w="med" len="med"/>
                    </a:lnB>
                    <a:noFill/>
                  </a:tcPr>
                </a:tc>
                <a:extLst>
                  <a:ext uri="{0D108BD9-81ED-4DB2-BD59-A6C34878D82A}">
                    <a16:rowId xmlns:a16="http://schemas.microsoft.com/office/drawing/2014/main" val="3152060432"/>
                  </a:ext>
                </a:extLst>
              </a:tr>
            </a:tbl>
          </a:graphicData>
        </a:graphic>
      </p:graphicFrame>
    </p:spTree>
    <p:extLst>
      <p:ext uri="{BB962C8B-B14F-4D97-AF65-F5344CB8AC3E}">
        <p14:creationId xmlns:p14="http://schemas.microsoft.com/office/powerpoint/2010/main" val="25742124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SharedContentType xmlns="Microsoft.SharePoint.Taxonomy.ContentTypeSync" SourceId="5bce90d6-5a2c-47e0-8337-aac7acda0e97" ContentTypeId="0x0101" PreviousValue="false" LastSyncTimeStamp="2017-02-08T00:21:31.923Z"/>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RCJ5YXZNKWNZ-1068808933-51017</_dlc_DocId>
    <_dlc_DocIdUrl xmlns="500343c0-af67-4d55-b6f3-a7838e163d14">
      <Url>https://osicagov.sharepoint.com/sites/CWDS/Implementation/_layouts/15/DocIdRedir.aspx?ID=RCJ5YXZNKWNZ-1068808933-51017</Url>
      <Description>RCJ5YXZNKWNZ-1068808933-51017</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Props1.xml><?xml version="1.0" encoding="utf-8"?>
<ds:datastoreItem xmlns:ds="http://schemas.openxmlformats.org/officeDocument/2006/customXml" ds:itemID="{D387568D-8F15-4733-B476-871CBA571D54}">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3.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4.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5.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Application>Microsoft Office PowerPoint</Application>
  <PresentationFormat>Custom</PresentationFormat>
  <Slides>44</Slides>
  <Notes>42</Notes>
  <HiddenSlides>0</HiddenSlide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CWS-CARES Training</vt:lpstr>
      <vt:lpstr>Course Introduction</vt:lpstr>
      <vt:lpstr>Training Introduction</vt:lpstr>
      <vt:lpstr>Ground Rules &amp; Housekeeping</vt:lpstr>
      <vt:lpstr>About This Course</vt:lpstr>
      <vt:lpstr>Meet Your Facilitators!</vt:lpstr>
      <vt:lpstr>Course Objectives</vt:lpstr>
      <vt:lpstr>Course Objectives Continued </vt:lpstr>
      <vt:lpstr>Course Agenda</vt:lpstr>
      <vt:lpstr>Logging in to CWS-CARES</vt:lpstr>
      <vt:lpstr>Logging into CWS-CARES</vt:lpstr>
      <vt:lpstr>Accessing the CARES Training Environment (104)</vt:lpstr>
      <vt:lpstr>How to Know You're In the Right Place: CWS-CARES</vt:lpstr>
      <vt:lpstr>Navigation Menu</vt:lpstr>
      <vt:lpstr>Global Search</vt:lpstr>
      <vt:lpstr>Lesson 1: Review Activity</vt:lpstr>
      <vt:lpstr>Adoptions Service Requests &amp; Opening an Adoptions Case</vt:lpstr>
      <vt:lpstr>Lesson Follow-Up</vt:lpstr>
      <vt:lpstr>Lesson 2: Adoption Assessments</vt:lpstr>
      <vt:lpstr>Accessing Pre-Seeded Cases for this Scenario</vt:lpstr>
      <vt:lpstr>Lesson 2 Scenario </vt:lpstr>
      <vt:lpstr>Lesson 2</vt:lpstr>
      <vt:lpstr>Lesson 2 Scenario (Continued)</vt:lpstr>
      <vt:lpstr>Lesson 2 Follow-Up</vt:lpstr>
      <vt:lpstr>Let’s Take a Break!</vt:lpstr>
      <vt:lpstr>Welcome Back!</vt:lpstr>
      <vt:lpstr>Lesson 3: Adoptions Documentation</vt:lpstr>
      <vt:lpstr>Lesson 3 Scenario </vt:lpstr>
      <vt:lpstr>Lesson 3</vt:lpstr>
      <vt:lpstr>Lesson 3 Follow-Up</vt:lpstr>
      <vt:lpstr>Lesson 4: Adoption Assistance Program</vt:lpstr>
      <vt:lpstr>Scenario: Adoption Assistance Program (AAP) </vt:lpstr>
      <vt:lpstr>Lesson 4 </vt:lpstr>
      <vt:lpstr>Lesson 4 Follow-Up</vt:lpstr>
      <vt:lpstr>Lesson 5: Adoption Case Closure</vt:lpstr>
      <vt:lpstr>Scenario: Adoption Case Closure</vt:lpstr>
      <vt:lpstr>Lesson </vt:lpstr>
      <vt:lpstr>Lesson 5 Follow-Up</vt:lpstr>
      <vt:lpstr>Course Survey </vt:lpstr>
      <vt:lpstr>Thank you!</vt:lpstr>
      <vt:lpstr>Lesson 6: Set Aside Adoptions</vt:lpstr>
      <vt:lpstr>Scenario </vt:lpstr>
      <vt:lpstr>Lesson 6</vt:lpstr>
      <vt:lpstr>Lesson 1 Follow-Up</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revision>9</cp:revision>
  <dcterms:created xsi:type="dcterms:W3CDTF">2025-09-23T17:55:59Z</dcterms:created>
  <dcterms:modified xsi:type="dcterms:W3CDTF">2026-09-09T17:11:40Z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c9bac32a-554c-41e4-867e-6d7e183a236f</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