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5D_D4EF0B27.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48"/>
  </p:notesMasterIdLst>
  <p:handoutMasterIdLst>
    <p:handoutMasterId r:id="rId49"/>
  </p:handoutMasterIdLst>
  <p:sldIdLst>
    <p:sldId id="2142533431" r:id="rId7"/>
    <p:sldId id="341" r:id="rId8"/>
    <p:sldId id="2142533473" r:id="rId9"/>
    <p:sldId id="485" r:id="rId10"/>
    <p:sldId id="2142533440" r:id="rId11"/>
    <p:sldId id="342" r:id="rId12"/>
    <p:sldId id="2142533441" r:id="rId13"/>
    <p:sldId id="2142533442" r:id="rId14"/>
    <p:sldId id="376" r:id="rId15"/>
    <p:sldId id="351" r:id="rId16"/>
    <p:sldId id="329" r:id="rId17"/>
    <p:sldId id="330" r:id="rId18"/>
    <p:sldId id="381" r:id="rId19"/>
    <p:sldId id="2142533468" r:id="rId20"/>
    <p:sldId id="379" r:id="rId21"/>
    <p:sldId id="354" r:id="rId22"/>
    <p:sldId id="2142533472" r:id="rId23"/>
    <p:sldId id="2142533430" r:id="rId24"/>
    <p:sldId id="410" r:id="rId25"/>
    <p:sldId id="426" r:id="rId26"/>
    <p:sldId id="2142533356" r:id="rId27"/>
    <p:sldId id="349" r:id="rId28"/>
    <p:sldId id="2142533414" r:id="rId29"/>
    <p:sldId id="2142533435" r:id="rId30"/>
    <p:sldId id="2142533448" r:id="rId31"/>
    <p:sldId id="2142533438" r:id="rId32"/>
    <p:sldId id="2142533439" r:id="rId33"/>
    <p:sldId id="2142533469" r:id="rId34"/>
    <p:sldId id="2142533470" r:id="rId35"/>
    <p:sldId id="2142533447" r:id="rId36"/>
    <p:sldId id="2142533449" r:id="rId37"/>
    <p:sldId id="2142533444" r:id="rId38"/>
    <p:sldId id="2142533450" r:id="rId39"/>
    <p:sldId id="2142533451" r:id="rId40"/>
    <p:sldId id="2142533443" r:id="rId41"/>
    <p:sldId id="2142533452" r:id="rId42"/>
    <p:sldId id="2142533453" r:id="rId43"/>
    <p:sldId id="2142533455" r:id="rId44"/>
    <p:sldId id="2142533456" r:id="rId45"/>
    <p:sldId id="2142533467" r:id="rId46"/>
    <p:sldId id="404" r:id="rId47"/>
  </p:sldIdLst>
  <p:sldSz cx="18288000" cy="10287000"/>
  <p:notesSz cx="6858000" cy="9144000"/>
  <p:embeddedFontLst>
    <p:embeddedFont>
      <p:font typeface="Century Gothic" panose="020B0502020202020204" pitchFamily="34" charset="0"/>
      <p:regular r:id="rId50"/>
      <p:bold r:id="rId51"/>
      <p:italic r:id="rId52"/>
      <p:boldItalic r:id="rId53"/>
    </p:embeddedFont>
    <p:embeddedFont>
      <p:font typeface="Verdana" panose="020B0604030504040204" pitchFamily="34" charset="0"/>
      <p:regular r:id="rId54"/>
      <p:bold r:id="rId55"/>
      <p:italic r:id="rId56"/>
      <p:bold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2142533473"/>
            <p14:sldId id="485"/>
            <p14:sldId id="2142533440"/>
            <p14:sldId id="342"/>
          </p14:sldIdLst>
        </p14:section>
        <p14:section name="Introductory Information" id="{5EFE9C7F-461F-4212-A473-C1DF9FAED47B}">
          <p14:sldIdLst>
            <p14:sldId id="2142533441"/>
            <p14:sldId id="2142533442"/>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2142533468"/>
            <p14:sldId id="379"/>
          </p14:sldIdLst>
        </p14:section>
        <p14:section name="ILT Course Content" id="{4D860CB9-11DE-4CC3-9344-BC394D89DC38}">
          <p14:sldIdLst>
            <p14:sldId id="354"/>
            <p14:sldId id="2142533472"/>
            <p14:sldId id="2142533430"/>
            <p14:sldId id="410"/>
            <p14:sldId id="426"/>
            <p14:sldId id="2142533356"/>
            <p14:sldId id="349"/>
            <p14:sldId id="2142533414"/>
            <p14:sldId id="2142533435"/>
            <p14:sldId id="2142533448"/>
            <p14:sldId id="2142533438"/>
            <p14:sldId id="2142533439"/>
            <p14:sldId id="2142533469"/>
            <p14:sldId id="2142533470"/>
            <p14:sldId id="2142533447"/>
            <p14:sldId id="2142533449"/>
            <p14:sldId id="2142533444"/>
            <p14:sldId id="2142533450"/>
            <p14:sldId id="2142533451"/>
            <p14:sldId id="2142533443"/>
            <p14:sldId id="2142533452"/>
            <p14:sldId id="2142533453"/>
            <p14:sldId id="2142533455"/>
            <p14:sldId id="2142533456"/>
          </p14:sldIdLst>
        </p14:section>
        <p14:section name="Closing the Course" id="{9CE34276-6F19-4268-8617-3870107D93CC}">
          <p14:sldIdLst>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5608F2AC-A3A4-124A-FF56-2C1FDAFEFA57}" name="Parker, Jennifer@OTSI" initials="JP" userId="S::Jennifer.Parker@otsi.ca.gov::8f6885da-3371-407c-ac24-905d35699a04"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1F152D-EB73-37C0-5DA1-ECFE6A66479B}" v="3" dt="2026-09-08T23:10:50.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240"/>
        <p:guide pos="57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font" Target="fonts/font1.fntdata"/><Relationship Id="rId55" Type="http://schemas.openxmlformats.org/officeDocument/2006/relationships/font" Target="fonts/font6.fntdata"/><Relationship Id="rId63"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4.fntdata"/><Relationship Id="rId58"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56" Type="http://schemas.openxmlformats.org/officeDocument/2006/relationships/font" Target="fonts/font7.fntdata"/><Relationship Id="rId8" Type="http://schemas.openxmlformats.org/officeDocument/2006/relationships/slide" Target="slides/slide2.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5.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3.fntdata"/><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s>
</file>

<file path=ppt/comments/modernComment_15D_D4EF0B27.xml><?xml version="1.0" encoding="utf-8"?>
<p188:cmLst xmlns:a="http://schemas.openxmlformats.org/drawingml/2006/main" xmlns:r="http://schemas.openxmlformats.org/officeDocument/2006/relationships" xmlns:p188="http://schemas.microsoft.com/office/powerpoint/2018/8/main">
  <p188:cm id="{A3F7A6F9-EDDA-4705-982E-11D762F0BB74}" authorId="{29C36AD1-A30E-1D19-5F0C-FE1FA478C41C}" created="2026-07-03T13:05:43.941">
    <pc:sldMkLst xmlns:pc="http://schemas.microsoft.com/office/powerpoint/2013/main/command">
      <pc:docMk/>
      <pc:sldMk cId="3572435751" sldId="349"/>
    </pc:sldMkLst>
    <p188:txBody>
      <a:bodyPr/>
      <a:lstStyle/>
      <a:p>
        <a:r>
          <a:rPr lang="en-US"/>
          <a:t>Please fill in the appropriate break time based on the agenda from ILT Curriculum doc.</a:t>
        </a:r>
      </a:p>
    </p188:txBody>
  </p188:cm>
</p188:cmLst>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9/9/2026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DD9BE-0834-9B5F-E7EE-2180D7194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2D996-FA88-93B2-8792-DEB2CBF8C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3CF9C-531E-89C1-B306-3E0376F08A49}"/>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9D2FA6A6-235B-7DFC-5BBE-05B32377CD0D}"/>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2864299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21</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F0958-333D-7A2B-C0E9-58054B6E0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DBE25-6F8D-2943-0BBA-191D69B92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A95F54-847C-876F-099F-066D0AE5EA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A188CD-6131-8F35-A4F4-0AEA4F601C38}"/>
              </a:ext>
            </a:extLst>
          </p:cNvPr>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3341272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2FFF4-D898-853E-7019-BCC6FEF75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DCFA9F-9D0C-8DAC-3540-015345BDF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78798A-A717-940B-EC0A-CDECE210CAF1}"/>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5B5C0351-5BED-F886-4A59-4FBE58AD5502}"/>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3171042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D706F-83C5-9323-2205-02169278E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0095D-0508-72EF-B8AC-3BBAF37B3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C1E65-174C-1BCD-5105-4E3EB96BEE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31678E-32E8-0B74-C2D0-E147B4D62759}"/>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153882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48A7C-99CE-F476-9D0E-FA347A7954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D15B9-89DA-588D-A3EA-8FB478B64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AE821-B615-688E-4202-8B60DF4ECBF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68E332B-1E33-96C7-986C-2E592DBCDAC5}"/>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72403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A86A0-AF99-820F-C4D3-72A640B77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1845F-695D-72BD-FC72-95A1E8678C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45A9D-CC3C-B5A9-CDFB-2681C89C9D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3FE261-076A-F352-1E3A-346F25E25166}"/>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9891208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91C79-BDFB-1400-CE0D-5A2D5D814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BD44E-54F7-5FCA-AD5F-28626CBAC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A786C-9B8E-E87B-466B-79BB058FE080}"/>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7A77BC3D-D8C5-59B3-1603-5CA8B633112C}"/>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24278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5BEBB-3A3A-088F-29F8-F900AA9D4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29B21-C1FC-091A-5A05-7AC1A6846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4A7DF3-259D-66C4-7C3D-18000063A7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AF51D6-A8FA-F777-1C3A-CEBBFBBA2D24}"/>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1946523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1A3B8-1B32-3C76-3E26-82CA7CF87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ABD96-6C47-C7B4-7C7B-A27A00A6B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A2474-8A93-E105-A5AE-BEB98028B66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A0EFC3FA-6EBA-D36E-5C1A-73AB15D6D831}"/>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13974271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7303A-6A4C-BC88-CDB8-162DFE7EB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AF3B7-6C60-F3CF-777A-27F6DD648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F8894-1A4C-6B01-CE04-B92E24F77A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098167-BD43-CC25-BE86-CA0E1A2C6671}"/>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1195538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BE9BC-4B4E-C8D4-401D-0126EF6E0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D34F2-643F-A03D-2D9D-38FA9BF84F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5A1595-3ADE-D5C1-1BA8-FAF2043BDD3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4AF440D-14ED-E23A-D862-8CED188FDC68}"/>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40203269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77F43-61BD-C056-0B32-2B18829C5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7556AE-325D-C048-2B6C-A00729EAD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2B823-26BD-72CE-05AC-592853E46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2E39B3-034A-3D16-5790-2E0B528763ED}"/>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27413762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41</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308672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129580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9/9/2026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9/9/2026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9/9/2026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75" r:id="rId4"/>
    <p:sldLayoutId id="2147483650" r:id="rId5"/>
    <p:sldLayoutId id="2147483676" r:id="rId6"/>
    <p:sldLayoutId id="2147483659" r:id="rId7"/>
    <p:sldLayoutId id="2147483678" r:id="rId8"/>
    <p:sldLayoutId id="2147483657" r:id="rId9"/>
    <p:sldLayoutId id="2147483677" r:id="rId10"/>
    <p:sldLayoutId id="2147483654" r:id="rId11"/>
    <p:sldLayoutId id="2147483679" r:id="rId12"/>
    <p:sldLayoutId id="2147483672" r:id="rId13"/>
    <p:sldLayoutId id="2147483680" r:id="rId14"/>
    <p:sldLayoutId id="2147483692" r:id="rId15"/>
    <p:sldLayoutId id="2147483693" r:id="rId16"/>
    <p:sldLayoutId id="2147483652" r:id="rId17"/>
    <p:sldLayoutId id="2147483681" r:id="rId18"/>
    <p:sldLayoutId id="2147483653" r:id="rId19"/>
    <p:sldLayoutId id="2147483682" r:id="rId20"/>
    <p:sldLayoutId id="2147483670" r:id="rId21"/>
    <p:sldLayoutId id="2147483671" r:id="rId22"/>
    <p:sldLayoutId id="2147483666" r:id="rId23"/>
    <p:sldLayoutId id="2147483694" r:id="rId24"/>
    <p:sldLayoutId id="2147483683" r:id="rId25"/>
    <p:sldLayoutId id="2147483663" r:id="rId26"/>
    <p:sldLayoutId id="2147483691" r:id="rId27"/>
    <p:sldLayoutId id="2147483684" r:id="rId28"/>
    <p:sldLayoutId id="2147483664" r:id="rId29"/>
    <p:sldLayoutId id="2147483685" r:id="rId30"/>
    <p:sldLayoutId id="2147483651" r:id="rId31"/>
    <p:sldLayoutId id="2147483686" r:id="rId32"/>
    <p:sldLayoutId id="2147483667" r:id="rId33"/>
    <p:sldLayoutId id="2147483673" r:id="rId34"/>
    <p:sldLayoutId id="2147483668" r:id="rId35"/>
    <p:sldLayoutId id="2147483669" r:id="rId36"/>
    <p:sldLayoutId id="2147483690" r:id="rId37"/>
    <p:sldLayoutId id="2147483687" r:id="rId38"/>
    <p:sldLayoutId id="2147483662" r:id="rId39"/>
    <p:sldLayoutId id="2147483656" r:id="rId40"/>
    <p:sldLayoutId id="2147483688" r:id="rId41"/>
    <p:sldLayoutId id="2147483655" r:id="rId42"/>
    <p:sldLayoutId id="2147483689" r:id="rId43"/>
    <p:sldLayoutId id="2147483665" r:id="rId44"/>
    <p:sldLayoutId id="2147483674" r:id="rId45"/>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login.2.cares.cwds.ca.gov/oauth2/v1/authorize?client_id=okta.2b1959c8-bcc0-56eb-a589-cfcfb7422f26&amp;code_challenge=Hy1GwqrkRbgrmSEtcDqEgha_L_cQWnjm99VFxQURM38&amp;code_challenge_method=S256&amp;nonce=5oNFkEnR8vjTXMx9lQlIU5YUfHbtgsD5Qv9HTkiEcQ0sQ3LnpIttS0UkiRRXHc9O&amp;redirect_uri=https%3A%2F%2Flogin.2.cares.cwds.ca.gov%2Fenduser%2Fcallback&amp;response_type=code&amp;state=o6NXFydTxDcRlFQcX9LbsDnIPuyEds7iN7uIfsodNkfPaKkVgvWsrHtqhbF8Cth0&amp;scope=openid%20profile%20email%20okta.users.read.self%20okta.users.manage.self%20okta.internal.enduser.read%20okta.internal.enduser.manage%20okta.enduser.dashboard.read%20okta.enduser.dashboard.manage%20okta.myAccount.sessions.manage%20okta.internal.navigation.enduser.read"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5D_D4EF0B27.xml"/><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hyperlink" Target="https://osicagov.sharepoint.com/:v:/r/sites/CWDS/Implementation/Training%20eLearning%20Library/TTT/Introduction%20to%20ILT%20-%20Jessica%20Rougeux.mp4?d=w47d0846a0ee04a349947aa86967e85fc&amp;csf=1&amp;web=1&amp;e=d0fUJZ"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40.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image" Target="../media/image28.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fontScale="92500" lnSpcReduction="10000"/>
          </a:bodyPr>
          <a:lstStyle/>
          <a:p>
            <a:r>
              <a:rPr lang="en-US" sz="3000" b="1">
                <a:solidFill>
                  <a:schemeClr val="accent2"/>
                </a:solidFill>
                <a:latin typeface="Arial"/>
                <a:cs typeface="Arial"/>
              </a:rPr>
              <a:t>ILT Course: Courts</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a:bodyPr>
          <a:lstStyle/>
          <a:p>
            <a:pPr marL="514350" indent="-514350">
              <a:spcBef>
                <a:spcPct val="20000"/>
              </a:spcBef>
              <a:spcAft>
                <a:spcPts val="1800"/>
              </a:spcAft>
              <a:buAutoNum type="arabicPeriod"/>
            </a:pPr>
            <a:r>
              <a:rPr lang="en-US" sz="2800">
                <a:solidFill>
                  <a:srgbClr val="053D53"/>
                </a:solidFill>
                <a:latin typeface="Arial"/>
                <a:cs typeface="Arial"/>
              </a:rPr>
              <a:t>Navigate to: </a:t>
            </a:r>
            <a:r>
              <a:rPr lang="en-US" sz="2800">
                <a:solidFill>
                  <a:srgbClr val="053D53"/>
                </a:solidFill>
                <a:latin typeface="Arial"/>
                <a:cs typeface="Arial"/>
                <a:hlinkClick r:id="rId3"/>
              </a:rPr>
              <a:t>CWS-CARES</a:t>
            </a:r>
            <a:endParaRPr lang="en-US" sz="2800"/>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10</a:t>
            </a:fld>
            <a:endParaRPr lang="en-US"/>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41213"/>
            <a:chOff x="1295400" y="3205100"/>
            <a:chExt cx="2023350" cy="1999096"/>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90879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73674" y="386739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41213"/>
            <a:chOff x="1295400" y="3205100"/>
            <a:chExt cx="2023350" cy="1999096"/>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4" y="390879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grpSp>
        <p:nvGrpSpPr>
          <p:cNvPr id="8" name="Group 7" descr="The Okta My Apps dashboard, with the Training (CARES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06501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Home page displayed, with the CARES word next to the waffle button, &quot;app launcher&quot; highlighted in the screen shot. ">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9B1513A7-243C-5A3F-DEA1-A5C95ACBF799}"/>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61598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3" name="Picture 2" descr=" The Home page Navigation Menu dropdown window, showing commonly used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
        <p:nvSpPr>
          <p:cNvPr id="7" name="Date Placeholder 6">
            <a:extLst>
              <a:ext uri="{FF2B5EF4-FFF2-40B4-BE49-F238E27FC236}">
                <a16:creationId xmlns:a16="http://schemas.microsoft.com/office/drawing/2014/main" id="{2DAFCF02-C5F6-91F2-AA29-97B9EFDE86E7}"/>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61666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C5784-2D29-56BE-4697-8A735B2741B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3C1364F4-897D-F155-E1CC-96FCC130A4D5}"/>
              </a:ext>
            </a:extLst>
          </p:cNvPr>
          <p:cNvSpPr>
            <a:spLocks noGrp="1"/>
          </p:cNvSpPr>
          <p:nvPr>
            <p:ph type="title"/>
          </p:nvPr>
        </p:nvSpPr>
        <p:spPr>
          <a:xfrm>
            <a:off x="1285875" y="685800"/>
            <a:ext cx="10432732" cy="833438"/>
          </a:xfrm>
        </p:spPr>
        <p:txBody>
          <a:bodyPr/>
          <a:lstStyle/>
          <a:p>
            <a:r>
              <a:rPr lang="en-US">
                <a:latin typeface="Arial" panose="020B0604020202020204" pitchFamily="34" charset="0"/>
                <a:cs typeface="Arial" panose="020B0604020202020204" pitchFamily="34" charset="0"/>
              </a:rPr>
              <a:t>Action Launcher &amp; Quick Links</a:t>
            </a:r>
          </a:p>
        </p:txBody>
      </p:sp>
      <p:sp>
        <p:nvSpPr>
          <p:cNvPr id="6" name="Text Placeholder 5">
            <a:extLst>
              <a:ext uri="{FF2B5EF4-FFF2-40B4-BE49-F238E27FC236}">
                <a16:creationId xmlns:a16="http://schemas.microsoft.com/office/drawing/2014/main" id="{5AA8FB21-82F8-F4AB-F1F2-1B8EB6E301F6}"/>
              </a:ext>
            </a:extLst>
          </p:cNvPr>
          <p:cNvSpPr>
            <a:spLocks noGrp="1"/>
          </p:cNvSpPr>
          <p:nvPr>
            <p:ph type="body" sz="half" idx="2"/>
          </p:nvPr>
        </p:nvSpPr>
        <p:spPr>
          <a:xfrm>
            <a:off x="496564" y="2071396"/>
            <a:ext cx="5590885" cy="6934200"/>
          </a:xfrm>
        </p:spPr>
        <p:txBody>
          <a:bodyPr vert="horz" lIns="91440" tIns="45720" rIns="91440" bIns="45720" rtlCol="0" anchor="t">
            <a:normAutofit fontScale="92500"/>
          </a:bodyPr>
          <a:lstStyle/>
          <a:p>
            <a:r>
              <a:rPr lang="en-US">
                <a:latin typeface="Arial"/>
                <a:cs typeface="Arial"/>
              </a:rPr>
              <a:t>Role-dependent links reside here for you to navigate to common tasks in CWS-CARES.</a:t>
            </a:r>
          </a:p>
          <a:p>
            <a:endParaRPr lang="en-US">
              <a:latin typeface="Arial" panose="020B0604020202020204" pitchFamily="34" charset="0"/>
              <a:cs typeface="Arial" panose="020B0604020202020204" pitchFamily="34" charset="0"/>
            </a:endParaRPr>
          </a:p>
          <a:p>
            <a:r>
              <a:rPr lang="en-US">
                <a:latin typeface="Arial"/>
                <a:cs typeface="Arial"/>
              </a:rPr>
              <a:t>You may find links here to begin a New Screening, or a New Case. If your role permits, you may have a link here to the Admin Homepage.  </a:t>
            </a:r>
            <a:endParaRPr lang="en-US">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r>
              <a:rPr lang="en-US" b="1">
                <a:latin typeface="Arial"/>
                <a:cs typeface="Arial"/>
              </a:rPr>
              <a:t>Due to your hybrid permissions</a:t>
            </a:r>
            <a:r>
              <a:rPr lang="en-US">
                <a:latin typeface="Arial"/>
                <a:cs typeface="Arial"/>
              </a:rPr>
              <a:t> in the training environment, y</a:t>
            </a:r>
            <a:r>
              <a:rPr lang="en-US" b="1">
                <a:latin typeface="Arial"/>
                <a:cs typeface="Arial"/>
              </a:rPr>
              <a:t>ou will see many more options here than the typical user</a:t>
            </a:r>
            <a:r>
              <a:rPr lang="en-US">
                <a:latin typeface="Arial"/>
                <a:cs typeface="Arial"/>
              </a:rPr>
              <a:t>. For this reason, clicking the drop-down caret on the right of the header will display additional item options.</a:t>
            </a:r>
            <a:endParaRPr lang="en-US">
              <a:ea typeface="Calibri"/>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21426E8-0AF0-A272-7E09-CA82D4037CE1}"/>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grpSp>
        <p:nvGrpSpPr>
          <p:cNvPr id="8" name="Group 7" descr="The Home page shows the highlighted section: Action Launcher &amp; Quick Links. The pull down menu shows New Post-Adoption Screening Request tab selected. ">
            <a:extLst>
              <a:ext uri="{FF2B5EF4-FFF2-40B4-BE49-F238E27FC236}">
                <a16:creationId xmlns:a16="http://schemas.microsoft.com/office/drawing/2014/main" id="{48173C6C-BC78-39C7-B374-4850C96990E7}"/>
              </a:ext>
            </a:extLst>
          </p:cNvPr>
          <p:cNvGrpSpPr/>
          <p:nvPr/>
        </p:nvGrpSpPr>
        <p:grpSpPr>
          <a:xfrm>
            <a:off x="6338888" y="2205038"/>
            <a:ext cx="11696700" cy="6919913"/>
            <a:chOff x="6338888" y="2205038"/>
            <a:chExt cx="11696700" cy="6919913"/>
          </a:xfrm>
        </p:grpSpPr>
        <p:pic>
          <p:nvPicPr>
            <p:cNvPr id="2" name="Picture 1">
              <a:extLst>
                <a:ext uri="{FF2B5EF4-FFF2-40B4-BE49-F238E27FC236}">
                  <a16:creationId xmlns:a16="http://schemas.microsoft.com/office/drawing/2014/main" id="{9E640BFA-5C0B-2828-4358-1C4A4B049DEA}"/>
                </a:ext>
              </a:extLst>
            </p:cNvPr>
            <p:cNvPicPr>
              <a:picLocks noChangeAspect="1"/>
            </p:cNvPicPr>
            <p:nvPr/>
          </p:nvPicPr>
          <p:blipFill>
            <a:blip r:embed="rId3"/>
            <a:stretch>
              <a:fillRect/>
            </a:stretch>
          </p:blipFill>
          <p:spPr>
            <a:xfrm>
              <a:off x="6338888" y="2205038"/>
              <a:ext cx="11696700" cy="6919913"/>
            </a:xfrm>
            <a:prstGeom prst="rect">
              <a:avLst/>
            </a:prstGeom>
          </p:spPr>
        </p:pic>
        <p:sp>
          <p:nvSpPr>
            <p:cNvPr id="3" name="Rectangle 2">
              <a:extLst>
                <a:ext uri="{FF2B5EF4-FFF2-40B4-BE49-F238E27FC236}">
                  <a16:creationId xmlns:a16="http://schemas.microsoft.com/office/drawing/2014/main" id="{71AE665B-9050-3A22-55C9-ECC36F6DE03E}"/>
                </a:ext>
              </a:extLst>
            </p:cNvPr>
            <p:cNvSpPr/>
            <p:nvPr/>
          </p:nvSpPr>
          <p:spPr>
            <a:xfrm>
              <a:off x="14030324" y="3500437"/>
              <a:ext cx="3929061" cy="4171950"/>
            </a:xfrm>
            <a:prstGeom prst="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582121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
        <p:nvSpPr>
          <p:cNvPr id="7" name="Date Placeholder 6">
            <a:extLst>
              <a:ext uri="{FF2B5EF4-FFF2-40B4-BE49-F238E27FC236}">
                <a16:creationId xmlns:a16="http://schemas.microsoft.com/office/drawing/2014/main" id="{7BCC06BC-E0F8-96CB-489C-431D1CC25476}"/>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5F6BA956-F0D7-DC92-84F9-ACC3916718E8}"/>
              </a:ext>
              <a:ext uri="{C183D7F6-B498-43B3-948B-1728B52AA6E4}">
                <adec:decorative xmlns:adec="http://schemas.microsoft.com/office/drawing/2017/decorative" val="1"/>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80878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754718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a:xfrm>
            <a:off x="914400" y="434976"/>
            <a:ext cx="14630400" cy="1327149"/>
          </a:xfrm>
        </p:spPr>
        <p:txBody>
          <a:bodyPr/>
          <a:lstStyle/>
          <a:p>
            <a:r>
              <a:rPr lang="en-US"/>
              <a:t>Accessing Pre-Seeded Cases for this Scenario</a:t>
            </a:r>
          </a:p>
        </p:txBody>
      </p:sp>
      <p:sp>
        <p:nvSpPr>
          <p:cNvPr id="3" name="Text Placeholder 2">
            <a:extLst>
              <a:ext uri="{FF2B5EF4-FFF2-40B4-BE49-F238E27FC236}">
                <a16:creationId xmlns:a16="http://schemas.microsoft.com/office/drawing/2014/main" id="{9D55F6C7-7FF0-508D-59E2-C66728EC0D71}"/>
              </a:ext>
            </a:extLst>
          </p:cNvPr>
          <p:cNvSpPr>
            <a:spLocks noGrp="1"/>
          </p:cNvSpPr>
          <p:nvPr>
            <p:ph idx="1"/>
          </p:nvPr>
        </p:nvSpPr>
        <p:spPr>
          <a:xfrm>
            <a:off x="914400" y="2247900"/>
            <a:ext cx="15387637" cy="6781800"/>
          </a:xfrm>
        </p:spPr>
        <p:txBody>
          <a:bodyPr vert="horz" lIns="91440" tIns="45720" rIns="91440" bIns="45720" rtlCol="0" anchor="t">
            <a:normAutofit/>
          </a:bodyPr>
          <a:lstStyle/>
          <a:p>
            <a:r>
              <a:rPr lang="en-US">
                <a:latin typeface="Arial"/>
                <a:cs typeface="Arial"/>
              </a:rPr>
              <a:t>For this session, you should be able to use the case created during the Screenings &amp; Referrals course.</a:t>
            </a:r>
          </a:p>
          <a:p>
            <a:r>
              <a:rPr lang="en-US">
                <a:latin typeface="Arial"/>
                <a:cs typeface="Arial"/>
              </a:rPr>
              <a:t>If there are issues, Pre-Seeded cases have been created for TTT Trainings</a:t>
            </a:r>
            <a:endParaRPr lang="en-US"/>
          </a:p>
          <a:p>
            <a:r>
              <a:rPr lang="en-US">
                <a:latin typeface="Arial"/>
                <a:cs typeface="Arial"/>
              </a:rPr>
              <a:t>To access Pre-Seeded cases, please utilize the spreadsheet given to your training facilitators and open the tab that corresponds to the relevant scenario</a:t>
            </a:r>
            <a:endParaRPr lang="en-US"/>
          </a:p>
          <a:p>
            <a:r>
              <a:rPr lang="en-US">
                <a:latin typeface="Arial"/>
                <a:cs typeface="Arial"/>
              </a:rPr>
              <a:t>For CARES Trainers, find the folder for cases seeded for your regional session here: </a:t>
            </a:r>
            <a:r>
              <a:rPr lang="en-US">
                <a:latin typeface="Arial"/>
                <a:ea typeface="Calibri"/>
                <a:cs typeface="Arial"/>
                <a:hlinkClick r:id="rId2"/>
              </a:rPr>
              <a:t>Train the Trainer</a:t>
            </a:r>
          </a:p>
          <a:p>
            <a:pPr lvl="1"/>
            <a:r>
              <a:rPr lang="en-US" i="1">
                <a:latin typeface="Arial"/>
                <a:ea typeface="Calibri"/>
                <a:cs typeface="Arial"/>
              </a:rPr>
              <a:t>Please make sure you use the tab based on the specific course being taught (i.e., Courts)</a:t>
            </a:r>
          </a:p>
          <a:p>
            <a:endParaRPr lang="en-US">
              <a:latin typeface="Arial"/>
              <a:ea typeface="Calibri"/>
              <a:cs typeface="Arial"/>
            </a:endParaRPr>
          </a:p>
          <a:p>
            <a:pPr marL="0" indent="0">
              <a:buNone/>
            </a:pPr>
            <a:endParaRPr lang="en-US" b="1">
              <a:solidFill>
                <a:srgbClr val="FF0000"/>
              </a:solidFill>
              <a:latin typeface="Arial"/>
              <a:ea typeface="Calibri"/>
              <a:cs typeface="Arial"/>
            </a:endParaRPr>
          </a:p>
          <a:p>
            <a:pPr marL="0" indent="0">
              <a:buNone/>
            </a:pPr>
            <a:endParaRPr lang="en-US" b="1">
              <a:solidFill>
                <a:srgbClr val="FF0000"/>
              </a:solidFill>
              <a:ea typeface="Calibri"/>
            </a:endParaRPr>
          </a:p>
        </p:txBody>
      </p:sp>
      <p:sp>
        <p:nvSpPr>
          <p:cNvPr id="8" name="TextBox 7">
            <a:extLst>
              <a:ext uri="{FF2B5EF4-FFF2-40B4-BE49-F238E27FC236}">
                <a16:creationId xmlns:a16="http://schemas.microsoft.com/office/drawing/2014/main" id="{1B09BD15-490B-32D4-E0D8-3D904300CCF4}"/>
              </a:ext>
            </a:extLst>
          </p:cNvPr>
          <p:cNvSpPr txBox="1"/>
          <p:nvPr/>
        </p:nvSpPr>
        <p:spPr>
          <a:xfrm>
            <a:off x="300625" y="9726553"/>
            <a:ext cx="883085" cy="369332"/>
          </a:xfrm>
          <a:prstGeom prst="rect">
            <a:avLst/>
          </a:prstGeom>
          <a:noFill/>
        </p:spPr>
        <p:txBody>
          <a:bodyPr wrap="square">
            <a:spAutoFit/>
          </a:bodyPr>
          <a:lstStyle/>
          <a:p>
            <a:fld id="{5F214743-1668-45F7-A615-C568798A4983}" type="datetimeyyyy">
              <a:rPr lang="en-US" smtClean="0"/>
              <a:pPr/>
              <a:t>2026</a:t>
            </a:fld>
            <a:endParaRPr lang="en-US"/>
          </a:p>
        </p:txBody>
      </p:sp>
      <p:sp>
        <p:nvSpPr>
          <p:cNvPr id="7" name="Slide Number Placeholder 6">
            <a:extLst>
              <a:ext uri="{FF2B5EF4-FFF2-40B4-BE49-F238E27FC236}">
                <a16:creationId xmlns:a16="http://schemas.microsoft.com/office/drawing/2014/main" id="{41CC4968-AF1D-5892-A7F9-5BF29B8DF35F}"/>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20488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latin typeface="Arial"/>
                <a:cs typeface="Arial"/>
              </a:rPr>
              <a:t>Lesson 2: Warrants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2E0223E-CD52-479A-BED1-C1020C7CEAC6}"/>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1331957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p:txBody>
          <a:bodyPr/>
          <a:lstStyle/>
          <a:p>
            <a:r>
              <a:rPr lang="en-US">
                <a:latin typeface="Arial"/>
                <a:cs typeface="Arial"/>
              </a:rPr>
              <a:t>Scenario Warrants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ea typeface="Calibri"/>
                <a:cs typeface="Arial"/>
              </a:rPr>
              <a:t>Since the circumstances for the children are not exigent, the worker pursues a Protective Custody Warrant with the Court.  The worker completes the warrant and submits it to the supervisor who reviews and approves it. When the warrant is submitted to Court, the Court agrees and grants the warrant. The worker and law enforcement serve the warrant to the parents, and the children are removed from the home.  The worker reports to the Court that the warrant was successfully served and notes this in the system. </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A2A3CC2F-902A-B099-0CF5-ACDBC1809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244396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4" name="Date Placeholder 3">
            <a:extLst>
              <a:ext uri="{FF2B5EF4-FFF2-40B4-BE49-F238E27FC236}">
                <a16:creationId xmlns:a16="http://schemas.microsoft.com/office/drawing/2014/main" id="{EFBC1B1F-EBAC-FEA9-655E-ACCF88DC6EEE}"/>
              </a:ext>
              <a:ext uri="{C183D7F6-B498-43B3-948B-1728B52AA6E4}">
                <adec:decorative xmlns:adec="http://schemas.microsoft.com/office/drawing/2017/decorative" val="1"/>
              </a:ext>
            </a:extLst>
          </p:cNvPr>
          <p:cNvSpPr>
            <a:spLocks noGrp="1"/>
          </p:cNvSpPr>
          <p:nvPr>
            <p:ph type="dt" sz="half" idx="10"/>
          </p:nvPr>
        </p:nvSpPr>
        <p:spPr/>
        <p:txBody>
          <a:bodyPr/>
          <a:lstStyle/>
          <a:p>
            <a:fld id="{D14A1AAA-9B2E-4174-926C-06E3E3E27CB3}" type="datetime1">
              <a:rPr lang="en-US" smtClean="0"/>
              <a:t>9/9/2026</a:t>
            </a:fld>
            <a:endParaRPr lang="en-US"/>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2 Key Actions</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pPr marL="457200" indent="-457200">
              <a:buFont typeface="Wingdings" panose="05000000000000000000" pitchFamily="2" charset="2"/>
              <a:buChar char="Ø"/>
            </a:pPr>
            <a:r>
              <a:rPr lang="en-US">
                <a:latin typeface="Arial"/>
                <a:ea typeface="Calibri"/>
                <a:cs typeface="Arial"/>
              </a:rPr>
              <a:t>Create Protective Custody Warrant</a:t>
            </a:r>
          </a:p>
          <a:p>
            <a:pPr marL="457200" indent="-457200">
              <a:buFont typeface="Wingdings" panose="05000000000000000000" pitchFamily="2" charset="2"/>
              <a:buChar char="Ø"/>
            </a:pPr>
            <a:r>
              <a:rPr lang="en-US">
                <a:latin typeface="Arial"/>
                <a:ea typeface="Calibri"/>
                <a:cs typeface="Arial"/>
              </a:rPr>
              <a:t>Document Warrant Ruling</a:t>
            </a:r>
          </a:p>
          <a:p>
            <a:pPr marL="457200" indent="-457200">
              <a:buFont typeface="Wingdings" panose="05000000000000000000" pitchFamily="2" charset="2"/>
              <a:buChar char="Ø"/>
            </a:pPr>
            <a:r>
              <a:rPr lang="en-US">
                <a:latin typeface="Arial"/>
                <a:cs typeface="Arial"/>
              </a:rPr>
              <a:t>Serve a Warrant </a:t>
            </a:r>
            <a:endParaRPr lang="en-US">
              <a:latin typeface="Arial"/>
              <a:ea typeface="Calibri"/>
              <a:cs typeface="Arial"/>
            </a:endParaRPr>
          </a:p>
          <a:p>
            <a:pPr marL="457200" indent="-457200">
              <a:buFont typeface="Wingdings" panose="05000000000000000000" pitchFamily="2" charset="2"/>
              <a:buChar char="Ø"/>
            </a:pPr>
            <a:r>
              <a:rPr lang="en-US">
                <a:latin typeface="Arial"/>
                <a:cs typeface="Arial"/>
              </a:rPr>
              <a:t>Document Warrant Outcome </a:t>
            </a:r>
          </a:p>
          <a:p>
            <a:pPr marL="457200" indent="-457200">
              <a:buFont typeface="Wingdings" panose="05000000000000000000" pitchFamily="2" charset="2"/>
              <a:buChar char="Ø"/>
            </a:pPr>
            <a:r>
              <a:rPr lang="en-US">
                <a:latin typeface="Arial"/>
                <a:cs typeface="Arial"/>
              </a:rPr>
              <a:t>Close the Warrant </a:t>
            </a:r>
            <a:endParaRPr lang="en-US">
              <a:latin typeface="Arial"/>
              <a:ea typeface="Calibri" panose="020F0502020204030204" pitchFamily="34" charset="0"/>
              <a:cs typeface="Arial"/>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014344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21</a:t>
            </a:fld>
            <a:endParaRPr lang="en-US"/>
          </a:p>
        </p:txBody>
      </p:sp>
    </p:spTree>
    <p:extLst>
      <p:ext uri="{BB962C8B-B14F-4D97-AF65-F5344CB8AC3E}">
        <p14:creationId xmlns:p14="http://schemas.microsoft.com/office/powerpoint/2010/main" val="1567149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a:t>
            </a:r>
            <a:r>
              <a:rPr lang="en-US">
                <a:solidFill>
                  <a:srgbClr val="FF0000"/>
                </a:solidFill>
                <a:highlight>
                  <a:srgbClr val="FFFF00"/>
                </a:highlight>
                <a:latin typeface="Arial"/>
                <a:cs typeface="Arial"/>
              </a:rPr>
              <a:t>X</a:t>
            </a:r>
            <a:r>
              <a:rPr lang="en-US">
                <a:latin typeface="Arial"/>
                <a:cs typeface="Arial"/>
              </a:rPr>
              <a:t>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9/9/2026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572435751"/>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730680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Petition/Detention Hearings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E9C8A1-1493-251B-440F-52CD49C5A1CF}"/>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EBC62DDE-5477-4AC2-63AB-35D03C164EFE}"/>
              </a:ext>
              <a:ext uri="{C183D7F6-B498-43B3-948B-1728B52AA6E4}">
                <adec:decorative xmlns:adec="http://schemas.microsoft.com/office/drawing/2017/decorative" val="0"/>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82103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B8830-959A-CE69-AC25-A1D3452B3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EC04C-E714-E7DB-A0F7-8729E605316B}"/>
              </a:ext>
            </a:extLst>
          </p:cNvPr>
          <p:cNvSpPr>
            <a:spLocks noGrp="1"/>
          </p:cNvSpPr>
          <p:nvPr>
            <p:ph type="title"/>
          </p:nvPr>
        </p:nvSpPr>
        <p:spPr/>
        <p:txBody>
          <a:bodyPr/>
          <a:lstStyle/>
          <a:p>
            <a:r>
              <a:rPr lang="en-US">
                <a:latin typeface="Arial"/>
                <a:cs typeface="Arial"/>
              </a:rPr>
              <a:t>Scenario Detention Hearings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62CCD97B-6184-4FC7-A563-C13573D077B6}"/>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cs typeface="Arial"/>
              </a:rPr>
              <a:t>Upon removal, the worker requests a hearing date with their court to be held within 72 hours. They immediately begin drafting a petition providing details about the allegations of general neglect of Victor and Peter by their parents and physical abuse of Victor by Paul using the JV110 Petition. The worker also begins drafting the Detention Hearing court report. Once a hearing date is scheduled by the court, the worker files the petition along with the completed Detention Hearing court report to the court at a minimum of 24hours before the scheduled hearing date and time. The worker will document that the appropriate parties were noticed and the method in which they were noticed. At the hearing, the Court decides that the children will remain in protective custody and schedules a Jurisdiction/Disposition Hearing; the Court Officer writes notes in CWS-CARES.  When the Minute Orders are issued, the worker records them in the system and uploads the document, associates the assigned attorneys to the cases, and creates the Jurisdiction/Disposition Hearing in CWS-CARES.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2E2C65AB-7498-EA8A-92EA-D63447FE30D6}"/>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5DA451CB-824F-D7AB-66BA-864B4100680D}"/>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1456206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3 Key Actions</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16290758" cy="6967817"/>
          </a:xfrm>
        </p:spPr>
        <p:txBody>
          <a:bodyPr vert="horz" lIns="91440" tIns="45720" rIns="91440" bIns="45720" numCol="2" rtlCol="0" anchor="t">
            <a:normAutofit/>
          </a:bodyPr>
          <a:lstStyle/>
          <a:p>
            <a:pPr marL="457200" indent="-457200">
              <a:buFont typeface="Wingdings" panose="05000000000000000000" pitchFamily="2" charset="2"/>
              <a:buChar char="Ø"/>
            </a:pPr>
            <a:r>
              <a:rPr lang="en-US" sz="3000">
                <a:latin typeface="Arial"/>
                <a:ea typeface="Calibri"/>
                <a:cs typeface="Arial"/>
              </a:rPr>
              <a:t>Create Petition </a:t>
            </a:r>
          </a:p>
          <a:p>
            <a:pPr marL="457200" indent="-457200">
              <a:buFont typeface="Wingdings" panose="05000000000000000000" pitchFamily="2" charset="2"/>
              <a:buChar char="Ø"/>
            </a:pPr>
            <a:r>
              <a:rPr lang="en-US" sz="3000">
                <a:latin typeface="Arial"/>
                <a:ea typeface="Calibri"/>
                <a:cs typeface="Arial"/>
              </a:rPr>
              <a:t>Generate Petition Document  </a:t>
            </a:r>
          </a:p>
          <a:p>
            <a:pPr marL="457200" indent="-457200">
              <a:buFont typeface="Wingdings" panose="05000000000000000000" pitchFamily="2" charset="2"/>
              <a:buChar char="Ø"/>
            </a:pPr>
            <a:r>
              <a:rPr lang="en-US" sz="3000">
                <a:latin typeface="Arial"/>
                <a:ea typeface="Calibri"/>
                <a:cs typeface="Arial"/>
              </a:rPr>
              <a:t>Generate ICWA 10 (A) </a:t>
            </a:r>
          </a:p>
          <a:p>
            <a:pPr marL="457200" indent="-457200">
              <a:buFont typeface="Wingdings" panose="05000000000000000000" pitchFamily="2" charset="2"/>
              <a:buChar char="Ø"/>
            </a:pPr>
            <a:r>
              <a:rPr lang="en-US" sz="3000">
                <a:latin typeface="Arial"/>
                <a:ea typeface="Calibri"/>
                <a:cs typeface="Arial"/>
              </a:rPr>
              <a:t>Submit Petition for Approval </a:t>
            </a:r>
          </a:p>
          <a:p>
            <a:pPr marL="457200" indent="-457200">
              <a:buFont typeface="Wingdings" panose="05000000000000000000" pitchFamily="2" charset="2"/>
              <a:buChar char="Ø"/>
            </a:pPr>
            <a:r>
              <a:rPr lang="en-US" sz="3000">
                <a:latin typeface="Arial"/>
                <a:ea typeface="Calibri"/>
                <a:cs typeface="Arial"/>
              </a:rPr>
              <a:t>Create Detention Hearing</a:t>
            </a:r>
          </a:p>
          <a:p>
            <a:pPr marL="457200" indent="-457200">
              <a:buFont typeface="Wingdings" panose="05000000000000000000" pitchFamily="2" charset="2"/>
              <a:buChar char="Ø"/>
            </a:pPr>
            <a:r>
              <a:rPr lang="en-US" sz="3000">
                <a:latin typeface="Arial"/>
                <a:ea typeface="Calibri"/>
                <a:cs typeface="Arial"/>
              </a:rPr>
              <a:t>Add Participants</a:t>
            </a:r>
          </a:p>
          <a:p>
            <a:pPr marL="457200" indent="-457200">
              <a:buFont typeface="Wingdings" panose="05000000000000000000" pitchFamily="2" charset="2"/>
              <a:buChar char="Ø"/>
            </a:pPr>
            <a:r>
              <a:rPr lang="en-US" sz="3000">
                <a:latin typeface="Arial"/>
                <a:ea typeface="Calibri"/>
                <a:cs typeface="Arial"/>
              </a:rPr>
              <a:t>Create Notice </a:t>
            </a:r>
          </a:p>
          <a:p>
            <a:pPr marL="457200" indent="-457200">
              <a:buFont typeface="Wingdings" panose="05000000000000000000" pitchFamily="2" charset="2"/>
              <a:buChar char="Ø"/>
            </a:pPr>
            <a:r>
              <a:rPr lang="en-US" sz="3000">
                <a:latin typeface="Arial"/>
                <a:ea typeface="Calibri"/>
                <a:cs typeface="Arial"/>
              </a:rPr>
              <a:t>Document Notice Distribution </a:t>
            </a:r>
          </a:p>
          <a:p>
            <a:pPr marL="457200" indent="-457200">
              <a:buFont typeface="Wingdings" panose="05000000000000000000" pitchFamily="2" charset="2"/>
              <a:buChar char="Ø"/>
            </a:pPr>
            <a:r>
              <a:rPr lang="en-US" sz="3000">
                <a:latin typeface="Arial"/>
                <a:ea typeface="Calibri"/>
                <a:cs typeface="Arial"/>
              </a:rPr>
              <a:t>Generate Notice Documents </a:t>
            </a:r>
          </a:p>
          <a:p>
            <a:pPr marL="457200" indent="-457200">
              <a:buFont typeface="Wingdings" panose="05000000000000000000" pitchFamily="2" charset="2"/>
              <a:buChar char="Ø"/>
            </a:pPr>
            <a:r>
              <a:rPr lang="en-US" sz="3000">
                <a:latin typeface="Arial"/>
                <a:ea typeface="Calibri"/>
                <a:cs typeface="Arial"/>
              </a:rPr>
              <a:t>Generate ICWA 30 </a:t>
            </a:r>
          </a:p>
          <a:p>
            <a:pPr marL="457200" indent="-457200">
              <a:buFont typeface="Wingdings" panose="05000000000000000000" pitchFamily="2" charset="2"/>
              <a:buChar char="Ø"/>
            </a:pPr>
            <a:r>
              <a:rPr lang="en-US" sz="3000">
                <a:latin typeface="Arial"/>
                <a:ea typeface="Calibri"/>
                <a:cs typeface="Arial"/>
              </a:rPr>
              <a:t>Create the Court Report </a:t>
            </a:r>
          </a:p>
          <a:p>
            <a:pPr marL="457200" indent="-457200">
              <a:buFont typeface="Wingdings" panose="05000000000000000000" pitchFamily="2" charset="2"/>
              <a:buChar char="Ø"/>
            </a:pPr>
            <a:r>
              <a:rPr lang="en-US" sz="3000">
                <a:latin typeface="Arial"/>
                <a:ea typeface="Calibri"/>
                <a:cs typeface="Arial"/>
              </a:rPr>
              <a:t>Generate Court Report </a:t>
            </a:r>
          </a:p>
          <a:p>
            <a:pPr marL="457200" indent="-457200">
              <a:buFont typeface="Wingdings" panose="05000000000000000000" pitchFamily="2" charset="2"/>
              <a:buChar char="Ø"/>
            </a:pPr>
            <a:r>
              <a:rPr lang="en-US" sz="3000">
                <a:latin typeface="Arial"/>
                <a:ea typeface="Calibri"/>
                <a:cs typeface="Arial"/>
              </a:rPr>
              <a:t>Download the Court Report </a:t>
            </a:r>
          </a:p>
          <a:p>
            <a:pPr marL="457200" indent="-457200">
              <a:buFont typeface="Wingdings" panose="05000000000000000000" pitchFamily="2" charset="2"/>
              <a:buChar char="Ø"/>
            </a:pPr>
            <a:r>
              <a:rPr lang="en-US" sz="3000">
                <a:latin typeface="Arial"/>
                <a:ea typeface="Calibri"/>
                <a:cs typeface="Arial"/>
              </a:rPr>
              <a:t>Merge Documents </a:t>
            </a:r>
          </a:p>
          <a:p>
            <a:pPr marL="457200" indent="-457200">
              <a:buFont typeface="Wingdings" panose="05000000000000000000" pitchFamily="2" charset="2"/>
              <a:buChar char="Ø"/>
            </a:pPr>
            <a:r>
              <a:rPr lang="en-US" sz="3000">
                <a:latin typeface="Arial"/>
                <a:ea typeface="Calibri"/>
                <a:cs typeface="Arial"/>
              </a:rPr>
              <a:t>Packet/Document Distribution </a:t>
            </a:r>
          </a:p>
          <a:p>
            <a:pPr marL="457200" indent="-457200">
              <a:buFont typeface="Wingdings" panose="05000000000000000000" pitchFamily="2" charset="2"/>
              <a:buChar char="Ø"/>
            </a:pPr>
            <a:r>
              <a:rPr lang="en-US" sz="3000">
                <a:latin typeface="Arial"/>
                <a:ea typeface="Calibri"/>
                <a:cs typeface="Arial"/>
              </a:rPr>
              <a:t>Document the Court Officer Notes </a:t>
            </a:r>
          </a:p>
          <a:p>
            <a:pPr marL="457200" indent="-457200">
              <a:buFont typeface="Wingdings" panose="05000000000000000000" pitchFamily="2" charset="2"/>
              <a:buChar char="Ø"/>
            </a:pPr>
            <a:r>
              <a:rPr lang="en-US" sz="3000">
                <a:latin typeface="Arial"/>
                <a:ea typeface="Calibri"/>
                <a:cs typeface="Arial"/>
              </a:rPr>
              <a:t>Update Hearing Details </a:t>
            </a:r>
          </a:p>
          <a:p>
            <a:pPr marL="457200" indent="-457200">
              <a:buFont typeface="Wingdings" panose="05000000000000000000" pitchFamily="2" charset="2"/>
              <a:buChar char="Ø"/>
            </a:pPr>
            <a:r>
              <a:rPr lang="en-US" sz="3000">
                <a:latin typeface="Arial"/>
                <a:ea typeface="Calibri"/>
                <a:cs typeface="Arial"/>
              </a:rPr>
              <a:t>Document Court Case Numbers </a:t>
            </a:r>
          </a:p>
          <a:p>
            <a:pPr marL="457200" indent="-457200">
              <a:buFont typeface="Wingdings" panose="05000000000000000000" pitchFamily="2" charset="2"/>
              <a:buChar char="Ø"/>
            </a:pPr>
            <a:r>
              <a:rPr lang="en-US" sz="3000">
                <a:latin typeface="Arial"/>
                <a:ea typeface="Calibri"/>
                <a:cs typeface="Arial"/>
              </a:rPr>
              <a:t>Document Court Minute Orders </a:t>
            </a:r>
          </a:p>
          <a:p>
            <a:pPr marL="457200" indent="-457200">
              <a:buFont typeface="Wingdings" panose="05000000000000000000" pitchFamily="2" charset="2"/>
              <a:buChar char="Ø"/>
            </a:pPr>
            <a:r>
              <a:rPr lang="en-US" sz="3000">
                <a:latin typeface="Arial"/>
                <a:ea typeface="Calibri"/>
                <a:cs typeface="Arial"/>
              </a:rPr>
              <a:t>Add Attorney </a:t>
            </a:r>
          </a:p>
          <a:p>
            <a:pPr marL="457200" indent="-457200">
              <a:buFont typeface="Wingdings" panose="05000000000000000000" pitchFamily="2" charset="2"/>
              <a:buChar char="Ø"/>
            </a:pPr>
            <a:r>
              <a:rPr lang="en-US" sz="3000">
                <a:latin typeface="Arial"/>
                <a:ea typeface="Calibri"/>
                <a:cs typeface="Arial"/>
              </a:rPr>
              <a:t>Schedule Jurisdiction/Jurisdiction-Disposition Hearing  </a:t>
            </a:r>
          </a:p>
          <a:p>
            <a:pPr marL="457200" indent="-457200">
              <a:buFont typeface="Wingdings" panose="05000000000000000000" pitchFamily="2" charset="2"/>
              <a:buChar char="Ø"/>
            </a:pPr>
            <a:r>
              <a:rPr lang="en-US" sz="3000">
                <a:latin typeface="Arial"/>
                <a:ea typeface="Calibri"/>
                <a:cs typeface="Arial"/>
              </a:rPr>
              <a:t>Linking the Petition to the Hearing </a:t>
            </a: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282070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 3</a:t>
            </a:r>
            <a:br>
              <a:rPr lang="en-US"/>
            </a:br>
            <a:r>
              <a:rPr lang="en-US"/>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27</a:t>
            </a:fld>
            <a:endParaRPr lang="en-US"/>
          </a:p>
        </p:txBody>
      </p:sp>
    </p:spTree>
    <p:extLst>
      <p:ext uri="{BB962C8B-B14F-4D97-AF65-F5344CB8AC3E}">
        <p14:creationId xmlns:p14="http://schemas.microsoft.com/office/powerpoint/2010/main" val="1492605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 </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10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9/9/2026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3878831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 </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256703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9EA-3EC0-61BB-2B05-0467CB8AEAFA}"/>
              </a:ext>
            </a:extLst>
          </p:cNvPr>
          <p:cNvSpPr>
            <a:spLocks noGrp="1"/>
          </p:cNvSpPr>
          <p:nvPr>
            <p:ph type="title"/>
          </p:nvPr>
        </p:nvSpPr>
        <p:spPr>
          <a:xfrm>
            <a:off x="914400" y="434976"/>
            <a:ext cx="14630400" cy="1484312"/>
          </a:xfrm>
        </p:spPr>
        <p:txBody>
          <a:bodyPr/>
          <a:lstStyle/>
          <a:p>
            <a:r>
              <a:rPr lang="en-US"/>
              <a:t>Training Introduction</a:t>
            </a:r>
          </a:p>
        </p:txBody>
      </p:sp>
      <p:sp>
        <p:nvSpPr>
          <p:cNvPr id="3" name="Content Placeholder 2">
            <a:extLst>
              <a:ext uri="{FF2B5EF4-FFF2-40B4-BE49-F238E27FC236}">
                <a16:creationId xmlns:a16="http://schemas.microsoft.com/office/drawing/2014/main" id="{E66B61C6-7DDF-44BA-6B3E-D1325AA20E8B}"/>
              </a:ext>
            </a:extLst>
          </p:cNvPr>
          <p:cNvSpPr>
            <a:spLocks noGrp="1"/>
          </p:cNvSpPr>
          <p:nvPr>
            <p:ph idx="1"/>
          </p:nvPr>
        </p:nvSpPr>
        <p:spPr/>
        <p:txBody>
          <a:bodyPr vert="horz" lIns="91440" tIns="45720" rIns="91440" bIns="45720" rtlCol="0" anchor="t">
            <a:normAutofit/>
          </a:bodyPr>
          <a:lstStyle/>
          <a:p>
            <a:pPr marL="0" indent="0">
              <a:buNone/>
            </a:pPr>
            <a:r>
              <a:rPr lang="en-US">
                <a:latin typeface="Calibri"/>
                <a:ea typeface="Calibri"/>
                <a:cs typeface="Calibri"/>
              </a:rPr>
              <a:t>We will start class with a quick introduction from Jessica Rougeux, the Chief of the Child Welfare System Branch: </a:t>
            </a:r>
            <a:r>
              <a:rPr lang="en-US">
                <a:latin typeface="Calibri"/>
                <a:ea typeface="Calibri"/>
                <a:cs typeface="Calibri"/>
                <a:hlinkClick r:id="rId2"/>
              </a:rPr>
              <a:t>Introduction to ILT - Jessica Rougeux.mp4</a:t>
            </a:r>
            <a:endParaRPr lang="en-US">
              <a:solidFill>
                <a:srgbClr val="467886"/>
              </a:solidFill>
              <a:latin typeface="Aptos"/>
              <a:ea typeface="Calibri"/>
              <a:cs typeface="Calibri"/>
            </a:endParaRPr>
          </a:p>
        </p:txBody>
      </p:sp>
      <p:sp>
        <p:nvSpPr>
          <p:cNvPr id="4" name="Date Placeholder 3">
            <a:extLst>
              <a:ext uri="{FF2B5EF4-FFF2-40B4-BE49-F238E27FC236}">
                <a16:creationId xmlns:a16="http://schemas.microsoft.com/office/drawing/2014/main" id="{D3E29A81-344C-DF99-8407-73295D91306E}"/>
              </a:ext>
            </a:extLst>
          </p:cNvPr>
          <p:cNvSpPr>
            <a:spLocks noGrp="1"/>
          </p:cNvSpPr>
          <p:nvPr>
            <p:ph type="dt" sz="half" idx="10"/>
          </p:nvPr>
        </p:nvSpPr>
        <p:spPr/>
        <p:txBody>
          <a:bodyPr/>
          <a:lstStyle/>
          <a:p>
            <a:fld id="{47D29D20-C43D-41DC-AAEE-AD7D2C14FE77}" type="datetime1">
              <a:rPr lang="en-US" smtClean="0"/>
              <a:t>9/9/2026</a:t>
            </a:fld>
            <a:endParaRPr lang="en-US"/>
          </a:p>
        </p:txBody>
      </p:sp>
      <p:sp>
        <p:nvSpPr>
          <p:cNvPr id="5" name="Slide Number Placeholder 4">
            <a:extLst>
              <a:ext uri="{FF2B5EF4-FFF2-40B4-BE49-F238E27FC236}">
                <a16:creationId xmlns:a16="http://schemas.microsoft.com/office/drawing/2014/main" id="{A8BFBA52-B439-2D2C-A87D-BF3CE151F9AE}"/>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3506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C0A48-F740-0A3B-0631-F229C3438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B5433-E3C7-5B2C-C893-06BF0F34787E}"/>
              </a:ext>
            </a:extLst>
          </p:cNvPr>
          <p:cNvSpPr>
            <a:spLocks noGrp="1"/>
          </p:cNvSpPr>
          <p:nvPr>
            <p:ph type="title"/>
          </p:nvPr>
        </p:nvSpPr>
        <p:spPr/>
        <p:txBody>
          <a:bodyPr/>
          <a:lstStyle/>
          <a:p>
            <a:r>
              <a:rPr lang="en-US">
                <a:latin typeface="Arial"/>
                <a:cs typeface="Arial"/>
              </a:rPr>
              <a:t>Lesson 4: Other Courts Functionality</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EB4EAA6-64F3-085A-F4EF-B5C908F6A730}"/>
              </a:ext>
            </a:extLst>
          </p:cNvPr>
          <p:cNvSpPr>
            <a:spLocks noGrp="1"/>
          </p:cNvSpPr>
          <p:nvPr>
            <p:ph type="sldNum" sz="quarter" idx="12"/>
          </p:nvPr>
        </p:nvSpPr>
        <p:spPr/>
        <p:txBody>
          <a:bodyPr/>
          <a:lstStyle/>
          <a:p>
            <a:fld id="{B6F15528-21DE-4FAA-801E-634DDDAF4B2B}" type="slidenum">
              <a:rPr lang="en-US" smtClean="0"/>
              <a:pPr/>
              <a:t>30</a:t>
            </a:fld>
            <a:endParaRPr lang="en-US"/>
          </a:p>
        </p:txBody>
      </p:sp>
      <p:sp>
        <p:nvSpPr>
          <p:cNvPr id="4" name="Date Placeholder 3">
            <a:extLst>
              <a:ext uri="{FF2B5EF4-FFF2-40B4-BE49-F238E27FC236}">
                <a16:creationId xmlns:a16="http://schemas.microsoft.com/office/drawing/2014/main" id="{5BE45A36-AFE2-F44B-AE8C-339ECC2ECC12}"/>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634574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4F02E-CF98-CDFF-E189-9D3C9E1EB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3FDFC-964D-957A-8E67-037737CF081F}"/>
              </a:ext>
            </a:extLst>
          </p:cNvPr>
          <p:cNvSpPr>
            <a:spLocks noGrp="1"/>
          </p:cNvSpPr>
          <p:nvPr>
            <p:ph type="title"/>
          </p:nvPr>
        </p:nvSpPr>
        <p:spPr/>
        <p:txBody>
          <a:bodyPr/>
          <a:lstStyle/>
          <a:p>
            <a:r>
              <a:rPr lang="en-US">
                <a:latin typeface="Arial"/>
                <a:cs typeface="Arial"/>
              </a:rPr>
              <a:t>Scenario: Other Courts Functionality (Discovery)</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C9BB700-BF12-1A76-8AB8-B9DD8FB4E4DB}"/>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cs typeface="Arial"/>
              </a:rPr>
              <a:t>The court orders Discovery based on a request from the mother’s attorney. The CWS-CARES user initiates the Discovery Request and completes the Discovery.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99237E4C-BE70-6B3B-CEC8-F05FCDE34AF4}"/>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11B4B1B5-076A-5A96-1086-5A23144DB0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789692-3D82-52B6-5644-25AFE97F4153}"/>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2704616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4FED0-EEC4-1625-F115-835EC3B18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7A80C-DF61-EE11-69FE-80C51BCCA0FA}"/>
              </a:ext>
            </a:extLst>
          </p:cNvPr>
          <p:cNvSpPr>
            <a:spLocks noGrp="1"/>
          </p:cNvSpPr>
          <p:nvPr>
            <p:ph type="title"/>
          </p:nvPr>
        </p:nvSpPr>
        <p:spPr>
          <a:xfrm>
            <a:off x="914400" y="571500"/>
            <a:ext cx="9595126" cy="1776663"/>
          </a:xfrm>
        </p:spPr>
        <p:txBody>
          <a:bodyPr/>
          <a:lstStyle/>
          <a:p>
            <a:r>
              <a:rPr lang="en-US"/>
              <a:t>Lesson 4 Key Actions</a:t>
            </a:r>
          </a:p>
        </p:txBody>
      </p:sp>
      <p:sp>
        <p:nvSpPr>
          <p:cNvPr id="4" name="Text Placeholder 3">
            <a:extLst>
              <a:ext uri="{FF2B5EF4-FFF2-40B4-BE49-F238E27FC236}">
                <a16:creationId xmlns:a16="http://schemas.microsoft.com/office/drawing/2014/main" id="{D51DCA39-AE3E-29E5-77EE-CCE74AC772E8}"/>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pPr marL="457200" indent="-457200">
              <a:buFont typeface="Wingdings" panose="05000000000000000000" pitchFamily="2" charset="2"/>
              <a:buChar char="Ø"/>
            </a:pPr>
            <a:r>
              <a:rPr lang="en-US">
                <a:latin typeface="Arial"/>
                <a:cs typeface="Arial"/>
              </a:rPr>
              <a:t>Discovery Requests  </a:t>
            </a:r>
            <a:endParaRPr lang="en-US">
              <a:latin typeface="Arial"/>
              <a:ea typeface="Calibri"/>
              <a:cs typeface="Arial"/>
            </a:endParaRPr>
          </a:p>
          <a:p>
            <a:pPr marL="457200" indent="-457200">
              <a:buFont typeface="Wingdings" panose="05000000000000000000" pitchFamily="2" charset="2"/>
              <a:buChar char="Ø"/>
            </a:pPr>
            <a:r>
              <a:rPr lang="en-US">
                <a:latin typeface="Arial"/>
                <a:cs typeface="Arial"/>
              </a:rPr>
              <a:t>Redaction </a:t>
            </a:r>
            <a:endParaRPr lang="en-US">
              <a:latin typeface="Arial"/>
              <a:ea typeface="Calibri"/>
              <a:cs typeface="Arial"/>
            </a:endParaRPr>
          </a:p>
          <a:p>
            <a:endParaRPr lang="en-US"/>
          </a:p>
          <a:p>
            <a:endParaRPr lang="en-US"/>
          </a:p>
        </p:txBody>
      </p:sp>
      <p:sp>
        <p:nvSpPr>
          <p:cNvPr id="5" name="Date Placeholder 4">
            <a:extLst>
              <a:ext uri="{FF2B5EF4-FFF2-40B4-BE49-F238E27FC236}">
                <a16:creationId xmlns:a16="http://schemas.microsoft.com/office/drawing/2014/main" id="{D99B8019-5038-D2B0-FF66-2219D08F133C}"/>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3355510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A6164-02D3-32AF-7FCC-76B579BA8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68006-4CA8-9361-8E45-0C398FEC56D2}"/>
              </a:ext>
              <a:ext uri="{C183D7F6-B498-43B3-948B-1728B52AA6E4}">
                <adec:decorative xmlns:adec="http://schemas.microsoft.com/office/drawing/2017/decorative" val="1"/>
              </a:ext>
            </a:extLst>
          </p:cNvPr>
          <p:cNvSpPr>
            <a:spLocks noGrp="1"/>
          </p:cNvSpPr>
          <p:nvPr>
            <p:ph type="title"/>
          </p:nvPr>
        </p:nvSpPr>
        <p:spPr>
          <a:xfrm>
            <a:off x="914400" y="928688"/>
            <a:ext cx="14630400" cy="1047750"/>
          </a:xfrm>
        </p:spPr>
        <p:txBody>
          <a:bodyPr>
            <a:normAutofit fontScale="90000"/>
          </a:bodyPr>
          <a:lstStyle/>
          <a:p>
            <a:r>
              <a:rPr lang="en-US">
                <a:latin typeface="Arial"/>
                <a:cs typeface="Arial"/>
              </a:rPr>
              <a:t>Scenario: Other Courts Functionality        (Ex-</a:t>
            </a:r>
            <a:r>
              <a:rPr lang="en-US" err="1">
                <a:latin typeface="Arial"/>
                <a:cs typeface="Arial"/>
              </a:rPr>
              <a:t>Parte</a:t>
            </a:r>
            <a:r>
              <a:rPr lang="en-US">
                <a:latin typeface="Arial"/>
                <a:cs typeface="Arial"/>
              </a:rPr>
              <a:t>)</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DCB8C874-277C-8F66-FA37-8E6A0FE54B62}"/>
              </a:ext>
            </a:extLst>
          </p:cNvPr>
          <p:cNvSpPr>
            <a:spLocks noGrp="1"/>
          </p:cNvSpPr>
          <p:nvPr>
            <p:ph idx="1"/>
          </p:nvPr>
        </p:nvSpPr>
        <p:spPr>
          <a:xfrm>
            <a:off x="914400" y="2305050"/>
            <a:ext cx="14630400" cy="6781800"/>
          </a:xfrm>
        </p:spPr>
        <p:txBody>
          <a:bodyPr vert="horz" lIns="91440" tIns="45720" rIns="91440" bIns="45720" rtlCol="0" anchor="t">
            <a:normAutofit/>
          </a:bodyPr>
          <a:lstStyle/>
          <a:p>
            <a:pPr marL="0" indent="0">
              <a:buNone/>
            </a:pPr>
            <a:r>
              <a:rPr lang="en-US" sz="3000">
                <a:latin typeface="Arial"/>
                <a:cs typeface="Arial"/>
              </a:rPr>
              <a:t>The MGM Veronica requests to take the brothers on a vacation together for some sibling time and has planned a trip to Yellowstone Park.  The worker speaks to the parents and the attorneys involved and submits an Ex-</a:t>
            </a:r>
            <a:r>
              <a:rPr lang="en-US" sz="3000" err="1">
                <a:latin typeface="Arial"/>
                <a:cs typeface="Arial"/>
              </a:rPr>
              <a:t>Parte</a:t>
            </a:r>
            <a:r>
              <a:rPr lang="en-US" sz="3000">
                <a:latin typeface="Arial"/>
                <a:cs typeface="Arial"/>
              </a:rPr>
              <a:t> to the Court requesting permission to travel out of state.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B412A77C-4101-BD5B-9316-2F929A1D5BFF}"/>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5F829104-A704-EFE7-3AC3-96343EAD80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11E3E-2C28-B9BD-1377-40FB19311FEF}"/>
              </a:ext>
            </a:extLst>
          </p:cNvPr>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2672222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F6937-4968-B117-C88B-B41402861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40DA6-D6F0-CD7C-9DB9-A29DC5E33917}"/>
              </a:ext>
              <a:ext uri="{C183D7F6-B498-43B3-948B-1728B52AA6E4}">
                <adec:decorative xmlns:adec="http://schemas.microsoft.com/office/drawing/2017/decorative" val="1"/>
              </a:ext>
            </a:extLst>
          </p:cNvPr>
          <p:cNvSpPr>
            <a:spLocks noGrp="1"/>
          </p:cNvSpPr>
          <p:nvPr>
            <p:ph type="title"/>
          </p:nvPr>
        </p:nvSpPr>
        <p:spPr>
          <a:xfrm>
            <a:off x="914400" y="571500"/>
            <a:ext cx="9595126" cy="1776663"/>
          </a:xfrm>
        </p:spPr>
        <p:txBody>
          <a:bodyPr/>
          <a:lstStyle/>
          <a:p>
            <a:r>
              <a:rPr lang="en-US"/>
              <a:t>Lesson 4 Key Actions         </a:t>
            </a:r>
          </a:p>
        </p:txBody>
      </p:sp>
      <p:sp>
        <p:nvSpPr>
          <p:cNvPr id="4" name="Text Placeholder 3">
            <a:extLst>
              <a:ext uri="{FF2B5EF4-FFF2-40B4-BE49-F238E27FC236}">
                <a16:creationId xmlns:a16="http://schemas.microsoft.com/office/drawing/2014/main" id="{EB2C7671-C8AD-498E-85DA-F65AE4EF871C}"/>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pPr marL="457200" indent="-457200">
              <a:buFont typeface="Wingdings" panose="05000000000000000000" pitchFamily="2" charset="2"/>
              <a:buChar char="Ø"/>
            </a:pPr>
            <a:r>
              <a:rPr lang="en-US">
                <a:latin typeface="Arial"/>
                <a:cs typeface="Arial"/>
              </a:rPr>
              <a:t>Ex-</a:t>
            </a:r>
            <a:r>
              <a:rPr lang="en-US" err="1">
                <a:latin typeface="Arial"/>
                <a:cs typeface="Arial"/>
              </a:rPr>
              <a:t>Parte</a:t>
            </a:r>
            <a:endParaRPr lang="en-US">
              <a:latin typeface="Arial"/>
              <a:cs typeface="Arial"/>
            </a:endParaRPr>
          </a:p>
          <a:p>
            <a:pPr marL="457200" indent="-457200">
              <a:buFont typeface="Wingdings" panose="05000000000000000000" pitchFamily="2" charset="2"/>
              <a:buChar char="Ø"/>
            </a:pPr>
            <a:r>
              <a:rPr lang="en-US">
                <a:latin typeface="Arial"/>
                <a:cs typeface="Arial"/>
              </a:rPr>
              <a:t>Attorney-Client Logs </a:t>
            </a:r>
            <a:endParaRPr lang="en-US">
              <a:latin typeface="Arial"/>
              <a:ea typeface="Calibri"/>
              <a:cs typeface="Arial"/>
            </a:endParaRPr>
          </a:p>
          <a:p>
            <a:endParaRPr lang="en-US"/>
          </a:p>
          <a:p>
            <a:endParaRPr lang="en-US"/>
          </a:p>
        </p:txBody>
      </p:sp>
      <p:sp>
        <p:nvSpPr>
          <p:cNvPr id="5" name="Date Placeholder 4">
            <a:extLst>
              <a:ext uri="{FF2B5EF4-FFF2-40B4-BE49-F238E27FC236}">
                <a16:creationId xmlns:a16="http://schemas.microsoft.com/office/drawing/2014/main" id="{0460CE9E-F0C4-C76A-3118-037FBD3C5C60}"/>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061537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448FD-3E8A-9E43-2337-575E5CCD5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59EA4-47BD-A335-C554-0CED4FB1B4C3}"/>
              </a:ext>
            </a:extLst>
          </p:cNvPr>
          <p:cNvSpPr>
            <a:spLocks noGrp="1"/>
          </p:cNvSpPr>
          <p:nvPr>
            <p:ph type="title"/>
          </p:nvPr>
        </p:nvSpPr>
        <p:spPr>
          <a:xfrm>
            <a:off x="941294" y="571500"/>
            <a:ext cx="3514819" cy="3962399"/>
          </a:xfrm>
        </p:spPr>
        <p:txBody>
          <a:bodyPr anchor="b">
            <a:normAutofit/>
          </a:bodyPr>
          <a:lstStyle/>
          <a:p>
            <a:r>
              <a:rPr lang="en-US"/>
              <a:t>Lesson </a:t>
            </a:r>
            <a:br>
              <a:rPr lang="en-US"/>
            </a:br>
            <a:r>
              <a:rPr lang="en-US"/>
              <a:t>Follow-Up</a:t>
            </a:r>
          </a:p>
        </p:txBody>
      </p:sp>
      <p:pic>
        <p:nvPicPr>
          <p:cNvPr id="10" name="Picture Placeholder 9">
            <a:extLst>
              <a:ext uri="{FF2B5EF4-FFF2-40B4-BE49-F238E27FC236}">
                <a16:creationId xmlns:a16="http://schemas.microsoft.com/office/drawing/2014/main" id="{A0B3E3AD-CFEA-E26E-7CB4-69FFAFDDBB66}"/>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FA42874A-89BA-A03D-D211-4C9EFE35FBEC}"/>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32551815-C4DC-9D50-CD5D-0F230705BDD2}"/>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2A24FA9C-57A1-0F26-0F18-5C289E3C81A7}"/>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35</a:t>
            </a:fld>
            <a:endParaRPr lang="en-US"/>
          </a:p>
        </p:txBody>
      </p:sp>
    </p:spTree>
    <p:extLst>
      <p:ext uri="{BB962C8B-B14F-4D97-AF65-F5344CB8AC3E}">
        <p14:creationId xmlns:p14="http://schemas.microsoft.com/office/powerpoint/2010/main" val="3556984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F03BC-C688-114D-1A1A-5A9398ACC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E512F-735E-67CA-023F-A117DEB14099}"/>
              </a:ext>
            </a:extLst>
          </p:cNvPr>
          <p:cNvSpPr>
            <a:spLocks noGrp="1"/>
          </p:cNvSpPr>
          <p:nvPr>
            <p:ph type="title"/>
          </p:nvPr>
        </p:nvSpPr>
        <p:spPr/>
        <p:txBody>
          <a:bodyPr/>
          <a:lstStyle/>
          <a:p>
            <a:r>
              <a:rPr lang="en-US">
                <a:latin typeface="Arial"/>
                <a:cs typeface="Arial"/>
              </a:rPr>
              <a:t>Lesson 5: 366.26 Hearings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2388611-7CD8-D50D-85B6-B10D5D59B0A8}"/>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188258C6-2F7F-87BA-D150-50984B724DF4}"/>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3738381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7FE10-EEB9-CA43-89FD-D57CEA0AD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8534B-BA51-2A21-72C5-856EBF4CE06D}"/>
              </a:ext>
            </a:extLst>
          </p:cNvPr>
          <p:cNvSpPr>
            <a:spLocks noGrp="1"/>
          </p:cNvSpPr>
          <p:nvPr>
            <p:ph type="title"/>
          </p:nvPr>
        </p:nvSpPr>
        <p:spPr/>
        <p:txBody>
          <a:bodyPr/>
          <a:lstStyle/>
          <a:p>
            <a:r>
              <a:rPr lang="en-US">
                <a:latin typeface="Arial"/>
                <a:cs typeface="Arial"/>
              </a:rPr>
              <a:t>Scenario 366.26 Hearings</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13BB8275-8E16-A536-704B-5F09BD1C829F}"/>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cs typeface="Arial"/>
              </a:rPr>
              <a:t>Reunification services continue with the parents who have already had a WIC 366.21(e) Six-Month Review Hearing and a WIC 366.21(f) Twelve-Month Permanency Hearing. However, Penny and Paul fail to complete and benefit from the services.  Therefore, reunification services are terminated by the Court, which schedules a WIC 366.26 Selection and Implementation Hearing in 120 days, where the worker will be recommending to the Court that parental rights for Peter should be terminated. However, the father, Paul’s whereabouts are unknown, which necessitates an Absent Parent Search that will populate into the Due Diligence report for him, and the worker will need to request an Application for Publication.  The worker ensures that the recipients receive appropriate notice for the 366.26 Hearing, the court report is generated, and all attachments are merged into the hearing Packet.  </a:t>
            </a:r>
            <a:endParaRPr lang="en-US" sz="3000">
              <a:latin typeface="Arial"/>
              <a:ea typeface="Calibri"/>
              <a:cs typeface="Arial"/>
            </a:endParaRPr>
          </a:p>
        </p:txBody>
      </p:sp>
      <p:sp>
        <p:nvSpPr>
          <p:cNvPr id="4" name="Date Placeholder 3">
            <a:extLst>
              <a:ext uri="{FF2B5EF4-FFF2-40B4-BE49-F238E27FC236}">
                <a16:creationId xmlns:a16="http://schemas.microsoft.com/office/drawing/2014/main" id="{66E6FFAB-454D-7993-5B27-9E0087573A20}"/>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8AB93496-6F55-8F13-0805-AEC4C065E62F}"/>
              </a:ext>
            </a:extLst>
          </p:cNvPr>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4224267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1C89A-9402-ED9A-9E7A-3C03D363E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909440-A88D-A25A-4576-922BE239C72E}"/>
              </a:ext>
            </a:extLst>
          </p:cNvPr>
          <p:cNvSpPr>
            <a:spLocks noGrp="1"/>
          </p:cNvSpPr>
          <p:nvPr>
            <p:ph type="title"/>
          </p:nvPr>
        </p:nvSpPr>
        <p:spPr>
          <a:xfrm>
            <a:off x="914400" y="571500"/>
            <a:ext cx="9595126" cy="1776663"/>
          </a:xfrm>
        </p:spPr>
        <p:txBody>
          <a:bodyPr/>
          <a:lstStyle/>
          <a:p>
            <a:r>
              <a:rPr lang="en-US"/>
              <a:t>Lesson 5 Key Actions </a:t>
            </a:r>
          </a:p>
        </p:txBody>
      </p:sp>
      <p:sp>
        <p:nvSpPr>
          <p:cNvPr id="4" name="Text Placeholder 3">
            <a:extLst>
              <a:ext uri="{FF2B5EF4-FFF2-40B4-BE49-F238E27FC236}">
                <a16:creationId xmlns:a16="http://schemas.microsoft.com/office/drawing/2014/main" id="{68E3E59D-7731-37F4-CB00-22382A72D97C}"/>
              </a:ext>
            </a:extLst>
          </p:cNvPr>
          <p:cNvSpPr>
            <a:spLocks noGrp="1"/>
          </p:cNvSpPr>
          <p:nvPr>
            <p:ph type="body" sz="half" idx="2"/>
          </p:nvPr>
        </p:nvSpPr>
        <p:spPr>
          <a:xfrm>
            <a:off x="914400" y="2366683"/>
            <a:ext cx="16290758" cy="6967817"/>
          </a:xfrm>
        </p:spPr>
        <p:txBody>
          <a:bodyPr vert="horz" lIns="91440" tIns="45720" rIns="91440" bIns="45720" numCol="2" rtlCol="0" anchor="t">
            <a:normAutofit/>
          </a:bodyPr>
          <a:lstStyle/>
          <a:p>
            <a:pPr marL="457200" indent="-457200">
              <a:buFont typeface="Wingdings" panose="05000000000000000000" pitchFamily="2" charset="2"/>
              <a:buChar char="Ø"/>
            </a:pPr>
            <a:r>
              <a:rPr lang="en-US">
                <a:latin typeface="Arial"/>
                <a:cs typeface="Arial"/>
              </a:rPr>
              <a:t>Preparing for the 366.26 Hearing </a:t>
            </a:r>
          </a:p>
          <a:p>
            <a:pPr marL="457200" indent="-457200">
              <a:buFont typeface="Wingdings" panose="05000000000000000000" pitchFamily="2" charset="2"/>
              <a:buChar char="Ø"/>
            </a:pPr>
            <a:r>
              <a:rPr lang="en-US">
                <a:latin typeface="Arial"/>
                <a:cs typeface="Arial"/>
              </a:rPr>
              <a:t>Open the Scheduled Hearing </a:t>
            </a:r>
          </a:p>
          <a:p>
            <a:pPr marL="457200" indent="-457200">
              <a:buFont typeface="Wingdings" panose="05000000000000000000" pitchFamily="2" charset="2"/>
              <a:buChar char="Ø"/>
            </a:pPr>
            <a:r>
              <a:rPr lang="en-US">
                <a:latin typeface="Arial"/>
                <a:cs typeface="Arial"/>
              </a:rPr>
              <a:t>Noticing- Create a Notice</a:t>
            </a:r>
          </a:p>
          <a:p>
            <a:pPr marL="457200" indent="-457200">
              <a:buFont typeface="Wingdings" panose="05000000000000000000" pitchFamily="2" charset="2"/>
              <a:buChar char="Ø"/>
            </a:pPr>
            <a:r>
              <a:rPr lang="en-US">
                <a:latin typeface="Arial"/>
                <a:cs typeface="Arial"/>
              </a:rPr>
              <a:t>Notice Distributions </a:t>
            </a:r>
          </a:p>
          <a:p>
            <a:pPr marL="457200" indent="-457200">
              <a:buFont typeface="Wingdings" panose="05000000000000000000" pitchFamily="2" charset="2"/>
              <a:buChar char="Ø"/>
            </a:pPr>
            <a:r>
              <a:rPr lang="en-US">
                <a:latin typeface="Arial"/>
                <a:cs typeface="Arial"/>
              </a:rPr>
              <a:t>Generate the Noticing Document </a:t>
            </a:r>
          </a:p>
          <a:p>
            <a:pPr marL="457200" indent="-457200">
              <a:buFont typeface="Wingdings" panose="05000000000000000000" pitchFamily="2" charset="2"/>
              <a:buChar char="Ø"/>
            </a:pPr>
            <a:r>
              <a:rPr lang="en-US">
                <a:latin typeface="Arial"/>
                <a:cs typeface="Arial"/>
              </a:rPr>
              <a:t>Create Notice Task </a:t>
            </a:r>
          </a:p>
          <a:p>
            <a:pPr marL="457200" indent="-457200">
              <a:buFont typeface="Wingdings" panose="05000000000000000000" pitchFamily="2" charset="2"/>
              <a:buChar char="Ø"/>
            </a:pPr>
            <a:r>
              <a:rPr lang="en-US">
                <a:latin typeface="Arial"/>
                <a:cs typeface="Arial"/>
              </a:rPr>
              <a:t>Create 366.26 Court Reports </a:t>
            </a:r>
          </a:p>
          <a:p>
            <a:pPr marL="457200" indent="-457200">
              <a:buFont typeface="Wingdings" panose="05000000000000000000" pitchFamily="2" charset="2"/>
              <a:buChar char="Ø"/>
            </a:pPr>
            <a:r>
              <a:rPr lang="en-US">
                <a:latin typeface="Arial"/>
                <a:cs typeface="Arial"/>
              </a:rPr>
              <a:t>Create the Due Diligence Report </a:t>
            </a:r>
          </a:p>
          <a:p>
            <a:pPr marL="457200" indent="-457200">
              <a:buFont typeface="Wingdings" panose="05000000000000000000" pitchFamily="2" charset="2"/>
              <a:buChar char="Ø"/>
            </a:pPr>
            <a:r>
              <a:rPr lang="en-US">
                <a:latin typeface="Arial"/>
                <a:cs typeface="Arial"/>
              </a:rPr>
              <a:t>Update Hearing Details </a:t>
            </a:r>
          </a:p>
          <a:p>
            <a:pPr marL="457200" indent="-457200">
              <a:buFont typeface="Wingdings" panose="05000000000000000000" pitchFamily="2" charset="2"/>
              <a:buChar char="Ø"/>
            </a:pPr>
            <a:r>
              <a:rPr lang="en-US">
                <a:latin typeface="Arial"/>
                <a:cs typeface="Arial"/>
              </a:rPr>
              <a:t>366.26 Minute Orders  </a:t>
            </a:r>
          </a:p>
        </p:txBody>
      </p:sp>
      <p:sp>
        <p:nvSpPr>
          <p:cNvPr id="5" name="Date Placeholder 4">
            <a:extLst>
              <a:ext uri="{FF2B5EF4-FFF2-40B4-BE49-F238E27FC236}">
                <a16:creationId xmlns:a16="http://schemas.microsoft.com/office/drawing/2014/main" id="{CB1E5D3A-9013-BBF3-D6DD-78F51651FDA4}"/>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4570222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0B46E-5277-CF6B-6002-31231F0EA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BEFBB-39B0-A1FB-EDEE-A87D39BAB360}"/>
              </a:ext>
            </a:extLst>
          </p:cNvPr>
          <p:cNvSpPr>
            <a:spLocks noGrp="1"/>
          </p:cNvSpPr>
          <p:nvPr>
            <p:ph type="title"/>
          </p:nvPr>
        </p:nvSpPr>
        <p:spPr>
          <a:xfrm>
            <a:off x="941294" y="571500"/>
            <a:ext cx="3514819" cy="3962399"/>
          </a:xfrm>
        </p:spPr>
        <p:txBody>
          <a:bodyPr anchor="b">
            <a:normAutofit/>
          </a:bodyPr>
          <a:lstStyle/>
          <a:p>
            <a:r>
              <a:rPr lang="en-US"/>
              <a:t>Lesson 5</a:t>
            </a:r>
            <a:br>
              <a:rPr lang="en-US"/>
            </a:br>
            <a:r>
              <a:rPr lang="en-US"/>
              <a:t>Follow-Up</a:t>
            </a:r>
          </a:p>
        </p:txBody>
      </p:sp>
      <p:pic>
        <p:nvPicPr>
          <p:cNvPr id="10" name="Picture Placeholder 9">
            <a:extLst>
              <a:ext uri="{FF2B5EF4-FFF2-40B4-BE49-F238E27FC236}">
                <a16:creationId xmlns:a16="http://schemas.microsoft.com/office/drawing/2014/main" id="{EE72CDF6-8150-9087-9636-4CE37F41050A}"/>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21BD49B4-9796-1A4D-A326-CD24378558D4}"/>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52467DBC-97B7-B23A-249B-A8E7248E12C1}"/>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713664A5-47A5-7571-D5BD-BFD49B0BE398}"/>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39</a:t>
            </a:fld>
            <a:endParaRPr lang="en-US"/>
          </a:p>
        </p:txBody>
      </p:sp>
    </p:spTree>
    <p:extLst>
      <p:ext uri="{BB962C8B-B14F-4D97-AF65-F5344CB8AC3E}">
        <p14:creationId xmlns:p14="http://schemas.microsoft.com/office/powerpoint/2010/main" val="3172503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err="1">
              <a:latin typeface="Arial" panose="020B0604020202020204" pitchFamily="34" charset="0"/>
              <a:cs typeface="Arial" panose="020B0604020202020204" pitchFamily="34" charset="0"/>
            </a:endParaRP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692" y="2349197"/>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hlinkClick r:id="rId3"/>
              </a:rPr>
              <a:t>https://cahhscwds.gov1.qualtrics.com/jfe/form/SV_024TW5uq8KQSBGm</a:t>
            </a:r>
            <a:endParaRPr lang="en-US" sz="360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p:txBody>
          <a:body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3" name="Picture 2" descr="Qr code&#10;&#10;AI-generated content may be incorrect.">
            <a:extLst>
              <a:ext uri="{FF2B5EF4-FFF2-40B4-BE49-F238E27FC236}">
                <a16:creationId xmlns:a16="http://schemas.microsoft.com/office/drawing/2014/main" id="{0D4390C7-BF81-36E7-3053-AC006314ECE1}"/>
              </a:ext>
            </a:extLst>
          </p:cNvPr>
          <p:cNvPicPr>
            <a:picLocks noChangeAspect="1"/>
          </p:cNvPicPr>
          <p:nvPr/>
        </p:nvPicPr>
        <p:blipFill>
          <a:blip r:embed="rId5"/>
          <a:stretch>
            <a:fillRect/>
          </a:stretch>
        </p:blipFill>
        <p:spPr>
          <a:xfrm>
            <a:off x="6486397" y="5760436"/>
            <a:ext cx="4295775" cy="4295775"/>
          </a:xfrm>
          <a:prstGeom prst="rect">
            <a:avLst/>
          </a:prstGeom>
        </p:spPr>
      </p:pic>
    </p:spTree>
    <p:extLst>
      <p:ext uri="{BB962C8B-B14F-4D97-AF65-F5344CB8AC3E}">
        <p14:creationId xmlns:p14="http://schemas.microsoft.com/office/powerpoint/2010/main" val="3294344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Tree>
    <p:extLst>
      <p:ext uri="{BB962C8B-B14F-4D97-AF65-F5344CB8AC3E}">
        <p14:creationId xmlns:p14="http://schemas.microsoft.com/office/powerpoint/2010/main" val="4021087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 uri="{C183D7F6-B498-43B3-948B-1728B52AA6E4}">
                    <adec:decorative xmlns:adec="http://schemas.microsoft.com/office/drawing/2017/decorative" val="1"/>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 uri="{C183D7F6-B498-43B3-948B-1728B52AA6E4}">
                    <adec:decorative xmlns:adec="http://schemas.microsoft.com/office/drawing/2017/decorative" val="1"/>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panose="020B0604020202020204" pitchFamily="34" charset="0"/>
                <a:cs typeface="Arial" panose="020B0604020202020204" pitchFamily="34" charset="0"/>
              </a:rPr>
              <a:t>Course Feedback</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414738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19" name="Date Placeholder 3">
            <a:extLst>
              <a:ext uri="{FF2B5EF4-FFF2-40B4-BE49-F238E27FC236}">
                <a16:creationId xmlns:a16="http://schemas.microsoft.com/office/drawing/2014/main" id="{243A7BC8-1285-3EF5-07E6-E83DFD14E8D8}"/>
              </a:ext>
              <a:ext uri="{C183D7F6-B498-43B3-948B-1728B52AA6E4}">
                <adec:decorative xmlns:adec="http://schemas.microsoft.com/office/drawing/2017/decorative" val="1"/>
              </a:ext>
            </a:extLst>
          </p:cNvPr>
          <p:cNvSpPr>
            <a:spLocks noGrp="1"/>
          </p:cNvSpPr>
          <p:nvPr>
            <p:ph type="dt" sz="half" idx="10"/>
          </p:nvPr>
        </p:nvSpPr>
        <p:spPr>
          <a:xfrm>
            <a:off x="914400" y="9486900"/>
            <a:ext cx="2362200" cy="365123"/>
          </a:xfrm>
        </p:spPr>
        <p:txBody>
          <a:bodyPr/>
          <a:lstStyle/>
          <a:p>
            <a:pPr>
              <a:spcAft>
                <a:spcPts val="600"/>
              </a:spcAft>
            </a:pPr>
            <a:fld id="{528C128D-1A63-457C-8B9F-2AF2CF1D3B84}" type="datetime1">
              <a:rPr lang="en-US" smtClean="0"/>
              <a:pPr>
                <a:spcAft>
                  <a:spcPts val="600"/>
                </a:spcAft>
              </a:pPr>
              <a:t>9/9/2026</a:t>
            </a:fld>
            <a:endParaRPr lang="en-US"/>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6</a:t>
            </a:fld>
            <a:endParaRPr lang="en-US"/>
          </a:p>
        </p:txBody>
      </p:sp>
    </p:spTree>
    <p:extLst>
      <p:ext uri="{BB962C8B-B14F-4D97-AF65-F5344CB8AC3E}">
        <p14:creationId xmlns:p14="http://schemas.microsoft.com/office/powerpoint/2010/main" val="425612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2720316124"/>
              </p:ext>
            </p:extLst>
          </p:nvPr>
        </p:nvGraphicFramePr>
        <p:xfrm>
          <a:off x="914400" y="1804793"/>
          <a:ext cx="14160996" cy="8047230"/>
        </p:xfrm>
        <a:graphic>
          <a:graphicData uri="http://schemas.openxmlformats.org/drawingml/2006/table">
            <a:tbl>
              <a:tblPr firstRow="1" bandRow="1">
                <a:tableStyleId>{7E9639D4-E3E2-4D34-9284-5A2195B3D0D7}</a:tableStyleId>
              </a:tblPr>
              <a:tblGrid>
                <a:gridCol w="1105581">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116095">
                <a:tc>
                  <a:txBody>
                    <a:bodyPr/>
                    <a:lstStyle/>
                    <a:p>
                      <a:pPr marL="0" lvl="0" indent="0" algn="ctr">
                        <a:buFont typeface="+mj-lt"/>
                        <a:buNone/>
                      </a:pPr>
                      <a:r>
                        <a:rPr lang="en-US" sz="1800">
                          <a:solidFill>
                            <a:schemeClr val="tx1"/>
                          </a:solidFill>
                          <a:latin typeface="Arial"/>
                          <a:cs typeface="Arial"/>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create and process Warrants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Creating a Protective Custody Warrant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Documenting a Warrant Ruling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Document Warrant Service Attempts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Closing a Warrant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976580">
                <a:tc>
                  <a:txBody>
                    <a:bodyPr/>
                    <a:lstStyle/>
                    <a:p>
                      <a:pPr lvl="0" algn="ctr">
                        <a:buNone/>
                      </a:pPr>
                      <a:r>
                        <a:rPr lang="en-US" sz="1800">
                          <a:solidFill>
                            <a:schemeClr val="tx1"/>
                          </a:solidFill>
                          <a:latin typeface="Arial"/>
                          <a:cs typeface="Aria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create and prepare Detention Hearing documents for Court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Petitions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Notices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ICWA 30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Minute Orders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Court Reports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Court Officer Notes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Scheduling Next Hearing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r h="976580">
                <a:tc>
                  <a:txBody>
                    <a:bodyPr/>
                    <a:lstStyle/>
                    <a:p>
                      <a:pPr lvl="0" algn="ctr">
                        <a:buNone/>
                      </a:pPr>
                      <a:r>
                        <a:rPr lang="en-US" sz="1800">
                          <a:solidFill>
                            <a:schemeClr val="tx1"/>
                          </a:solidFill>
                          <a:latin typeface="Arial"/>
                          <a:cs typeface="Aria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support the 366.26 Hearing documents for Court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Due Diligence Search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Notices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366.26 Court Report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Findings &amp; Orders (Minute Orders)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Court Officer Notes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617998"/>
                  </a:ext>
                </a:extLst>
              </a:tr>
              <a:tr h="976580">
                <a:tc>
                  <a:txBody>
                    <a:bodyPr/>
                    <a:lstStyle/>
                    <a:p>
                      <a:pPr lvl="0" algn="ctr">
                        <a:buNone/>
                      </a:pPr>
                      <a:r>
                        <a:rPr lang="en-US" sz="1800">
                          <a:solidFill>
                            <a:schemeClr val="tx1"/>
                          </a:solidFill>
                          <a:latin typeface="Arial"/>
                          <a:cs typeface="Aria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key processes to support court-related functionality in CWS-CARES, including: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Ex </a:t>
                      </a:r>
                      <a:r>
                        <a:rPr lang="en-US" sz="1800" b="0" i="0" kern="1200" err="1">
                          <a:solidFill>
                            <a:schemeClr val="tx1"/>
                          </a:solidFill>
                          <a:effectLst/>
                          <a:highlight>
                            <a:srgbClr val="FFFFFF"/>
                          </a:highlight>
                          <a:latin typeface="Arial"/>
                          <a:ea typeface="+mn-ea"/>
                          <a:cs typeface="Arial"/>
                        </a:rPr>
                        <a:t>Parte</a:t>
                      </a:r>
                      <a:r>
                        <a:rPr lang="en-US" sz="1800" b="0" i="0" kern="1200">
                          <a:solidFill>
                            <a:schemeClr val="tx1"/>
                          </a:solidFill>
                          <a:effectLst/>
                          <a:highlight>
                            <a:srgbClr val="FFFFFF"/>
                          </a:highlight>
                          <a:latin typeface="Arial"/>
                          <a:ea typeface="+mn-ea"/>
                          <a:cs typeface="Arial"/>
                        </a:rPr>
                        <a:t> </a:t>
                      </a:r>
                    </a:p>
                    <a:p>
                      <a:pPr marL="285750" indent="-285750" rtl="0" fontAlgn="base">
                        <a:buFont typeface="Arial" panose="020B0604020202020204" pitchFamily="34" charset="0"/>
                        <a:buChar char="•"/>
                      </a:pPr>
                      <a:r>
                        <a:rPr lang="en-US" sz="1800" b="0" i="0" kern="1200">
                          <a:solidFill>
                            <a:schemeClr val="tx1"/>
                          </a:solidFill>
                          <a:effectLst/>
                          <a:highlight>
                            <a:srgbClr val="FFFFFF"/>
                          </a:highlight>
                          <a:latin typeface="Arial"/>
                          <a:ea typeface="+mn-ea"/>
                          <a:cs typeface="Arial"/>
                        </a:rPr>
                        <a:t>Completing Discovery Requests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6991666"/>
                  </a:ext>
                </a:extLst>
              </a:tr>
              <a:tr h="976580">
                <a:tc>
                  <a:txBody>
                    <a:bodyPr/>
                    <a:lstStyle/>
                    <a:p>
                      <a:pPr lvl="0" algn="ctr">
                        <a:buNone/>
                      </a:pPr>
                      <a:r>
                        <a:rPr lang="en-US" sz="1800">
                          <a:solidFill>
                            <a:schemeClr val="tx1"/>
                          </a:solidFill>
                          <a:latin typeface="Arial"/>
                          <a:cs typeface="Aria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ase"/>
                      <a:r>
                        <a:rPr lang="en-US" sz="1800" b="0" i="0" kern="1200">
                          <a:solidFill>
                            <a:schemeClr val="tx1"/>
                          </a:solidFill>
                          <a:effectLst/>
                          <a:highlight>
                            <a:srgbClr val="FFFFFF"/>
                          </a:highlight>
                          <a:latin typeface="Arial"/>
                          <a:ea typeface="+mn-ea"/>
                          <a:cs typeface="Arial"/>
                        </a:rPr>
                        <a:t>Understand the process to attach a Case Plan to a Court Report in CWS-CARES.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8802147"/>
                  </a:ext>
                </a:extLst>
              </a:tr>
            </a:tbl>
          </a:graphicData>
        </a:graphic>
      </p:graphicFrame>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13530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2265012"/>
              </p:ext>
            </p:extLst>
          </p:nvPr>
        </p:nvGraphicFramePr>
        <p:xfrm>
          <a:off x="1386840" y="1981200"/>
          <a:ext cx="8498874" cy="6615385"/>
        </p:xfrm>
        <a:graphic>
          <a:graphicData uri="http://schemas.openxmlformats.org/drawingml/2006/table">
            <a:tbl>
              <a:tblPr firstRow="1" bandRow="1">
                <a:tableStyleId>{5C22544A-7EE6-4342-B048-85BDC9FD1C3A}</a:tableStyleId>
              </a:tblPr>
              <a:tblGrid>
                <a:gridCol w="6965156">
                  <a:extLst>
                    <a:ext uri="{9D8B030D-6E8A-4147-A177-3AD203B41FA5}">
                      <a16:colId xmlns:a16="http://schemas.microsoft.com/office/drawing/2014/main" val="3348809164"/>
                    </a:ext>
                  </a:extLst>
                </a:gridCol>
                <a:gridCol w="1533718">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Warrants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 </a:t>
                      </a:r>
                      <a:r>
                        <a:rPr lang="en-US" sz="2000" b="1" i="1" u="none" strike="noStrike" kern="1200" noProof="0">
                          <a:solidFill>
                            <a:srgbClr val="053D53"/>
                          </a:solidFill>
                          <a:latin typeface="Arial"/>
                          <a:ea typeface="+mn-ea"/>
                          <a:cs typeface="Arial"/>
                        </a:rPr>
                        <a:t>Detention Hearings</a:t>
                      </a:r>
                      <a:endParaRPr lang="en-US" sz="2000" b="1" i="1" u="none" strike="noStrike" kern="1200" noProof="0">
                        <a:solidFill>
                          <a:srgbClr val="053D53"/>
                        </a:solidFill>
                        <a:latin typeface="Arial" panose="020B0604020202020204" pitchFamily="34" charset="0"/>
                        <a:ea typeface="+mn-ea"/>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buNone/>
                      </a:pPr>
                      <a:r>
                        <a:rPr lang="en-US" sz="2000" b="1" i="1">
                          <a:solidFill>
                            <a:srgbClr val="053D53"/>
                          </a:solidFill>
                          <a:latin typeface="Arial"/>
                          <a:cs typeface="Arial"/>
                        </a:rPr>
                        <a:t>Break</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211335"/>
                  </a:ext>
                </a:extLst>
              </a:tr>
              <a:tr h="537100">
                <a:tc>
                  <a:txBody>
                    <a:bodyPr/>
                    <a:lstStyle/>
                    <a:p>
                      <a:pPr lvl="0" algn="l">
                        <a:buNone/>
                      </a:pPr>
                      <a:r>
                        <a:rPr lang="en-US" sz="2000" b="1" i="1">
                          <a:solidFill>
                            <a:srgbClr val="053D53"/>
                          </a:solidFill>
                          <a:latin typeface="Arial"/>
                          <a:cs typeface="Arial"/>
                        </a:rPr>
                        <a:t>Lesson 4: Other Courts Functionality</a:t>
                      </a:r>
                      <a:endParaRPr lang="en-US"/>
                    </a:p>
                    <a:p>
                      <a:pPr lvl="0" algn="l">
                        <a:buNone/>
                      </a:pPr>
                      <a:endParaRPr lang="en-US" sz="2000" b="1" i="1">
                        <a:solidFill>
                          <a:srgbClr val="053D53"/>
                        </a:solidFill>
                        <a:latin typeface="Arial"/>
                        <a:cs typeface="Arial"/>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30 min</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1954790"/>
                  </a:ext>
                </a:extLst>
              </a:tr>
              <a:tr h="537100">
                <a:tc>
                  <a:txBody>
                    <a:bodyPr/>
                    <a:lstStyle/>
                    <a:p>
                      <a:pPr lvl="0" algn="l">
                        <a:buNone/>
                      </a:pPr>
                      <a:r>
                        <a:rPr lang="en-US" sz="2000" b="1" i="1">
                          <a:solidFill>
                            <a:srgbClr val="053D53"/>
                          </a:solidFill>
                          <a:latin typeface="Arial"/>
                          <a:cs typeface="Arial"/>
                        </a:rPr>
                        <a:t>Lesson 5: 366.26 Hearings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panose="020B0604020202020204" pitchFamily="34" charset="0"/>
                          <a:cs typeface="Arial" panose="020B0604020202020204" pitchFamily="34" charset="0"/>
                        </a:rPr>
                        <a:t>45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793428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3.25 Hours</a:t>
                      </a:r>
                    </a:p>
                    <a:p>
                      <a:pPr lvl="0">
                        <a:buNone/>
                      </a:pPr>
                      <a:endParaRPr lang="en-US" sz="200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Tree>
    <p:extLst>
      <p:ext uri="{BB962C8B-B14F-4D97-AF65-F5344CB8AC3E}">
        <p14:creationId xmlns:p14="http://schemas.microsoft.com/office/powerpoint/2010/main" val="117274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4" name="Date Placeholder 3">
            <a:extLst>
              <a:ext uri="{FF2B5EF4-FFF2-40B4-BE49-F238E27FC236}">
                <a16:creationId xmlns:a16="http://schemas.microsoft.com/office/drawing/2014/main" id="{B3673FA6-C29B-EB6B-6E18-8736E9D97B6A}"/>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42264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5bce90d6-5a2c-47e0-8337-aac7acda0e97" ContentTypeId="0x0101" PreviousValue="false" LastSyncTimeStamp="2017-02-08T00:21:31.923Z"/>
</file>

<file path=customXml/item4.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RCJ5YXZNKWNZ-1068808933-50722</_dlc_DocId>
    <_dlc_DocIdUrl xmlns="500343c0-af67-4d55-b6f3-a7838e163d14">
      <Url>https://osicagov.sharepoint.com/sites/CWDS/Implementation/_layouts/15/DocIdRedir.aspx?ID=RCJ5YXZNKWNZ-1068808933-50722</Url>
      <Description>RCJ5YXZNKWNZ-1068808933-50722</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2.xml><?xml version="1.0" encoding="utf-8"?>
<ds:datastoreItem xmlns:ds="http://schemas.openxmlformats.org/officeDocument/2006/customXml" ds:itemID="{E12DE959-F285-4228-A773-2A0AB02F7724}">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4.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3015F76B-3E21-4CD7-8F12-AF49D5FADF1F}">
  <ds:schemaRefs>
    <ds:schemaRef ds:uri="http://schemas.microsoft.com/sharepoint/event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Application>Microsoft Office PowerPoint</Application>
  <PresentationFormat>Custom</PresentationFormat>
  <Slides>41</Slides>
  <Notes>39</Notes>
  <HiddenSlides>0</HiddenSlide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CWS-CARES Training</vt:lpstr>
      <vt:lpstr>Course Introduction</vt:lpstr>
      <vt:lpstr>Training Introduction</vt:lpstr>
      <vt:lpstr>Ground Rules &amp; Housekeeping</vt:lpstr>
      <vt:lpstr>About This Course</vt:lpstr>
      <vt:lpstr>Meet Your Facilitators!</vt:lpstr>
      <vt:lpstr>Course Objectives</vt:lpstr>
      <vt:lpstr>Course Agenda</vt:lpstr>
      <vt:lpstr>Logging in to CWS-CARES</vt:lpstr>
      <vt:lpstr>Logging into CWS-CARES</vt:lpstr>
      <vt:lpstr>Accessing the CARES Training Environment (104)</vt:lpstr>
      <vt:lpstr>How to Know You're In the Right Place: CWS-CARES</vt:lpstr>
      <vt:lpstr>Navigation Menu</vt:lpstr>
      <vt:lpstr>Action Launcher &amp; Quick Links</vt:lpstr>
      <vt:lpstr>Global Search</vt:lpstr>
      <vt:lpstr>Lesson 1: Review Activity</vt:lpstr>
      <vt:lpstr>Accessing Pre-Seeded Cases for this Scenario</vt:lpstr>
      <vt:lpstr>Lesson 2: Warrants</vt:lpstr>
      <vt:lpstr>Scenario Warrants </vt:lpstr>
      <vt:lpstr>Lesson 2 Key Actions</vt:lpstr>
      <vt:lpstr>Lesson Follow-Up</vt:lpstr>
      <vt:lpstr>Let’s Take a Break!</vt:lpstr>
      <vt:lpstr>Welcome Back!</vt:lpstr>
      <vt:lpstr>Lesson 3: Petition/Detention Hearings</vt:lpstr>
      <vt:lpstr>Scenario Detention Hearings </vt:lpstr>
      <vt:lpstr>Lesson 3 Key Actions</vt:lpstr>
      <vt:lpstr>Lesson 3 Follow-Up</vt:lpstr>
      <vt:lpstr>Let’s Take a Break! </vt:lpstr>
      <vt:lpstr>Welcome Back! </vt:lpstr>
      <vt:lpstr>Lesson 4: Other Courts Functionality</vt:lpstr>
      <vt:lpstr>Scenario: Other Courts Functionality (Discovery)</vt:lpstr>
      <vt:lpstr>Lesson 4 Key Actions</vt:lpstr>
      <vt:lpstr>Scenario: Other Courts Functionality        (Ex-Parte)</vt:lpstr>
      <vt:lpstr>Lesson 4 Key Actions         </vt:lpstr>
      <vt:lpstr>Lesson  Follow-Up</vt:lpstr>
      <vt:lpstr>Lesson 5: 366.26 Hearings</vt:lpstr>
      <vt:lpstr>Scenario 366.26 Hearings</vt:lpstr>
      <vt:lpstr>Lesson 5 Key Actions </vt:lpstr>
      <vt:lpstr>Lesson 5 Follow-Up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revision>2</cp:revision>
  <dcterms:created xsi:type="dcterms:W3CDTF">2025-09-23T17:55:59Z</dcterms:created>
  <dcterms:modified xsi:type="dcterms:W3CDTF">2026-09-09T17:11:31Z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d43acb7d-4115-4023-8f9e-0c97604ce64c</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