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7FB47753_F93762C5.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52"/>
  </p:notesMasterIdLst>
  <p:handoutMasterIdLst>
    <p:handoutMasterId r:id="rId53"/>
  </p:handoutMasterIdLst>
  <p:sldIdLst>
    <p:sldId id="2142533431" r:id="rId7"/>
    <p:sldId id="341" r:id="rId8"/>
    <p:sldId id="2142533472" r:id="rId9"/>
    <p:sldId id="485" r:id="rId10"/>
    <p:sldId id="2142533440" r:id="rId11"/>
    <p:sldId id="342" r:id="rId12"/>
    <p:sldId id="2142533441" r:id="rId13"/>
    <p:sldId id="2142533443" r:id="rId14"/>
    <p:sldId id="2142533442" r:id="rId15"/>
    <p:sldId id="376" r:id="rId16"/>
    <p:sldId id="351" r:id="rId17"/>
    <p:sldId id="329" r:id="rId18"/>
    <p:sldId id="330" r:id="rId19"/>
    <p:sldId id="381" r:id="rId20"/>
    <p:sldId id="379" r:id="rId21"/>
    <p:sldId id="354" r:id="rId22"/>
    <p:sldId id="2142533430" r:id="rId23"/>
    <p:sldId id="2142533434" r:id="rId24"/>
    <p:sldId id="410" r:id="rId25"/>
    <p:sldId id="426" r:id="rId26"/>
    <p:sldId id="2142533459" r:id="rId27"/>
    <p:sldId id="2142533356" r:id="rId28"/>
    <p:sldId id="2142533435" r:id="rId29"/>
    <p:sldId id="2142533436" r:id="rId30"/>
    <p:sldId id="2142533438" r:id="rId31"/>
    <p:sldId id="2142533439" r:id="rId32"/>
    <p:sldId id="349" r:id="rId33"/>
    <p:sldId id="2142533414" r:id="rId34"/>
    <p:sldId id="2142533444" r:id="rId35"/>
    <p:sldId id="2142533471" r:id="rId36"/>
    <p:sldId id="2142533445" r:id="rId37"/>
    <p:sldId id="2142533447" r:id="rId38"/>
    <p:sldId id="2142533449" r:id="rId39"/>
    <p:sldId id="2142533469" r:id="rId40"/>
    <p:sldId id="2142533450" r:id="rId41"/>
    <p:sldId id="2142533448" r:id="rId42"/>
    <p:sldId id="2142533452" r:id="rId43"/>
    <p:sldId id="2142533453" r:id="rId44"/>
    <p:sldId id="2142533454" r:id="rId45"/>
    <p:sldId id="2142533470" r:id="rId46"/>
    <p:sldId id="2142533455" r:id="rId47"/>
    <p:sldId id="2142533457" r:id="rId48"/>
    <p:sldId id="2142533458" r:id="rId49"/>
    <p:sldId id="2142533467" r:id="rId50"/>
    <p:sldId id="404" r:id="rId51"/>
  </p:sldIdLst>
  <p:sldSz cx="18288000" cy="10287000"/>
  <p:notesSz cx="6858000" cy="9144000"/>
  <p:embeddedFontLst>
    <p:embeddedFont>
      <p:font typeface="Century Gothic" panose="020B0502020202020204" pitchFamily="34" charset="0"/>
      <p:regular r:id="rId54"/>
      <p:bold r:id="rId55"/>
      <p:italic r:id="rId56"/>
      <p:boldItalic r:id="rId57"/>
    </p:embeddedFont>
    <p:embeddedFont>
      <p:font typeface="Verdana" panose="020B0604030504040204" pitchFamily="34" charset="0"/>
      <p:regular r:id="rId58"/>
      <p:bold r:id="rId59"/>
      <p:italic r:id="rId60"/>
      <p:bold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2142533472"/>
            <p14:sldId id="485"/>
            <p14:sldId id="2142533440"/>
            <p14:sldId id="342"/>
          </p14:sldIdLst>
        </p14:section>
        <p14:section name="Introductory Information" id="{36E77463-40E2-498C-A29C-34C008C0571B}">
          <p14:sldIdLst>
            <p14:sldId id="2142533441"/>
            <p14:sldId id="2142533443"/>
            <p14:sldId id="2142533442"/>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379"/>
          </p14:sldIdLst>
        </p14:section>
        <p14:section name="ILT Course Content" id="{4D860CB9-11DE-4CC3-9344-BC394D89DC38}">
          <p14:sldIdLst>
            <p14:sldId id="354"/>
            <p14:sldId id="2142533430"/>
            <p14:sldId id="2142533434"/>
            <p14:sldId id="410"/>
            <p14:sldId id="426"/>
            <p14:sldId id="2142533459"/>
            <p14:sldId id="2142533356"/>
            <p14:sldId id="2142533435"/>
            <p14:sldId id="2142533436"/>
            <p14:sldId id="2142533438"/>
            <p14:sldId id="2142533439"/>
            <p14:sldId id="349"/>
            <p14:sldId id="2142533414"/>
            <p14:sldId id="2142533444"/>
            <p14:sldId id="2142533471"/>
            <p14:sldId id="2142533445"/>
            <p14:sldId id="2142533447"/>
            <p14:sldId id="2142533449"/>
            <p14:sldId id="2142533469"/>
            <p14:sldId id="2142533450"/>
            <p14:sldId id="2142533448"/>
            <p14:sldId id="2142533452"/>
            <p14:sldId id="2142533453"/>
            <p14:sldId id="2142533454"/>
            <p14:sldId id="2142533470"/>
            <p14:sldId id="2142533455"/>
            <p14:sldId id="2142533457"/>
            <p14:sldId id="2142533458"/>
          </p14:sldIdLst>
        </p14:section>
        <p14:section name="Closing the Course" id="{9CE34276-6F19-4268-8617-3870107D93CC}">
          <p14:sldIdLst>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5608F2AC-A3A4-124A-FF56-2C1FDAFEFA57}" name="Parker, Jennifer@OTSI" initials="JP" userId="S::Jennifer.Parker@otsi.ca.gov::8f6885da-3371-407c-ac24-905d35699a04"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 id="{1752CDE8-AAB8-5BCB-0367-2CC837A6D489}" name="Ferrara, Brianna@OTSI" initials="BF" userId="S::Brianna.Ferrara@otsi.ca.gov::4f5b95ce-89d2-4503-98c1-32ce949e9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63A9C1-3D70-F6C2-3BB9-2EFEC7AC835D}" v="2" dt="2026-09-08T23:10:23.3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240"/>
        <p:guide pos="57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font" Target="fonts/font2.fntdata"/><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openxmlformats.org/officeDocument/2006/relationships/font" Target="fonts/font5.fntdata"/><Relationship Id="rId66"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font" Target="fonts/font8.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3.fntdata"/><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6.fntdata"/><Relationship Id="rId67"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1.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4.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comments/modernComment_7FB47753_F93762C5.xml><?xml version="1.0" encoding="utf-8"?>
<p188:cmLst xmlns:a="http://schemas.openxmlformats.org/drawingml/2006/main" xmlns:r="http://schemas.openxmlformats.org/officeDocument/2006/relationships" xmlns:p188="http://schemas.microsoft.com/office/powerpoint/2018/8/main">
  <p188:cm id="{5248CF12-A41B-445F-A465-B557BC986FD6}" authorId="{F1D79E59-EFE7-7732-356A-A62904308DD6}" status="resolved" created="2026-07-10T14:39:35.873" complete="100000">
    <ac:txMkLst xmlns:ac="http://schemas.microsoft.com/office/drawing/2013/main/command">
      <pc:docMk xmlns:pc="http://schemas.microsoft.com/office/powerpoint/2013/main/command"/>
      <pc:sldMk xmlns:pc="http://schemas.microsoft.com/office/powerpoint/2013/main/command" cId="4181156549" sldId="2142533459"/>
      <ac:spMk id="2" creationId="{40820886-2298-9336-79B3-93C458FCA8B3}"/>
      <ac:txMk cp="1" len="8">
        <ac:context len="22" hash="2760688969"/>
      </ac:txMk>
    </ac:txMkLst>
    <p188:pos x="3575538" y="1289538"/>
    <p188:replyLst>
      <p188:reply id="{D29E775C-6145-4C8B-B11F-50AA4326F6A3}" authorId="{4209F2D5-01A8-E0B0-75F6-CE8135D80669}" created="2026-07-10T14:46:49.422">
        <p188:txBody>
          <a:bodyPr/>
          <a:lstStyle/>
          <a:p>
            <a:r>
              <a:rPr lang="en-US"/>
              <a:t>Definitely something for them to review offline; there are ~6 hours of other videos on the Hub too. This one is just the one that shows the main FCED functionality. In advance of the Eligibility session, I’d recommend letting them know to check out the CARES Hub to review this video and others</a:t>
            </a:r>
          </a:p>
        </p188:txBody>
      </p188:reply>
      <p188:reply id="{4F83D77B-3577-4491-A821-BCD99BDFDB31}" authorId="{F1D79E59-EFE7-7732-356A-A62904308DD6}" created="2026-07-10T14:52:37.249">
        <p188:txBody>
          <a:bodyPr/>
          <a:lstStyle/>
          <a:p>
            <a:r>
              <a:rPr lang="en-US"/>
              <a:t>Very good.  Thanks!</a:t>
            </a:r>
          </a:p>
        </p188:txBody>
      </p188:reply>
    </p188:replyLst>
    <p188:txBody>
      <a:bodyPr/>
      <a:lstStyle/>
      <a:p>
        <a:r>
          <a:rPr lang="en-US"/>
          <a:t>This is a nice reference.  It's a 45 minute video, so what is the expectation here? Play it in class? Suggest that the trainers look at it on their own time?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9/9/2026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12958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17</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D00BD-557A-CB86-4D38-EFE144BBF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8002EE-F68E-AC93-7E3F-DF67097E8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2C12B9-7485-D82A-EDB2-2C4EECB1F2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087311A2-4258-DF9D-4783-24D023317974}"/>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667673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D6AB3-353A-5FAF-C107-9C7B57D1CE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79FBC-FB31-A6F5-92CC-CB49FCD51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A9267-A769-6BC4-5F00-2150BB8F80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7097F0-2F43-2ED7-C097-3A9646F2B7A9}"/>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1244931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570F0-01F7-D8F2-7AB1-BE7DADEABB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1A224-DB70-8550-EDB9-EC1DB73C4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A907B-5660-FD7E-2D05-52E679B9D992}"/>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43B38A5-4A43-824C-5CD8-75013A28D917}"/>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2541743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D43C1-2296-77E7-03AA-CB3623BF8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9C957-C0E3-6306-8A8A-1A7B291A3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A65E7-8D12-A9CE-C863-61169029E63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63A8354C-EF37-EFD6-772F-98196CB7F552}"/>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633460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16677-B692-C017-9ADA-D7D3A3140C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7947BA-342C-1F91-0718-28E75206A0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E2460A-BE54-953F-15A8-1EBD3B1F6E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AC65A1-9ADF-B2BC-1457-FC46C7B06BFD}"/>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8063356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2E947-0CFC-4742-4D36-E37C84BF4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4FE3B-A057-2FE9-2307-1CD9167A6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115096-666F-FF87-A7BB-A95483F816E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6DF25A-EE92-5B0C-F788-30B40F7D1A2A}"/>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1438027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D950C-4651-C5EA-8A6A-A4B4D26892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6D837-F79E-44BD-D9D2-7ACF41689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E1C6D-DD55-535A-536A-020F04593A71}"/>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B5CC5C1-5DCF-331D-2A1D-05596E4939AC}"/>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4840102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A4D9-AACC-18E3-C68C-5BF712B73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F5912-CD2D-CEEE-98EA-AA355C0350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DCE8B-ADF9-39ED-9266-D63EB607A2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D15AEF-3F33-5CBE-5CAD-7852022BB023}"/>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2587109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77FB9-BD91-28BD-8840-63AC843CC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6F0A1-F111-F0FA-AC60-E3C43965AD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3843D-4C1A-AC41-A8EE-3C1830C86126}"/>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304512D9-ABC7-E4F7-CC75-23D7A162CF84}"/>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10243420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D1B86-1186-C5C6-924F-A3E0DEB6B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D2727-0327-1E72-7632-72B7A3B998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0A4723-164A-26FA-1E4D-B40DAF64DC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29B0F1-9980-86C0-F7B0-0DC4D9A03CFE}"/>
              </a:ext>
            </a:extLst>
          </p:cNvPr>
          <p:cNvSpPr>
            <a:spLocks noGrp="1"/>
          </p:cNvSpPr>
          <p:nvPr>
            <p:ph type="sldNum" sz="quarter" idx="5"/>
          </p:nvPr>
        </p:nvSpPr>
        <p:spPr/>
        <p:txBody>
          <a:bodyPr/>
          <a:lstStyle/>
          <a:p>
            <a:fld id="{6783F0CC-6F98-4B0A-97C3-9B98A3C2EDF3}" type="slidenum">
              <a:rPr lang="en-US" smtClean="0"/>
              <a:t>41</a:t>
            </a:fld>
            <a:endParaRPr lang="en-US"/>
          </a:p>
        </p:txBody>
      </p:sp>
    </p:spTree>
    <p:extLst>
      <p:ext uri="{BB962C8B-B14F-4D97-AF65-F5344CB8AC3E}">
        <p14:creationId xmlns:p14="http://schemas.microsoft.com/office/powerpoint/2010/main" val="38524768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C2007-7625-010B-A096-739E6B6D74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21B34-A3C2-57A1-2723-0DC6D77BB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BB8C0-98FC-B47D-1DFF-916F254510C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D845B96A-BA35-D068-F4F9-805748046A83}"/>
              </a:ext>
            </a:extLst>
          </p:cNvPr>
          <p:cNvSpPr>
            <a:spLocks noGrp="1"/>
          </p:cNvSpPr>
          <p:nvPr>
            <p:ph type="sldNum" sz="quarter" idx="5"/>
          </p:nvPr>
        </p:nvSpPr>
        <p:spPr/>
        <p:txBody>
          <a:bodyPr/>
          <a:lstStyle/>
          <a:p>
            <a:fld id="{6783F0CC-6F98-4B0A-97C3-9B98A3C2EDF3}" type="slidenum">
              <a:rPr lang="en-US" smtClean="0"/>
              <a:t>42</a:t>
            </a:fld>
            <a:endParaRPr lang="en-US"/>
          </a:p>
        </p:txBody>
      </p:sp>
    </p:spTree>
    <p:extLst>
      <p:ext uri="{BB962C8B-B14F-4D97-AF65-F5344CB8AC3E}">
        <p14:creationId xmlns:p14="http://schemas.microsoft.com/office/powerpoint/2010/main" val="24337067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3A300-CAEB-DE79-E0F4-B09B078F6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89DAC-AB78-AE50-98F3-F687540CE1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505D1-346F-A8F8-FFDA-922CDF67E9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0BC1C1-90FC-0680-25F5-8FEFB9B6B99B}"/>
              </a:ext>
            </a:extLst>
          </p:cNvPr>
          <p:cNvSpPr>
            <a:spLocks noGrp="1"/>
          </p:cNvSpPr>
          <p:nvPr>
            <p:ph type="sldNum" sz="quarter" idx="5"/>
          </p:nvPr>
        </p:nvSpPr>
        <p:spPr/>
        <p:txBody>
          <a:bodyPr/>
          <a:lstStyle/>
          <a:p>
            <a:fld id="{6783F0CC-6F98-4B0A-97C3-9B98A3C2EDF3}" type="slidenum">
              <a:rPr lang="en-US" smtClean="0"/>
              <a:t>43</a:t>
            </a:fld>
            <a:endParaRPr lang="en-US"/>
          </a:p>
        </p:txBody>
      </p:sp>
    </p:spTree>
    <p:extLst>
      <p:ext uri="{BB962C8B-B14F-4D97-AF65-F5344CB8AC3E}">
        <p14:creationId xmlns:p14="http://schemas.microsoft.com/office/powerpoint/2010/main" val="2000034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44</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45</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B6E90-E354-79E8-0D9B-347E7ACB1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6D889-6037-2CC2-0E5F-B465B314F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10E94-8AB6-CF60-2586-0B0A73DF00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875162-F285-5CA6-FE14-2BFA45E0E93A}"/>
              </a:ext>
            </a:extLst>
          </p:cNvPr>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1026265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3086726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9/9/2026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9/9/2026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9/9/2026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75" r:id="rId4"/>
    <p:sldLayoutId id="2147483650" r:id="rId5"/>
    <p:sldLayoutId id="2147483676" r:id="rId6"/>
    <p:sldLayoutId id="2147483659" r:id="rId7"/>
    <p:sldLayoutId id="2147483678" r:id="rId8"/>
    <p:sldLayoutId id="2147483657" r:id="rId9"/>
    <p:sldLayoutId id="2147483677" r:id="rId10"/>
    <p:sldLayoutId id="2147483654" r:id="rId11"/>
    <p:sldLayoutId id="2147483679" r:id="rId12"/>
    <p:sldLayoutId id="2147483672" r:id="rId13"/>
    <p:sldLayoutId id="2147483680" r:id="rId14"/>
    <p:sldLayoutId id="2147483692" r:id="rId15"/>
    <p:sldLayoutId id="2147483693" r:id="rId16"/>
    <p:sldLayoutId id="2147483652" r:id="rId17"/>
    <p:sldLayoutId id="2147483681" r:id="rId18"/>
    <p:sldLayoutId id="2147483653" r:id="rId19"/>
    <p:sldLayoutId id="2147483682" r:id="rId20"/>
    <p:sldLayoutId id="2147483670" r:id="rId21"/>
    <p:sldLayoutId id="2147483671" r:id="rId22"/>
    <p:sldLayoutId id="2147483666" r:id="rId23"/>
    <p:sldLayoutId id="2147483694" r:id="rId24"/>
    <p:sldLayoutId id="2147483683" r:id="rId25"/>
    <p:sldLayoutId id="2147483663" r:id="rId26"/>
    <p:sldLayoutId id="2147483691" r:id="rId27"/>
    <p:sldLayoutId id="2147483684" r:id="rId28"/>
    <p:sldLayoutId id="2147483664" r:id="rId29"/>
    <p:sldLayoutId id="2147483685" r:id="rId30"/>
    <p:sldLayoutId id="2147483651" r:id="rId31"/>
    <p:sldLayoutId id="2147483686" r:id="rId32"/>
    <p:sldLayoutId id="2147483667" r:id="rId33"/>
    <p:sldLayoutId id="2147483673" r:id="rId34"/>
    <p:sldLayoutId id="2147483668" r:id="rId35"/>
    <p:sldLayoutId id="2147483669" r:id="rId36"/>
    <p:sldLayoutId id="2147483690" r:id="rId37"/>
    <p:sldLayoutId id="2147483687" r:id="rId38"/>
    <p:sldLayoutId id="2147483662" r:id="rId39"/>
    <p:sldLayoutId id="2147483656" r:id="rId40"/>
    <p:sldLayoutId id="2147483688" r:id="rId41"/>
    <p:sldLayoutId id="2147483655" r:id="rId42"/>
    <p:sldLayoutId id="2147483689" r:id="rId43"/>
    <p:sldLayoutId id="2147483665" r:id="rId44"/>
    <p:sldLayoutId id="2147483674" r:id="rId45"/>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hyperlink" Target="https://login.2.cares.cwds.ca.gov/"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6.png"/><Relationship Id="rId4" Type="http://schemas.microsoft.com/office/2018/10/relationships/comments" Target="../comments/modernComment_7FB47753_F93762C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hyperlink" Target="https://osicagov.sharepoint.com/:v:/r/sites/CWDS/Implementation/Training%20eLearning%20Library/TTT/Introduction%20to%20ILT%20-%20Jessica%20Rougeux.mp4?d=w47d0846a0ee04a349947aa86967e85fc&amp;csf=1&amp;web=1&amp;e=d0fUJZ"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40.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5" Type="http://schemas.openxmlformats.org/officeDocument/2006/relationships/image" Target="../media/image30.jpeg"/><Relationship Id="rId4" Type="http://schemas.openxmlformats.org/officeDocument/2006/relationships/image" Target="../media/image29.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fontScale="92500" lnSpcReduction="10000"/>
          </a:bodyPr>
          <a:lstStyle/>
          <a:p>
            <a:r>
              <a:rPr lang="en-US" sz="3000" b="1">
                <a:solidFill>
                  <a:schemeClr val="accent2"/>
                </a:solidFill>
                <a:latin typeface="Arial"/>
                <a:cs typeface="Arial"/>
              </a:rPr>
              <a:t>ILT Course: Eligibility</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10</a:t>
            </a:fld>
            <a:endParaRPr lang="en-US"/>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4226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lnSpcReduction="10000"/>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a:solidFill>
                  <a:srgbClr val="053D53"/>
                </a:solidFill>
                <a:latin typeface="Arial"/>
                <a:cs typeface="Arial"/>
                <a:hlinkClick r:id="rId3"/>
              </a:rPr>
              <a:t>https://login.2.cares.cwds.ca.gov/</a:t>
            </a:r>
            <a:endParaRPr lang="en-US" sz="2800">
              <a:solidFill>
                <a:srgbClr val="053D53"/>
              </a:solidFill>
              <a:latin typeface="Arial"/>
              <a:cs typeface="Arial"/>
            </a:endParaRPr>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11</a:t>
            </a:fld>
            <a:endParaRPr lang="en-US"/>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41213"/>
            <a:chOff x="1295400" y="3205100"/>
            <a:chExt cx="2023350" cy="1999096"/>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90879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73674" y="386739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41213"/>
            <a:chOff x="1295400" y="3205100"/>
            <a:chExt cx="2023350" cy="1999096"/>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4" y="390879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grpSp>
        <p:nvGrpSpPr>
          <p:cNvPr id="8" name="Group 7" descr="The Okta My Apps dashboard, with the Training (CARES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descr="The Okta My Apps dashboard, with the Training (CARES104) tile highlighted.">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65015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grpSp>
        <p:nvGrpSpPr>
          <p:cNvPr id="5" name="Group 4" descr="The CARES Home page displayed, with the CARES word next to the waffle button, &quot;app launcher&quot; highlighted in the screen shot. ">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descr="The Okta My Apps dashboard, with the Training (CARES104) tile highlighted.">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1598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sp>
        <p:nvSpPr>
          <p:cNvPr id="7" name="Date Placeholder 6">
            <a:extLst>
              <a:ext uri="{FF2B5EF4-FFF2-40B4-BE49-F238E27FC236}">
                <a16:creationId xmlns:a16="http://schemas.microsoft.com/office/drawing/2014/main" id="{2DAFCF02-C5F6-91F2-AA29-97B9EFDE86E7}"/>
              </a:ext>
            </a:extLst>
          </p:cNvPr>
          <p:cNvSpPr>
            <a:spLocks noGrp="1"/>
          </p:cNvSpPr>
          <p:nvPr>
            <p:ph type="dt" sz="half" idx="10"/>
          </p:nvPr>
        </p:nvSpPr>
        <p:spPr/>
        <p:txBody>
          <a:bodyPr/>
          <a:lstStyle/>
          <a:p>
            <a:r>
              <a:rPr lang="en-US"/>
              <a:t>2026</a:t>
            </a:r>
          </a:p>
        </p:txBody>
      </p:sp>
      <p:pic>
        <p:nvPicPr>
          <p:cNvPr id="3" name="Picture 2" descr=" The Home page Navigation Menu dropdown window, showing commonly used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Tree>
    <p:extLst>
      <p:ext uri="{BB962C8B-B14F-4D97-AF65-F5344CB8AC3E}">
        <p14:creationId xmlns:p14="http://schemas.microsoft.com/office/powerpoint/2010/main" val="61666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F6BA956-F0D7-DC92-84F9-ACC3916718E8}"/>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15</a:t>
            </a:fld>
            <a:endParaRPr lang="en-US"/>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Tree>
    <p:extLst>
      <p:ext uri="{BB962C8B-B14F-4D97-AF65-F5344CB8AC3E}">
        <p14:creationId xmlns:p14="http://schemas.microsoft.com/office/powerpoint/2010/main" val="80878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754718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latin typeface="Arial"/>
                <a:cs typeface="Arial"/>
              </a:rPr>
              <a:t>Lesson 2: Foster Care Eligibility Determinations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17</a:t>
            </a:fld>
            <a:endParaRPr lang="en-US"/>
          </a:p>
        </p:txBody>
      </p:sp>
      <p:sp>
        <p:nvSpPr>
          <p:cNvPr id="4" name="Date Placeholder 3">
            <a:extLst>
              <a:ext uri="{FF2B5EF4-FFF2-40B4-BE49-F238E27FC236}">
                <a16:creationId xmlns:a16="http://schemas.microsoft.com/office/drawing/2014/main" id="{62E0223E-CD52-479A-BED1-C1020C7CEAC6}"/>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33195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p:txBody>
          <a:bodyPr/>
          <a:lstStyle/>
          <a:p>
            <a:r>
              <a:rPr lang="en-US"/>
              <a:t>Accessing Pre-Seeded Cases for this Scenario</a:t>
            </a:r>
          </a:p>
        </p:txBody>
      </p:sp>
      <p:sp>
        <p:nvSpPr>
          <p:cNvPr id="4" name="Date Placeholder 3">
            <a:extLst>
              <a:ext uri="{FF2B5EF4-FFF2-40B4-BE49-F238E27FC236}">
                <a16:creationId xmlns:a16="http://schemas.microsoft.com/office/drawing/2014/main" id="{79A80992-3B31-CE80-1455-B28BDFB9622B}"/>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B0FE29D3-EBCF-49D8-5600-3F69D9D11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12B3E-7526-CCB5-C8CE-296AF045D22A}"/>
              </a:ext>
            </a:extLst>
          </p:cNvPr>
          <p:cNvSpPr>
            <a:spLocks noGrp="1"/>
          </p:cNvSpPr>
          <p:nvPr>
            <p:ph type="sldNum" sz="quarter" idx="12"/>
          </p:nvPr>
        </p:nvSpPr>
        <p:spPr/>
        <p:txBody>
          <a:bodyPr/>
          <a:lstStyle/>
          <a:p>
            <a:fld id="{B6F15528-21DE-4FAA-801E-634DDDAF4B2B}" type="slidenum">
              <a:rPr lang="en-US" smtClean="0"/>
              <a:pPr/>
              <a:t>18</a:t>
            </a:fld>
            <a:endParaRPr lang="en-US"/>
          </a:p>
        </p:txBody>
      </p:sp>
      <p:sp>
        <p:nvSpPr>
          <p:cNvPr id="8" name="Text Placeholder 2">
            <a:extLst>
              <a:ext uri="{FF2B5EF4-FFF2-40B4-BE49-F238E27FC236}">
                <a16:creationId xmlns:a16="http://schemas.microsoft.com/office/drawing/2014/main" id="{AC7FF7CD-148E-D491-D02D-056C375F4A67}"/>
              </a:ext>
            </a:extLst>
          </p:cNvPr>
          <p:cNvSpPr txBox="1">
            <a:spLocks/>
          </p:cNvSpPr>
          <p:nvPr/>
        </p:nvSpPr>
        <p:spPr>
          <a:xfrm>
            <a:off x="1081839" y="2704097"/>
            <a:ext cx="14630400" cy="6781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6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32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8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400">
                <a:latin typeface="Arial"/>
                <a:cs typeface="Arial"/>
              </a:rPr>
              <a:t>For this session, you should be able to use the case created during the Screenings &amp; Referrals course.</a:t>
            </a:r>
          </a:p>
          <a:p>
            <a:r>
              <a:rPr lang="en-US" sz="3400">
                <a:latin typeface="Arial"/>
                <a:cs typeface="Arial"/>
              </a:rPr>
              <a:t>If there are issues, Pre-Seeded cases have been created for TTT Trainings</a:t>
            </a:r>
          </a:p>
          <a:p>
            <a:r>
              <a:rPr lang="en-US" sz="3400">
                <a:latin typeface="Arial"/>
                <a:cs typeface="Arial"/>
              </a:rPr>
              <a:t>To access Pre-Seeded cases, please utilize the spreadsheet given to your training facilitators and open the tab that corresponds to the relevant scenario</a:t>
            </a:r>
          </a:p>
          <a:p>
            <a:r>
              <a:rPr lang="en-US" sz="3400">
                <a:latin typeface="Arial"/>
                <a:cs typeface="Arial"/>
              </a:rPr>
              <a:t>For CARES Trainers, find the folder for cases seeded for your regional session here: </a:t>
            </a:r>
            <a:r>
              <a:rPr lang="en-US" sz="3400">
                <a:latin typeface="Arial"/>
                <a:ea typeface="Calibri"/>
                <a:cs typeface="Arial"/>
                <a:hlinkClick r:id="rId2"/>
              </a:rPr>
              <a:t>Train the Trainer</a:t>
            </a:r>
            <a:endParaRPr lang="en-US" sz="3400">
              <a:latin typeface="Arial"/>
              <a:ea typeface="Calibri"/>
              <a:cs typeface="Arial"/>
            </a:endParaRPr>
          </a:p>
          <a:p>
            <a:pPr lvl="1"/>
            <a:r>
              <a:rPr lang="en-US" sz="3400" i="1">
                <a:latin typeface="Arial"/>
                <a:ea typeface="Calibri"/>
                <a:cs typeface="Arial"/>
              </a:rPr>
              <a:t>Please make sure you use the tab based on the specific course being taught (i.e., Eligibility)</a:t>
            </a:r>
            <a:endParaRPr lang="en-US" sz="3400">
              <a:latin typeface="Arial"/>
              <a:ea typeface="Calibri"/>
              <a:cs typeface="Arial"/>
            </a:endParaRPr>
          </a:p>
          <a:p>
            <a:endParaRPr lang="en-US">
              <a:latin typeface="Arial"/>
              <a:ea typeface="Calibri"/>
              <a:cs typeface="Arial"/>
            </a:endParaRPr>
          </a:p>
          <a:p>
            <a:pPr marL="0" indent="0">
              <a:buFont typeface="Arial" pitchFamily="34" charset="0"/>
              <a:buNone/>
            </a:pPr>
            <a:endParaRPr lang="en-US" b="1">
              <a:solidFill>
                <a:srgbClr val="FF0000"/>
              </a:solidFill>
              <a:latin typeface="Arial"/>
              <a:ea typeface="Calibri"/>
              <a:cs typeface="Arial"/>
            </a:endParaRPr>
          </a:p>
          <a:p>
            <a:pPr marL="0" indent="0">
              <a:buFont typeface="Arial" pitchFamily="34" charset="0"/>
              <a:buNone/>
            </a:pPr>
            <a:endParaRPr lang="en-US" b="1">
              <a:solidFill>
                <a:srgbClr val="FF0000"/>
              </a:solidFill>
              <a:ea typeface="Calibri"/>
            </a:endParaRPr>
          </a:p>
        </p:txBody>
      </p:sp>
    </p:spTree>
    <p:extLst>
      <p:ext uri="{BB962C8B-B14F-4D97-AF65-F5344CB8AC3E}">
        <p14:creationId xmlns:p14="http://schemas.microsoft.com/office/powerpoint/2010/main" val="2994659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a:xfrm>
            <a:off x="914400" y="434976"/>
            <a:ext cx="14630400" cy="1084262"/>
          </a:xfrm>
        </p:spPr>
        <p:txBody>
          <a:bodyPr/>
          <a:lstStyle/>
          <a:p>
            <a:r>
              <a:rPr lang="en-US">
                <a:latin typeface="Arial"/>
                <a:cs typeface="Arial"/>
              </a:rPr>
              <a:t>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a:xfrm>
            <a:off x="914400" y="2033587"/>
            <a:ext cx="14630400" cy="6781800"/>
          </a:xfrm>
        </p:spPr>
        <p:txBody>
          <a:bodyPr vert="horz" lIns="91440" tIns="45720" rIns="91440" bIns="45720" rtlCol="0" anchor="t">
            <a:normAutofit fontScale="70000" lnSpcReduction="20000"/>
          </a:bodyPr>
          <a:lstStyle/>
          <a:p>
            <a:pPr marL="0" indent="0" fontAlgn="base">
              <a:buNone/>
            </a:pPr>
            <a:r>
              <a:rPr lang="en-US">
                <a:latin typeface="Arial"/>
                <a:cs typeface="Arial"/>
              </a:rPr>
              <a:t>Once the children are placed, their cases are assigned to a CARES Eligibility Resource who begins work on the children’s Eligibility Records. The CARES Eligibility Resource initiates a Case Link to </a:t>
            </a:r>
            <a:r>
              <a:rPr lang="en-US" err="1">
                <a:latin typeface="Arial"/>
                <a:cs typeface="Arial"/>
              </a:rPr>
              <a:t>CalSAWS</a:t>
            </a:r>
            <a:r>
              <a:rPr lang="en-US">
                <a:latin typeface="Arial"/>
                <a:cs typeface="Arial"/>
              </a:rPr>
              <a:t>. Next, the CARES Eligibility Resource enters the rate information in CARES for Victor and Peter’s placements. Depending on county practice, the Eligibility Resource may need to obtain supervisor approval on the proposed rates prior to sending the information to </a:t>
            </a:r>
            <a:r>
              <a:rPr lang="en-US" err="1">
                <a:latin typeface="Arial"/>
                <a:cs typeface="Arial"/>
              </a:rPr>
              <a:t>CalSAWS</a:t>
            </a:r>
            <a:r>
              <a:rPr lang="en-US">
                <a:latin typeface="Arial"/>
                <a:cs typeface="Arial"/>
              </a:rPr>
              <a:t>. When all approvals are received, the rate request information is sent to </a:t>
            </a:r>
            <a:r>
              <a:rPr lang="en-US" err="1">
                <a:latin typeface="Arial"/>
                <a:cs typeface="Arial"/>
              </a:rPr>
              <a:t>CalSAWS</a:t>
            </a:r>
            <a:r>
              <a:rPr lang="en-US">
                <a:latin typeface="Arial"/>
                <a:cs typeface="Arial"/>
              </a:rPr>
              <a:t>.  </a:t>
            </a:r>
          </a:p>
          <a:p>
            <a:pPr marL="0" indent="0" fontAlgn="base">
              <a:buNone/>
            </a:pPr>
            <a:endParaRPr lang="en-US">
              <a:latin typeface="Arial"/>
              <a:cs typeface="Arial"/>
            </a:endParaRPr>
          </a:p>
          <a:p>
            <a:pPr marL="0" indent="0" fontAlgn="base">
              <a:buNone/>
            </a:pPr>
            <a:r>
              <a:rPr lang="en-US">
                <a:latin typeface="Arial"/>
                <a:cs typeface="Arial"/>
              </a:rPr>
              <a:t>The CARES Eligibility Resource then begins the process of reviewing and gathering the information required to determine eligibility for foster care. The CARES Eligibility Resource first validates that information used to support the SOC 158A and FC 2 has been populated from the child’s case, court, placement, and case plan records. The CARES Eligibility Resource sends information that has been populated into the SOC158A and FC2 to </a:t>
            </a:r>
            <a:r>
              <a:rPr lang="en-US" err="1">
                <a:latin typeface="Arial"/>
                <a:cs typeface="Arial"/>
              </a:rPr>
              <a:t>CalSAWS</a:t>
            </a:r>
            <a:r>
              <a:rPr lang="en-US">
                <a:latin typeface="Arial"/>
                <a:cs typeface="Arial"/>
              </a:rPr>
              <a:t> as it becomes available. The Eligibility Resource will enter the child’s income and property information and related Home Removal information in the related Eligibility Record, as needed. Next, based on county business practice, the CARES Eligibility Resource generates and signs the SOC 158A and FC2. </a:t>
            </a:r>
          </a:p>
          <a:p>
            <a:pPr marL="0" indent="0" fontAlgn="base">
              <a:buNone/>
            </a:pPr>
            <a:endParaRPr lang="en-US">
              <a:latin typeface="Arial"/>
              <a:cs typeface="Arial"/>
            </a:endParaRPr>
          </a:p>
          <a:p>
            <a:pPr marL="0" indent="0" fontAlgn="base">
              <a:buNone/>
            </a:pPr>
            <a:r>
              <a:rPr lang="en-US">
                <a:latin typeface="Arial"/>
                <a:cs typeface="Arial"/>
              </a:rPr>
              <a:t>After </a:t>
            </a:r>
            <a:r>
              <a:rPr lang="en-US" err="1">
                <a:latin typeface="Arial"/>
                <a:cs typeface="Arial"/>
              </a:rPr>
              <a:t>CalSAWS</a:t>
            </a:r>
            <a:r>
              <a:rPr lang="en-US">
                <a:latin typeface="Arial"/>
                <a:cs typeface="Arial"/>
              </a:rPr>
              <a:t> receives the required information and the eligibility determination request is approved, the child can begin receiving foster care funding to support the costs of housing the child.</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244396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4" name="Date Placeholder 3">
            <a:extLst>
              <a:ext uri="{FF2B5EF4-FFF2-40B4-BE49-F238E27FC236}">
                <a16:creationId xmlns:a16="http://schemas.microsoft.com/office/drawing/2014/main" id="{EFBC1B1F-EBAC-FEA9-655E-ACCF88DC6EEE}"/>
              </a:ext>
              <a:ext uri="{C183D7F6-B498-43B3-948B-1728B52AA6E4}">
                <adec:decorative xmlns:adec="http://schemas.microsoft.com/office/drawing/2017/decorative" val="1"/>
              </a:ext>
            </a:extLst>
          </p:cNvPr>
          <p:cNvSpPr>
            <a:spLocks noGrp="1"/>
          </p:cNvSpPr>
          <p:nvPr>
            <p:ph type="dt" sz="half" idx="10"/>
          </p:nvPr>
        </p:nvSpPr>
        <p:spPr/>
        <p:txBody>
          <a:bodyPr/>
          <a:lstStyle/>
          <a:p>
            <a:fld id="{D14A1AAA-9B2E-4174-926C-06E3E3E27CB3}" type="datetime1">
              <a:rPr lang="en-US" smtClean="0"/>
              <a:t>9/9/2026</a:t>
            </a:fld>
            <a:endParaRPr lang="en-US"/>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476626"/>
          </a:xfrm>
        </p:spPr>
        <p:txBody>
          <a:bodyPr/>
          <a:lstStyle/>
          <a:p>
            <a:r>
              <a:rPr lang="en-US"/>
              <a:t>Lesson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16507326" cy="6967817"/>
          </a:xfrm>
        </p:spPr>
        <p:txBody>
          <a:bodyPr vert="horz" lIns="91440" tIns="45720" rIns="91440" bIns="45720" numCol="2" rtlCol="0" anchor="t">
            <a:normAutofit/>
          </a:bodyPr>
          <a:lstStyle/>
          <a:p>
            <a:r>
              <a:rPr lang="en-US" sz="2400">
                <a:latin typeface="Calibri"/>
                <a:ea typeface="Calibri"/>
                <a:cs typeface="Calibri"/>
              </a:rPr>
              <a:t>Key  Actions:</a:t>
            </a:r>
          </a:p>
          <a:p>
            <a:pPr marL="457200" indent="-457200">
              <a:buFont typeface="Wingdings" panose="05000000000000000000" pitchFamily="2" charset="2"/>
              <a:buChar char="Ø"/>
            </a:pPr>
            <a:r>
              <a:rPr lang="en-US" sz="2400">
                <a:latin typeface="Calibri"/>
                <a:ea typeface="Calibri"/>
                <a:cs typeface="Calibri"/>
              </a:rPr>
              <a:t>Reviewing and updating Eligibility records in CARES  </a:t>
            </a:r>
          </a:p>
          <a:p>
            <a:pPr marL="457200" indent="-457200">
              <a:buFont typeface="Wingdings" panose="05000000000000000000" pitchFamily="2" charset="2"/>
              <a:buChar char="Ø"/>
            </a:pPr>
            <a:r>
              <a:rPr lang="en-US" sz="2400">
                <a:latin typeface="Calibri"/>
                <a:ea typeface="Calibri"/>
                <a:cs typeface="Calibri"/>
              </a:rPr>
              <a:t>Verifying information in the Eligibility Record </a:t>
            </a:r>
          </a:p>
          <a:p>
            <a:pPr marL="457200" indent="-457200">
              <a:buFont typeface="Wingdings,Sans-Serif" panose="05000000000000000000" pitchFamily="2" charset="2"/>
              <a:buChar char="Ø"/>
            </a:pPr>
            <a:r>
              <a:rPr lang="en-US" sz="2400">
                <a:latin typeface="Calibri"/>
                <a:ea typeface="Calibri"/>
                <a:cs typeface="Calibri"/>
              </a:rPr>
              <a:t>Sending new information to </a:t>
            </a:r>
            <a:r>
              <a:rPr lang="en-US" sz="2400" err="1">
                <a:latin typeface="Calibri"/>
                <a:ea typeface="Calibri"/>
                <a:cs typeface="Calibri"/>
              </a:rPr>
              <a:t>CalSAWS</a:t>
            </a:r>
          </a:p>
          <a:p>
            <a:pPr marL="914400" lvl="1" indent="-457200">
              <a:buFont typeface="Wingdings,Sans-Serif" panose="05000000000000000000" pitchFamily="2" charset="2"/>
              <a:buChar char="Ø"/>
            </a:pPr>
            <a:r>
              <a:rPr lang="en-US" sz="2400">
                <a:latin typeface="Calibri"/>
                <a:ea typeface="Calibri"/>
                <a:cs typeface="Calibri"/>
              </a:rPr>
              <a:t>Entering and Requesting Placement Rates</a:t>
            </a:r>
          </a:p>
          <a:p>
            <a:pPr marL="914400" lvl="1" indent="-457200">
              <a:buFont typeface="Wingdings,Sans-Serif" panose="05000000000000000000" pitchFamily="2" charset="2"/>
              <a:buChar char="Ø"/>
            </a:pPr>
            <a:r>
              <a:rPr lang="en-US" sz="2400">
                <a:latin typeface="Calibri"/>
                <a:ea typeface="Calibri"/>
                <a:cs typeface="Calibri"/>
              </a:rPr>
              <a:t>Entering Income and Property Information  </a:t>
            </a:r>
          </a:p>
          <a:p>
            <a:pPr marL="914400" lvl="1" indent="-457200">
              <a:buFont typeface="Wingdings,Sans-Serif" panose="05000000000000000000" pitchFamily="2" charset="2"/>
              <a:buChar char="Ø"/>
            </a:pPr>
            <a:r>
              <a:rPr lang="en-US" sz="2400">
                <a:latin typeface="Calibri"/>
                <a:ea typeface="Calibri"/>
                <a:cs typeface="Calibri"/>
              </a:rPr>
              <a:t>Sibling Information  </a:t>
            </a:r>
          </a:p>
          <a:p>
            <a:pPr marL="914400" lvl="1" indent="-457200">
              <a:buFont typeface="Wingdings,Sans-Serif" panose="05000000000000000000" pitchFamily="2" charset="2"/>
              <a:buChar char="Ø"/>
            </a:pPr>
            <a:r>
              <a:rPr lang="en-US" sz="2400">
                <a:latin typeface="Calibri"/>
                <a:ea typeface="Calibri"/>
                <a:cs typeface="Calibri"/>
              </a:rPr>
              <a:t>Placement change </a:t>
            </a:r>
            <a:endParaRPr lang="en-US"/>
          </a:p>
          <a:p>
            <a:pPr marL="457200" indent="-457200">
              <a:buFont typeface="Wingdings" panose="05000000000000000000" pitchFamily="2" charset="2"/>
              <a:buChar char="Ø"/>
            </a:pPr>
            <a:r>
              <a:rPr lang="en-US" sz="2400">
                <a:latin typeface="Calibri"/>
                <a:ea typeface="Calibri"/>
                <a:cs typeface="Calibri"/>
              </a:rPr>
              <a:t>Complete SOC 158A (Foster Child’s Data Record and AFDC-FC Certification </a:t>
            </a:r>
          </a:p>
          <a:p>
            <a:pPr marL="457200" indent="-457200">
              <a:buFont typeface="Wingdings" panose="05000000000000000000" pitchFamily="2" charset="2"/>
              <a:buChar char="Ø"/>
            </a:pPr>
            <a:r>
              <a:rPr lang="en-US" sz="2400">
                <a:latin typeface="Calibri"/>
                <a:ea typeface="Calibri"/>
                <a:cs typeface="Calibri"/>
              </a:rPr>
              <a:t>FC 2 Statement of Facts Supporting Eligibility for AFDC-FC (Foster Care) </a:t>
            </a:r>
          </a:p>
          <a:p>
            <a:pPr marL="457200" indent="-457200">
              <a:buFont typeface="Wingdings" panose="05000000000000000000" pitchFamily="2" charset="2"/>
              <a:buChar char="Ø"/>
            </a:pPr>
            <a:r>
              <a:rPr lang="en-US" sz="2400">
                <a:latin typeface="Calibri"/>
                <a:ea typeface="Calibri"/>
                <a:cs typeface="Calibri"/>
              </a:rPr>
              <a:t>Complete the CW52 Child Support: Good Cause Claim for Non-cooperation </a:t>
            </a:r>
          </a:p>
          <a:p>
            <a:pPr marL="457200" indent="-457200">
              <a:buFont typeface="Wingdings" panose="05000000000000000000" pitchFamily="2" charset="2"/>
              <a:buChar char="Ø"/>
            </a:pPr>
            <a:r>
              <a:rPr lang="en-US" sz="2400">
                <a:latin typeface="Calibri"/>
                <a:ea typeface="Calibri"/>
                <a:cs typeface="Calibri"/>
              </a:rPr>
              <a:t>Managing documents in the Eligibility Record  </a:t>
            </a:r>
          </a:p>
          <a:p>
            <a:pPr marL="914400" lvl="1" indent="-457200">
              <a:buFont typeface="Wingdings" panose="05000000000000000000" pitchFamily="2" charset="2"/>
              <a:buChar char="Ø"/>
            </a:pPr>
            <a:r>
              <a:rPr lang="en-US" sz="2400">
                <a:latin typeface="Calibri"/>
                <a:ea typeface="Calibri"/>
                <a:cs typeface="Calibri"/>
              </a:rPr>
              <a:t>SOC 158A</a:t>
            </a:r>
          </a:p>
          <a:p>
            <a:pPr marL="914400" lvl="1" indent="-457200">
              <a:buFont typeface="Wingdings" panose="05000000000000000000" pitchFamily="2" charset="2"/>
              <a:buChar char="Ø"/>
            </a:pPr>
            <a:r>
              <a:rPr lang="en-US" sz="2400">
                <a:latin typeface="Calibri"/>
                <a:ea typeface="Calibri"/>
                <a:cs typeface="Calibri"/>
              </a:rPr>
              <a:t>FC 2</a:t>
            </a:r>
          </a:p>
          <a:p>
            <a:pPr marL="914400" lvl="1" indent="-457200">
              <a:buFont typeface="Wingdings" panose="05000000000000000000" pitchFamily="2" charset="2"/>
              <a:buChar char="Ø"/>
            </a:pPr>
            <a:r>
              <a:rPr lang="en-US" sz="2400">
                <a:latin typeface="Calibri"/>
                <a:ea typeface="Calibri"/>
                <a:cs typeface="Calibri"/>
              </a:rPr>
              <a:t>ARC 1</a:t>
            </a:r>
          </a:p>
          <a:p>
            <a:pPr marL="914400" lvl="1" indent="-457200">
              <a:buFont typeface="Wingdings" panose="05000000000000000000" pitchFamily="2" charset="2"/>
              <a:buChar char="Ø"/>
            </a:pPr>
            <a:r>
              <a:rPr lang="en-US" sz="2400">
                <a:latin typeface="Calibri"/>
                <a:ea typeface="Calibri"/>
                <a:cs typeface="Calibri"/>
              </a:rPr>
              <a:t>CW 51</a:t>
            </a: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014344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0886-2298-9336-79B3-93C458FCA8B3}"/>
              </a:ext>
            </a:extLst>
          </p:cNvPr>
          <p:cNvSpPr>
            <a:spLocks noGrp="1"/>
          </p:cNvSpPr>
          <p:nvPr>
            <p:ph type="title"/>
          </p:nvPr>
        </p:nvSpPr>
        <p:spPr/>
        <p:txBody>
          <a:bodyPr/>
          <a:lstStyle/>
          <a:p>
            <a:r>
              <a:rPr lang="en-US"/>
              <a:t>FCED Demo (if needed)</a:t>
            </a:r>
          </a:p>
        </p:txBody>
      </p:sp>
      <p:sp>
        <p:nvSpPr>
          <p:cNvPr id="5" name="Date Placeholder 4">
            <a:extLst>
              <a:ext uri="{FF2B5EF4-FFF2-40B4-BE49-F238E27FC236}">
                <a16:creationId xmlns:a16="http://schemas.microsoft.com/office/drawing/2014/main" id="{5D3E107C-6538-EB5A-E115-33205AB4A500}"/>
              </a:ext>
            </a:extLst>
          </p:cNvPr>
          <p:cNvSpPr>
            <a:spLocks noGrp="1"/>
          </p:cNvSpPr>
          <p:nvPr>
            <p:ph type="dt" sz="half" idx="10"/>
          </p:nvPr>
        </p:nvSpPr>
        <p:spPr/>
        <p:txBody>
          <a:bodyPr/>
          <a:lstStyle/>
          <a:p>
            <a:r>
              <a:rPr lang="en-US"/>
              <a:t>2026</a:t>
            </a:r>
          </a:p>
        </p:txBody>
      </p:sp>
      <p:sp>
        <p:nvSpPr>
          <p:cNvPr id="7" name="TextBox 6">
            <a:extLst>
              <a:ext uri="{FF2B5EF4-FFF2-40B4-BE49-F238E27FC236}">
                <a16:creationId xmlns:a16="http://schemas.microsoft.com/office/drawing/2014/main" id="{5CB35527-D68F-81A4-7B66-2C9301C0EA38}"/>
              </a:ext>
            </a:extLst>
          </p:cNvPr>
          <p:cNvSpPr txBox="1"/>
          <p:nvPr/>
        </p:nvSpPr>
        <p:spPr>
          <a:xfrm>
            <a:off x="4475748" y="9543253"/>
            <a:ext cx="9336505" cy="369332"/>
          </a:xfrm>
          <a:prstGeom prst="rect">
            <a:avLst/>
          </a:prstGeom>
          <a:noFill/>
        </p:spPr>
        <p:txBody>
          <a:bodyPr wrap="square" rtlCol="0">
            <a:spAutoFit/>
          </a:bodyPr>
          <a:lstStyle/>
          <a:p>
            <a:pPr algn="ctr"/>
            <a:r>
              <a:rPr lang="en-US"/>
              <a:t>Additional recordings can be found on the CARES Hub</a:t>
            </a:r>
          </a:p>
        </p:txBody>
      </p:sp>
      <p:pic>
        <p:nvPicPr>
          <p:cNvPr id="3" name="CWS-CARES_Eligibility_demonstration_-_Short" descr="Video frame">
            <a:hlinkClick r:id="" action="ppaction://media"/>
            <a:extLst>
              <a:ext uri="{FF2B5EF4-FFF2-40B4-BE49-F238E27FC236}">
                <a16:creationId xmlns:a16="http://schemas.microsoft.com/office/drawing/2014/main" id="{2D4DFB71-9DBF-5EAE-28A8-C55D6726116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78755" y="2245932"/>
            <a:ext cx="11727782" cy="6665495"/>
          </a:xfrm>
          <a:prstGeom prst="rect">
            <a:avLst/>
          </a:prstGeom>
          <a:ln>
            <a:solidFill>
              <a:srgbClr val="4472C4"/>
            </a:solidFill>
          </a:ln>
        </p:spPr>
      </p:pic>
    </p:spTree>
    <p:extLst>
      <p:ext uri="{BB962C8B-B14F-4D97-AF65-F5344CB8AC3E}">
        <p14:creationId xmlns:p14="http://schemas.microsoft.com/office/powerpoint/2010/main" val="418115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3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6950BFC3-D8DA-4A85-94F7-54DA5524770B}">
      <p188:commentRel xmlns:p188="http://schemas.microsoft.com/office/powerpoint/2018/8/main" r:id="rId4"/>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22</a:t>
            </a:fld>
            <a:endParaRPr lang="en-US"/>
          </a:p>
        </p:txBody>
      </p:sp>
    </p:spTree>
    <p:extLst>
      <p:ext uri="{BB962C8B-B14F-4D97-AF65-F5344CB8AC3E}">
        <p14:creationId xmlns:p14="http://schemas.microsoft.com/office/powerpoint/2010/main" val="1567149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Foster Care Eligibility Redetermination</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BC62DDE-5477-4AC2-63AB-35D03C164EFE}"/>
              </a:ext>
            </a:extLst>
          </p:cNvPr>
          <p:cNvSpPr>
            <a:spLocks noGrp="1"/>
          </p:cNvSpPr>
          <p:nvPr>
            <p:ph type="sldNum" sz="quarter" idx="12"/>
          </p:nvPr>
        </p:nvSpPr>
        <p:spPr/>
        <p:txBody>
          <a:bodyPr/>
          <a:lstStyle/>
          <a:p>
            <a:fld id="{B6F15528-21DE-4FAA-801E-634DDDAF4B2B}" type="slidenum">
              <a:rPr lang="en-US" smtClean="0"/>
              <a:pPr/>
              <a:t>23</a:t>
            </a:fld>
            <a:endParaRPr lang="en-US"/>
          </a:p>
        </p:txBody>
      </p:sp>
      <p:sp>
        <p:nvSpPr>
          <p:cNvPr id="4" name="Date Placeholder 3">
            <a:extLst>
              <a:ext uri="{FF2B5EF4-FFF2-40B4-BE49-F238E27FC236}">
                <a16:creationId xmlns:a16="http://schemas.microsoft.com/office/drawing/2014/main" id="{45E9C8A1-1493-251B-440F-52CD49C5A1C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82103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p:txBody>
          <a:bodyPr/>
          <a:lstStyle/>
          <a:p>
            <a:r>
              <a:rPr lang="en-US">
                <a:latin typeface="Arial"/>
                <a:cs typeface="Arial"/>
              </a:rPr>
              <a:t>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a:xfrm>
            <a:off x="832990" y="2580501"/>
            <a:ext cx="8311010" cy="6781800"/>
          </a:xfrm>
        </p:spPr>
        <p:txBody>
          <a:bodyPr vert="horz" lIns="91440" tIns="45720" rIns="91440" bIns="45720" rtlCol="0" anchor="t">
            <a:normAutofit/>
          </a:bodyPr>
          <a:lstStyle/>
          <a:p>
            <a:pPr marL="0" indent="0">
              <a:buNone/>
            </a:pPr>
            <a:r>
              <a:rPr lang="en-US" sz="3000">
                <a:latin typeface="Arial"/>
                <a:cs typeface="Arial"/>
              </a:rPr>
              <a:t>A year has passed from the child's initial determination and now it's time for an annual redetermination. </a:t>
            </a:r>
          </a:p>
          <a:p>
            <a:pPr marL="0" indent="0">
              <a:buNone/>
            </a:pPr>
            <a:endParaRPr lang="en-US" sz="3000" i="1">
              <a:latin typeface="Arial"/>
              <a:cs typeface="Arial"/>
            </a:endParaRPr>
          </a:p>
          <a:p>
            <a:pPr marL="0" indent="0">
              <a:buNone/>
            </a:pPr>
            <a:r>
              <a:rPr lang="en-US" sz="3000" i="1">
                <a:latin typeface="Arial"/>
                <a:cs typeface="Arial"/>
              </a:rPr>
              <a:t>We will run through this scenario as a walkthrough demo, instead of hands-on.</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A2A3CC2F-902A-B099-0CF5-ACDBC1809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24</a:t>
            </a:fld>
            <a:endParaRPr lang="en-US"/>
          </a:p>
        </p:txBody>
      </p:sp>
      <p:pic>
        <p:nvPicPr>
          <p:cNvPr id="11" name="Picture 10" descr="Happy family shows 2 parents (or guardians) and 2 children.">
            <a:extLst>
              <a:ext uri="{FF2B5EF4-FFF2-40B4-BE49-F238E27FC236}">
                <a16:creationId xmlns:a16="http://schemas.microsoft.com/office/drawing/2014/main" id="{0C672555-DC26-D31A-D79B-02E4B5B7A29A}"/>
              </a:ext>
            </a:extLst>
          </p:cNvPr>
          <p:cNvPicPr>
            <a:picLocks noChangeAspect="1"/>
          </p:cNvPicPr>
          <p:nvPr/>
        </p:nvPicPr>
        <p:blipFill>
          <a:blip r:embed="rId3"/>
          <a:stretch>
            <a:fillRect/>
          </a:stretch>
        </p:blipFill>
        <p:spPr>
          <a:xfrm>
            <a:off x="9606287" y="3121562"/>
            <a:ext cx="7767313" cy="5491671"/>
          </a:xfrm>
          <a:prstGeom prst="rect">
            <a:avLst/>
          </a:prstGeom>
          <a:ln>
            <a:solidFill>
              <a:schemeClr val="tx2"/>
            </a:solidFill>
          </a:ln>
        </p:spPr>
      </p:pic>
    </p:spTree>
    <p:extLst>
      <p:ext uri="{BB962C8B-B14F-4D97-AF65-F5344CB8AC3E}">
        <p14:creationId xmlns:p14="http://schemas.microsoft.com/office/powerpoint/2010/main" val="1404226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38108"/>
            <a:ext cx="9989971" cy="6996392"/>
          </a:xfrm>
        </p:spPr>
        <p:txBody>
          <a:bodyPr vert="horz" lIns="91440" tIns="45720" rIns="91440" bIns="45720" rtlCol="0" anchor="t">
            <a:normAutofit/>
          </a:bodyPr>
          <a:lstStyle/>
          <a:p>
            <a:r>
              <a:rPr lang="en-US" b="1">
                <a:latin typeface="Arial"/>
                <a:ea typeface="Calibri"/>
                <a:cs typeface="Arial"/>
              </a:rPr>
              <a:t>Key  Actions:</a:t>
            </a:r>
            <a:endParaRPr lang="en-US">
              <a:ea typeface="Calibri" panose="020F0502020204030204" pitchFamily="34" charset="0"/>
            </a:endParaRPr>
          </a:p>
          <a:p>
            <a:pPr marL="285750" indent="-285750">
              <a:buFont typeface="Wingdings" pitchFamily="34" charset="0"/>
              <a:buChar char="Ø"/>
            </a:pPr>
            <a:r>
              <a:rPr lang="en-US" sz="2600">
                <a:solidFill>
                  <a:schemeClr val="tx1"/>
                </a:solidFill>
                <a:highlight>
                  <a:srgbClr val="FFFFFF"/>
                </a:highlight>
                <a:latin typeface="Arial"/>
                <a:ea typeface="Calibri"/>
                <a:cs typeface="Arial"/>
              </a:rPr>
              <a:t>  Reviewing and Updating the Eligibility Record for Accuracy</a:t>
            </a:r>
            <a:r>
              <a:rPr lang="en-US" sz="2600">
                <a:solidFill>
                  <a:schemeClr val="tx1"/>
                </a:solidFill>
                <a:latin typeface="Arial"/>
                <a:ea typeface="Calibri"/>
                <a:cs typeface="Arial"/>
              </a:rPr>
              <a:t> </a:t>
            </a:r>
          </a:p>
          <a:p>
            <a:pPr marL="457200" indent="-457200">
              <a:buFont typeface="Wingdings" panose="05000000000000000000" pitchFamily="2" charset="2"/>
              <a:buChar char="Ø"/>
            </a:pPr>
            <a:r>
              <a:rPr lang="en-US" sz="2600">
                <a:solidFill>
                  <a:schemeClr val="tx1"/>
                </a:solidFill>
                <a:latin typeface="Arial"/>
                <a:cs typeface="Arial"/>
              </a:rPr>
              <a:t>Generating the ARC 2   </a:t>
            </a:r>
            <a:endParaRPr lang="en-US" sz="2600">
              <a:solidFill>
                <a:schemeClr val="tx1"/>
              </a:solidFill>
              <a:latin typeface="Arial"/>
              <a:ea typeface="Calibri"/>
              <a:cs typeface="Arial"/>
            </a:endParaRPr>
          </a:p>
          <a:p>
            <a:pPr marL="457200" indent="-457200">
              <a:buFont typeface="Wingdings" panose="05000000000000000000" pitchFamily="2" charset="2"/>
              <a:buChar char="Ø"/>
            </a:pPr>
            <a:r>
              <a:rPr lang="en-US" sz="2600">
                <a:solidFill>
                  <a:schemeClr val="tx1"/>
                </a:solidFill>
                <a:latin typeface="Arial"/>
                <a:cs typeface="Arial"/>
              </a:rPr>
              <a:t>Sending updated information to </a:t>
            </a:r>
            <a:r>
              <a:rPr lang="en-US" sz="2600" err="1">
                <a:solidFill>
                  <a:schemeClr val="tx1"/>
                </a:solidFill>
                <a:latin typeface="Arial"/>
                <a:cs typeface="Arial"/>
              </a:rPr>
              <a:t>CalSAWS</a:t>
            </a:r>
            <a:r>
              <a:rPr lang="en-US" sz="2600">
                <a:solidFill>
                  <a:schemeClr val="tx1"/>
                </a:solidFill>
                <a:latin typeface="Arial"/>
                <a:cs typeface="Arial"/>
              </a:rPr>
              <a:t>  </a:t>
            </a:r>
          </a:p>
          <a:p>
            <a:endParaRPr lang="en-US"/>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282070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26</a:t>
            </a:fld>
            <a:endParaRPr lang="en-US"/>
          </a:p>
        </p:txBody>
      </p:sp>
    </p:spTree>
    <p:extLst>
      <p:ext uri="{BB962C8B-B14F-4D97-AF65-F5344CB8AC3E}">
        <p14:creationId xmlns:p14="http://schemas.microsoft.com/office/powerpoint/2010/main" val="1492605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10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9/9/2026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572435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730680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B39B-4697-7568-8F05-5BED200B4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14586-85BB-5AA7-CB40-CF5AC64D0463}"/>
              </a:ext>
            </a:extLst>
          </p:cNvPr>
          <p:cNvSpPr>
            <a:spLocks noGrp="1"/>
          </p:cNvSpPr>
          <p:nvPr>
            <p:ph type="title"/>
          </p:nvPr>
        </p:nvSpPr>
        <p:spPr/>
        <p:txBody>
          <a:bodyPr/>
          <a:lstStyle/>
          <a:p>
            <a:r>
              <a:rPr lang="en-US">
                <a:latin typeface="Arial"/>
                <a:cs typeface="Arial"/>
              </a:rPr>
              <a:t>Lesson 4: Kin-GAP Benefits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43E07D7-4D37-253F-FC38-DA055CE05E1A}"/>
              </a:ext>
            </a:extLst>
          </p:cNvPr>
          <p:cNvSpPr>
            <a:spLocks noGrp="1"/>
          </p:cNvSpPr>
          <p:nvPr>
            <p:ph type="sldNum" sz="quarter" idx="12"/>
          </p:nvPr>
        </p:nvSpPr>
        <p:spPr/>
        <p:txBody>
          <a:bodyPr/>
          <a:lstStyle/>
          <a:p>
            <a:fld id="{B6F15528-21DE-4FAA-801E-634DDDAF4B2B}" type="slidenum">
              <a:rPr lang="en-US" smtClean="0"/>
              <a:pPr/>
              <a:t>29</a:t>
            </a:fld>
            <a:endParaRPr lang="en-US"/>
          </a:p>
        </p:txBody>
      </p:sp>
      <p:sp>
        <p:nvSpPr>
          <p:cNvPr id="4" name="Date Placeholder 3">
            <a:extLst>
              <a:ext uri="{FF2B5EF4-FFF2-40B4-BE49-F238E27FC236}">
                <a16:creationId xmlns:a16="http://schemas.microsoft.com/office/drawing/2014/main" id="{497C570E-999C-390C-0BFF-69E1A97770FB}"/>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4155538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9EA-3EC0-61BB-2B05-0467CB8AEAFA}"/>
              </a:ext>
            </a:extLst>
          </p:cNvPr>
          <p:cNvSpPr>
            <a:spLocks noGrp="1"/>
          </p:cNvSpPr>
          <p:nvPr>
            <p:ph type="title"/>
          </p:nvPr>
        </p:nvSpPr>
        <p:spPr>
          <a:xfrm>
            <a:off x="914400" y="434976"/>
            <a:ext cx="14630400" cy="1484312"/>
          </a:xfrm>
        </p:spPr>
        <p:txBody>
          <a:bodyPr/>
          <a:lstStyle/>
          <a:p>
            <a:r>
              <a:rPr lang="en-US"/>
              <a:t>Training Introduction</a:t>
            </a:r>
            <a:endParaRPr lang="en-US" dirty="0"/>
          </a:p>
        </p:txBody>
      </p:sp>
      <p:sp>
        <p:nvSpPr>
          <p:cNvPr id="3" name="Content Placeholder 2">
            <a:extLst>
              <a:ext uri="{FF2B5EF4-FFF2-40B4-BE49-F238E27FC236}">
                <a16:creationId xmlns:a16="http://schemas.microsoft.com/office/drawing/2014/main" id="{E66B61C6-7DDF-44BA-6B3E-D1325AA20E8B}"/>
              </a:ext>
            </a:extLst>
          </p:cNvPr>
          <p:cNvSpPr>
            <a:spLocks noGrp="1"/>
          </p:cNvSpPr>
          <p:nvPr>
            <p:ph idx="1"/>
          </p:nvPr>
        </p:nvSpPr>
        <p:spPr/>
        <p:txBody>
          <a:bodyPr vert="horz" lIns="91440" tIns="45720" rIns="91440" bIns="45720" rtlCol="0" anchor="t">
            <a:normAutofit/>
          </a:bodyPr>
          <a:lstStyle/>
          <a:p>
            <a:pPr marL="0" indent="0">
              <a:buNone/>
            </a:pPr>
            <a:r>
              <a:rPr lang="en-US">
                <a:latin typeface="Calibri"/>
                <a:ea typeface="Calibri"/>
                <a:cs typeface="Calibri"/>
              </a:rPr>
              <a:t>We will start class with a quick introduction from Jessica </a:t>
            </a:r>
            <a:r>
              <a:rPr lang="en-US" dirty="0">
                <a:latin typeface="Calibri"/>
                <a:ea typeface="Calibri"/>
                <a:cs typeface="Calibri"/>
              </a:rPr>
              <a:t>Rougeux, the Chief </a:t>
            </a:r>
            <a:r>
              <a:rPr lang="en-US">
                <a:latin typeface="Calibri"/>
                <a:ea typeface="Calibri"/>
                <a:cs typeface="Calibri"/>
              </a:rPr>
              <a:t>of the Child Welfare System Branch: </a:t>
            </a:r>
            <a:r>
              <a:rPr lang="en-US" dirty="0">
                <a:latin typeface="Calibri"/>
                <a:ea typeface="Calibri"/>
                <a:cs typeface="Calibri"/>
                <a:hlinkClick r:id="rId2"/>
              </a:rPr>
              <a:t>Introduction to ILT - Jessica Rougeux.mp4</a:t>
            </a:r>
            <a:endParaRPr lang="en-US">
              <a:solidFill>
                <a:srgbClr val="467886"/>
              </a:solidFill>
              <a:latin typeface="Aptos"/>
              <a:ea typeface="Calibri"/>
              <a:cs typeface="Calibri"/>
            </a:endParaRPr>
          </a:p>
        </p:txBody>
      </p:sp>
      <p:sp>
        <p:nvSpPr>
          <p:cNvPr id="4" name="Date Placeholder 3">
            <a:extLst>
              <a:ext uri="{FF2B5EF4-FFF2-40B4-BE49-F238E27FC236}">
                <a16:creationId xmlns:a16="http://schemas.microsoft.com/office/drawing/2014/main" id="{D3E29A81-344C-DF99-8407-73295D91306E}"/>
              </a:ext>
            </a:extLst>
          </p:cNvPr>
          <p:cNvSpPr>
            <a:spLocks noGrp="1"/>
          </p:cNvSpPr>
          <p:nvPr>
            <p:ph type="dt" sz="half" idx="10"/>
          </p:nvPr>
        </p:nvSpPr>
        <p:spPr/>
        <p:txBody>
          <a:bodyPr/>
          <a:lstStyle/>
          <a:p>
            <a:fld id="{47D29D20-C43D-41DC-AAEE-AD7D2C14FE77}" type="datetime1">
              <a:rPr lang="en-US" smtClean="0"/>
              <a:t>9/9/2026</a:t>
            </a:fld>
            <a:endParaRPr lang="en-US"/>
          </a:p>
        </p:txBody>
      </p:sp>
      <p:sp>
        <p:nvSpPr>
          <p:cNvPr id="5" name="Slide Number Placeholder 4">
            <a:extLst>
              <a:ext uri="{FF2B5EF4-FFF2-40B4-BE49-F238E27FC236}">
                <a16:creationId xmlns:a16="http://schemas.microsoft.com/office/drawing/2014/main" id="{A8BFBA52-B439-2D2C-A87D-BF3CE151F9AE}"/>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3506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CD7EF-9E9B-67F4-318D-7DEC84BDD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5E5FB-5C51-14F5-0D55-F7B862A57D6D}"/>
              </a:ext>
            </a:extLst>
          </p:cNvPr>
          <p:cNvSpPr>
            <a:spLocks noGrp="1"/>
          </p:cNvSpPr>
          <p:nvPr>
            <p:ph type="title"/>
          </p:nvPr>
        </p:nvSpPr>
        <p:spPr/>
        <p:txBody>
          <a:bodyPr/>
          <a:lstStyle/>
          <a:p>
            <a:r>
              <a:rPr lang="en-US"/>
              <a:t>Accessing Pre-Seeded Cases for this Scenario</a:t>
            </a:r>
          </a:p>
        </p:txBody>
      </p:sp>
      <p:sp>
        <p:nvSpPr>
          <p:cNvPr id="4" name="Date Placeholder 3">
            <a:extLst>
              <a:ext uri="{FF2B5EF4-FFF2-40B4-BE49-F238E27FC236}">
                <a16:creationId xmlns:a16="http://schemas.microsoft.com/office/drawing/2014/main" id="{86255921-298F-BD14-732C-23FC9B2EC455}"/>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EC4AE6A0-EEBB-E3D0-ADF2-845E6C215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F7D99-3369-4288-FF40-BFA48EF478B9}"/>
              </a:ext>
            </a:extLst>
          </p:cNvPr>
          <p:cNvSpPr>
            <a:spLocks noGrp="1"/>
          </p:cNvSpPr>
          <p:nvPr>
            <p:ph type="sldNum" sz="quarter" idx="12"/>
          </p:nvPr>
        </p:nvSpPr>
        <p:spPr/>
        <p:txBody>
          <a:bodyPr/>
          <a:lstStyle/>
          <a:p>
            <a:fld id="{B6F15528-21DE-4FAA-801E-634DDDAF4B2B}" type="slidenum">
              <a:rPr lang="en-US" smtClean="0"/>
              <a:pPr/>
              <a:t>30</a:t>
            </a:fld>
            <a:endParaRPr lang="en-US"/>
          </a:p>
        </p:txBody>
      </p:sp>
      <p:sp>
        <p:nvSpPr>
          <p:cNvPr id="8" name="Text Placeholder 2">
            <a:extLst>
              <a:ext uri="{FF2B5EF4-FFF2-40B4-BE49-F238E27FC236}">
                <a16:creationId xmlns:a16="http://schemas.microsoft.com/office/drawing/2014/main" id="{6B54D009-18F3-0BF6-29D8-53141F28D748}"/>
              </a:ext>
            </a:extLst>
          </p:cNvPr>
          <p:cNvSpPr txBox="1">
            <a:spLocks/>
          </p:cNvSpPr>
          <p:nvPr/>
        </p:nvSpPr>
        <p:spPr>
          <a:xfrm>
            <a:off x="1081839" y="2704097"/>
            <a:ext cx="14630400" cy="6781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6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32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8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sz="3400">
                <a:latin typeface="Arial"/>
                <a:cs typeface="Arial"/>
              </a:rPr>
              <a:t>If there are issues, Pre-Seeded cases have been created for TTT Trainings</a:t>
            </a:r>
          </a:p>
          <a:p>
            <a:r>
              <a:rPr lang="en-US" sz="3400">
                <a:latin typeface="Arial"/>
                <a:cs typeface="Arial"/>
              </a:rPr>
              <a:t>To access Pre-Seeded cases, please utilize the spreadsheet given to your training facilitators and open the tab that corresponds to the relevant scenario</a:t>
            </a:r>
          </a:p>
          <a:p>
            <a:r>
              <a:rPr lang="en-US" sz="3400">
                <a:latin typeface="Arial"/>
                <a:cs typeface="Arial"/>
              </a:rPr>
              <a:t>For CARES Trainers, find the folder for cases seeded for your regional session here: </a:t>
            </a:r>
            <a:r>
              <a:rPr lang="en-US" sz="3400">
                <a:latin typeface="Arial"/>
                <a:ea typeface="Calibri"/>
                <a:cs typeface="Arial"/>
                <a:hlinkClick r:id="rId2"/>
              </a:rPr>
              <a:t>Train the Trainer</a:t>
            </a:r>
            <a:endParaRPr lang="en-US" sz="3400">
              <a:latin typeface="Arial"/>
              <a:ea typeface="Calibri"/>
              <a:cs typeface="Arial"/>
            </a:endParaRPr>
          </a:p>
          <a:p>
            <a:pPr lvl="1"/>
            <a:r>
              <a:rPr lang="en-US" sz="3400" i="1">
                <a:latin typeface="Arial"/>
                <a:ea typeface="Calibri"/>
                <a:cs typeface="Arial"/>
              </a:rPr>
              <a:t>Please make sure you use the tab based on the specific course being taught (i.e., Eligibility)</a:t>
            </a:r>
            <a:endParaRPr lang="en-US" sz="3400">
              <a:latin typeface="Arial"/>
              <a:ea typeface="Calibri"/>
              <a:cs typeface="Arial"/>
            </a:endParaRPr>
          </a:p>
          <a:p>
            <a:endParaRPr lang="en-US">
              <a:latin typeface="Arial"/>
              <a:ea typeface="Calibri"/>
              <a:cs typeface="Arial"/>
            </a:endParaRPr>
          </a:p>
          <a:p>
            <a:pPr marL="0" indent="0">
              <a:buFont typeface="Arial" pitchFamily="34" charset="0"/>
              <a:buNone/>
            </a:pPr>
            <a:endParaRPr lang="en-US" b="1">
              <a:solidFill>
                <a:srgbClr val="FF0000"/>
              </a:solidFill>
              <a:latin typeface="Arial"/>
              <a:ea typeface="Calibri"/>
              <a:cs typeface="Arial"/>
            </a:endParaRPr>
          </a:p>
          <a:p>
            <a:pPr marL="0" indent="0">
              <a:buFont typeface="Arial" pitchFamily="34" charset="0"/>
              <a:buNone/>
            </a:pPr>
            <a:endParaRPr lang="en-US" b="1">
              <a:solidFill>
                <a:srgbClr val="FF0000"/>
              </a:solidFill>
              <a:ea typeface="Calibri"/>
            </a:endParaRPr>
          </a:p>
        </p:txBody>
      </p:sp>
    </p:spTree>
    <p:extLst>
      <p:ext uri="{BB962C8B-B14F-4D97-AF65-F5344CB8AC3E}">
        <p14:creationId xmlns:p14="http://schemas.microsoft.com/office/powerpoint/2010/main" val="2450608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5DB9C-2BBB-2AE5-6B23-D0586E32C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38800-189D-DFF0-E854-89751506D0B6}"/>
              </a:ext>
            </a:extLst>
          </p:cNvPr>
          <p:cNvSpPr>
            <a:spLocks noGrp="1"/>
          </p:cNvSpPr>
          <p:nvPr>
            <p:ph type="title"/>
          </p:nvPr>
        </p:nvSpPr>
        <p:spPr>
          <a:xfrm>
            <a:off x="914400" y="534988"/>
            <a:ext cx="14630400" cy="898524"/>
          </a:xfrm>
        </p:spPr>
        <p:txBody>
          <a:bodyPr/>
          <a:lstStyle/>
          <a:p>
            <a:r>
              <a:rPr lang="en-US">
                <a:latin typeface="Arial"/>
                <a:cs typeface="Arial"/>
              </a:rPr>
              <a:t>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23B02693-374F-FAD7-A187-A52F28D8D5B4}"/>
              </a:ext>
            </a:extLst>
          </p:cNvPr>
          <p:cNvSpPr>
            <a:spLocks noGrp="1"/>
          </p:cNvSpPr>
          <p:nvPr>
            <p:ph idx="1"/>
          </p:nvPr>
        </p:nvSpPr>
        <p:spPr>
          <a:xfrm>
            <a:off x="914400" y="1590675"/>
            <a:ext cx="14916150" cy="7439025"/>
          </a:xfrm>
        </p:spPr>
        <p:txBody>
          <a:bodyPr vert="horz" lIns="91440" tIns="45720" rIns="91440" bIns="45720" rtlCol="0" anchor="t">
            <a:normAutofit fontScale="85000" lnSpcReduction="20000"/>
          </a:bodyPr>
          <a:lstStyle/>
          <a:p>
            <a:pPr marL="0" indent="0" fontAlgn="base">
              <a:buNone/>
            </a:pPr>
            <a:r>
              <a:rPr lang="en-US" sz="2800">
                <a:latin typeface="Arial"/>
                <a:cs typeface="Arial"/>
              </a:rPr>
              <a:t>A child with an active Child Welfare Court case where the Service Component is Permanent Placement is scheduled for a WIC 366.26 (Selection and Implementation) Hearing where the recommendation to the Court is to award legal guardianship to the child’s relative foster caregiver. Prior to the hearing, the child’s social worker will have discussed the option of guardianship with the caregiver, completed and signed SOC369 and SOC369A with the relative caregiver, and changed their role to prospective legal guardian.  </a:t>
            </a:r>
          </a:p>
          <a:p>
            <a:pPr marL="0" indent="0">
              <a:buNone/>
            </a:pPr>
            <a:endParaRPr lang="en-US" sz="2800">
              <a:latin typeface="Arial"/>
              <a:cs typeface="Arial"/>
            </a:endParaRPr>
          </a:p>
          <a:p>
            <a:pPr marL="0" indent="0" fontAlgn="base">
              <a:buNone/>
            </a:pPr>
            <a:r>
              <a:rPr lang="en-US" sz="2800">
                <a:latin typeface="Arial"/>
                <a:cs typeface="Arial"/>
              </a:rPr>
              <a:t>At the hearing, the Court granted guardianship and dismissed dependency, and the Worker updates the Court Minute Order in CARES. Afterwards, the CARES User end dates the youth’s current Child Location and records the Foster Care Exit information for the removal episode. The hearing date for termination of dependency and the end date for the Foster Care placement is then sent to </a:t>
            </a:r>
            <a:r>
              <a:rPr lang="en-US" sz="2800" err="1">
                <a:latin typeface="Arial"/>
                <a:cs typeface="Arial"/>
              </a:rPr>
              <a:t>CalSAWS</a:t>
            </a:r>
            <a:r>
              <a:rPr lang="en-US" sz="2800">
                <a:latin typeface="Arial"/>
                <a:cs typeface="Arial"/>
              </a:rPr>
              <a:t> in preparation to change the program type from Foster Care to Kin-GAP. </a:t>
            </a:r>
          </a:p>
          <a:p>
            <a:pPr marL="0" indent="0">
              <a:buNone/>
            </a:pPr>
            <a:endParaRPr lang="en-US" sz="2800">
              <a:latin typeface="Arial"/>
              <a:cs typeface="Arial"/>
            </a:endParaRPr>
          </a:p>
          <a:p>
            <a:pPr marL="0" indent="0" fontAlgn="base">
              <a:buNone/>
            </a:pPr>
            <a:r>
              <a:rPr lang="en-US" sz="2800">
                <a:latin typeface="Arial"/>
                <a:cs typeface="Arial"/>
              </a:rPr>
              <a:t>Prior to creating a new Child Location to track the child’s new living arrangement with their legal guardian, the CARES User will change the Case Type from Child Welfare Court to Relative Guardianship-Without Dependency, update the Role for prospective legal guardian to "Legal Guardian", and record a new Removal episode where the Primary Reason for Removal is "Guardianship Established." </a:t>
            </a:r>
          </a:p>
          <a:p>
            <a:pPr marL="0" indent="0">
              <a:buNone/>
            </a:pPr>
            <a:endParaRPr lang="en-US" sz="2800">
              <a:latin typeface="Arial"/>
              <a:cs typeface="Arial"/>
            </a:endParaRPr>
          </a:p>
          <a:p>
            <a:pPr marL="0" indent="0" fontAlgn="base">
              <a:buNone/>
            </a:pPr>
            <a:r>
              <a:rPr lang="en-US" sz="2800">
                <a:latin typeface="Arial"/>
                <a:cs typeface="Arial"/>
              </a:rPr>
              <a:t>A new Kin-GAP eligibility record is automatically created, and the CARES User submits the Case Link request to </a:t>
            </a:r>
            <a:r>
              <a:rPr lang="en-US" sz="2800" err="1">
                <a:latin typeface="Arial"/>
                <a:cs typeface="Arial"/>
              </a:rPr>
              <a:t>CalSAWS</a:t>
            </a:r>
            <a:r>
              <a:rPr lang="en-US" sz="2800">
                <a:latin typeface="Arial"/>
                <a:cs typeface="Arial"/>
              </a:rPr>
              <a:t>. The CARES User then completes the Kin-GAP Information details, SOC 369, and SOC 369A sections of the Eligibility record and receives determination from </a:t>
            </a:r>
            <a:r>
              <a:rPr lang="en-US" sz="2800" err="1">
                <a:latin typeface="Arial"/>
                <a:cs typeface="Arial"/>
              </a:rPr>
              <a:t>CalSAWS</a:t>
            </a:r>
            <a:r>
              <a:rPr lang="en-US" sz="2800">
                <a:latin typeface="Arial"/>
                <a:cs typeface="Arial"/>
              </a:rPr>
              <a:t> on the Kin-GAP eligibility record</a:t>
            </a:r>
            <a:r>
              <a:rPr lang="en-US" sz="2800">
                <a:latin typeface="Calibri"/>
                <a:ea typeface="Calibri"/>
                <a:cs typeface="Calibri"/>
              </a:rPr>
              <a:t>. </a:t>
            </a:r>
          </a:p>
        </p:txBody>
      </p:sp>
      <p:sp>
        <p:nvSpPr>
          <p:cNvPr id="4" name="Date Placeholder 3">
            <a:extLst>
              <a:ext uri="{FF2B5EF4-FFF2-40B4-BE49-F238E27FC236}">
                <a16:creationId xmlns:a16="http://schemas.microsoft.com/office/drawing/2014/main" id="{A3994AFA-E61D-0010-E029-647796B7EEC9}"/>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B8EAFE9F-177B-FCE7-65C3-8DE7E46D1F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C91BA2-0949-8F68-36F8-2057D7F816EE}"/>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1493356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32D7-DF1D-2438-61F2-3645CFB68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C36243-0EC4-68F7-8D4F-6A227DEFD29F}"/>
              </a:ext>
            </a:extLst>
          </p:cNvPr>
          <p:cNvSpPr>
            <a:spLocks noGrp="1"/>
          </p:cNvSpPr>
          <p:nvPr>
            <p:ph type="title"/>
          </p:nvPr>
        </p:nvSpPr>
        <p:spPr>
          <a:xfrm>
            <a:off x="914400" y="571500"/>
            <a:ext cx="9595126" cy="1776663"/>
          </a:xfrm>
        </p:spPr>
        <p:txBody>
          <a:bodyPr/>
          <a:lstStyle/>
          <a:p>
            <a:r>
              <a:rPr lang="en-US"/>
              <a:t>Lesson </a:t>
            </a:r>
          </a:p>
        </p:txBody>
      </p:sp>
      <p:sp>
        <p:nvSpPr>
          <p:cNvPr id="5" name="Date Placeholder 4">
            <a:extLst>
              <a:ext uri="{FF2B5EF4-FFF2-40B4-BE49-F238E27FC236}">
                <a16:creationId xmlns:a16="http://schemas.microsoft.com/office/drawing/2014/main" id="{AF8C90A6-9189-1E37-CD5C-333E2E88F5B4}"/>
              </a:ext>
            </a:extLst>
          </p:cNvPr>
          <p:cNvSpPr>
            <a:spLocks noGrp="1"/>
          </p:cNvSpPr>
          <p:nvPr>
            <p:ph type="dt" sz="half" idx="10"/>
          </p:nvPr>
        </p:nvSpPr>
        <p:spPr/>
        <p:txBody>
          <a:bodyPr/>
          <a:lstStyle/>
          <a:p>
            <a:r>
              <a:rPr lang="en-US"/>
              <a:t>2026</a:t>
            </a:r>
          </a:p>
        </p:txBody>
      </p:sp>
      <p:sp>
        <p:nvSpPr>
          <p:cNvPr id="3" name="TextBox 2">
            <a:extLst>
              <a:ext uri="{FF2B5EF4-FFF2-40B4-BE49-F238E27FC236}">
                <a16:creationId xmlns:a16="http://schemas.microsoft.com/office/drawing/2014/main" id="{90D3FB5D-34F0-F9EF-0061-28D128E2E495}"/>
              </a:ext>
            </a:extLst>
          </p:cNvPr>
          <p:cNvSpPr txBox="1"/>
          <p:nvPr/>
        </p:nvSpPr>
        <p:spPr>
          <a:xfrm>
            <a:off x="1157287" y="2557462"/>
            <a:ext cx="13844587" cy="65966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rial"/>
                <a:cs typeface="Arial"/>
              </a:rPr>
              <a:t>Key Actions:</a:t>
            </a:r>
          </a:p>
          <a:p>
            <a:pPr marL="285750" indent="-285750">
              <a:spcBef>
                <a:spcPts val="1400"/>
              </a:spcBef>
              <a:buFont typeface="Wingdings"/>
              <a:buChar char="Ø"/>
            </a:pPr>
            <a:r>
              <a:rPr lang="en-US" sz="2600">
                <a:highlight>
                  <a:srgbClr val="FFFFFF"/>
                </a:highlight>
                <a:latin typeface="Arial"/>
                <a:cs typeface="Arial"/>
              </a:rPr>
              <a:t>Requesting Information Regarding a Child’s Kin-GAP Eligibility from </a:t>
            </a:r>
            <a:r>
              <a:rPr lang="en-US" sz="2600" err="1">
                <a:highlight>
                  <a:srgbClr val="FFFFFF"/>
                </a:highlight>
                <a:latin typeface="Arial"/>
                <a:cs typeface="Arial"/>
              </a:rPr>
              <a:t>CalSAWS</a:t>
            </a:r>
            <a:r>
              <a:rPr lang="en-US" sz="2600" b="1">
                <a:highlight>
                  <a:srgbClr val="FFFFFF"/>
                </a:highlight>
                <a:latin typeface="Arial"/>
                <a:cs typeface="Arial"/>
              </a:rPr>
              <a:t> </a:t>
            </a:r>
          </a:p>
          <a:p>
            <a:pPr marL="914400" lvl="1" indent="-457200">
              <a:spcBef>
                <a:spcPts val="1400"/>
              </a:spcBef>
              <a:buFont typeface="Courier New"/>
              <a:buChar char="o"/>
            </a:pPr>
            <a:r>
              <a:rPr lang="en-US" sz="2600">
                <a:latin typeface="Arial"/>
                <a:cs typeface="Arial"/>
              </a:rPr>
              <a:t>Generate SOC 369 Predetermination and SOC 369A Predetermination Forms</a:t>
            </a:r>
          </a:p>
          <a:p>
            <a:pPr marL="914400" lvl="1" indent="-457200">
              <a:spcBef>
                <a:spcPts val="1400"/>
              </a:spcBef>
              <a:buFont typeface="Courier New"/>
              <a:buChar char="o"/>
            </a:pPr>
            <a:r>
              <a:rPr lang="en-US" sz="2600">
                <a:latin typeface="Arial"/>
                <a:cs typeface="Arial"/>
              </a:rPr>
              <a:t>Verify Kin-GAP Information is accurate</a:t>
            </a:r>
          </a:p>
          <a:p>
            <a:pPr marL="914400" lvl="1" indent="-457200">
              <a:spcBef>
                <a:spcPts val="1400"/>
              </a:spcBef>
              <a:buFont typeface="Courier New"/>
              <a:buChar char="o"/>
            </a:pPr>
            <a:r>
              <a:rPr lang="en-US" sz="2600">
                <a:latin typeface="Arial"/>
                <a:cs typeface="Arial"/>
              </a:rPr>
              <a:t>Send Request for Information (RFI) to </a:t>
            </a:r>
            <a:r>
              <a:rPr lang="en-US" sz="2600" err="1">
                <a:latin typeface="Arial"/>
                <a:cs typeface="Arial"/>
              </a:rPr>
              <a:t>CalSAWS</a:t>
            </a:r>
            <a:endParaRPr lang="en-US" sz="2600">
              <a:latin typeface="Arial"/>
              <a:cs typeface="Arial"/>
            </a:endParaRPr>
          </a:p>
          <a:p>
            <a:pPr marL="914400" lvl="1" indent="-457200">
              <a:spcBef>
                <a:spcPts val="1400"/>
              </a:spcBef>
              <a:buFont typeface="Courier New"/>
              <a:buChar char="o"/>
            </a:pPr>
            <a:r>
              <a:rPr lang="en-US" sz="2600">
                <a:latin typeface="Arial"/>
                <a:cs typeface="Arial"/>
              </a:rPr>
              <a:t>Update Prospective Legal Guardian Role</a:t>
            </a:r>
          </a:p>
          <a:p>
            <a:pPr marL="914400" lvl="1" indent="-457200">
              <a:spcBef>
                <a:spcPts val="1400"/>
              </a:spcBef>
              <a:buFont typeface="Courier New"/>
              <a:buChar char="o"/>
            </a:pPr>
            <a:r>
              <a:rPr lang="en-US" sz="2600">
                <a:latin typeface="Arial"/>
                <a:cs typeface="Arial"/>
              </a:rPr>
              <a:t>Complete Prospective Legal Guardian Assessment </a:t>
            </a:r>
          </a:p>
          <a:p>
            <a:pPr marL="914400" lvl="1" indent="-457200">
              <a:spcBef>
                <a:spcPts val="1400"/>
              </a:spcBef>
              <a:buFont typeface="Courier New"/>
              <a:buChar char="o"/>
            </a:pPr>
            <a:r>
              <a:rPr lang="en-US" sz="2600">
                <a:latin typeface="Arial"/>
                <a:cs typeface="Arial"/>
              </a:rPr>
              <a:t>Validate Documents Received from </a:t>
            </a:r>
            <a:r>
              <a:rPr lang="en-US" sz="2600" err="1">
                <a:latin typeface="Arial"/>
                <a:cs typeface="Arial"/>
              </a:rPr>
              <a:t>CalSAWS</a:t>
            </a:r>
            <a:endParaRPr lang="en-US" sz="2600">
              <a:latin typeface="Arial"/>
              <a:cs typeface="Arial"/>
            </a:endParaRPr>
          </a:p>
          <a:p>
            <a:pPr marL="914400" lvl="1" indent="-457200">
              <a:spcBef>
                <a:spcPts val="1400"/>
              </a:spcBef>
              <a:buFont typeface="Courier New"/>
              <a:buChar char="o"/>
            </a:pPr>
            <a:r>
              <a:rPr lang="en-US" sz="2600">
                <a:latin typeface="Arial"/>
                <a:cs typeface="Arial"/>
              </a:rPr>
              <a:t>Complete the SOC 369A form</a:t>
            </a:r>
          </a:p>
          <a:p>
            <a:pPr marL="914400" lvl="1" indent="-457200">
              <a:spcBef>
                <a:spcPts val="1400"/>
              </a:spcBef>
              <a:buFont typeface="Courier New"/>
              <a:buChar char="o"/>
            </a:pPr>
            <a:r>
              <a:rPr lang="en-US" sz="2600">
                <a:latin typeface="Arial"/>
                <a:cs typeface="Arial"/>
              </a:rPr>
              <a:t>Requesting signatures on a Kin-GAP SOC369 and 369A Agreements</a:t>
            </a:r>
          </a:p>
          <a:p>
            <a:pPr marL="285750" indent="-285750">
              <a:spcBef>
                <a:spcPts val="1400"/>
              </a:spcBef>
              <a:buFont typeface="Wingdings"/>
              <a:buChar char="Ø"/>
            </a:pPr>
            <a:r>
              <a:rPr lang="en-US" sz="2600">
                <a:latin typeface="Arial"/>
                <a:cs typeface="Arial"/>
              </a:rPr>
              <a:t>Providing finalized guardianship documents to </a:t>
            </a:r>
            <a:r>
              <a:rPr lang="en-US" sz="2600" err="1">
                <a:latin typeface="Arial"/>
                <a:cs typeface="Arial"/>
              </a:rPr>
              <a:t>CalSAWS</a:t>
            </a:r>
            <a:endParaRPr lang="en-US" sz="2600">
              <a:latin typeface="Arial"/>
              <a:cs typeface="Arial"/>
            </a:endParaRPr>
          </a:p>
          <a:p>
            <a:endParaRPr lang="en-US"/>
          </a:p>
        </p:txBody>
      </p:sp>
    </p:spTree>
    <p:extLst>
      <p:ext uri="{BB962C8B-B14F-4D97-AF65-F5344CB8AC3E}">
        <p14:creationId xmlns:p14="http://schemas.microsoft.com/office/powerpoint/2010/main" val="3255825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F0BA-E6C4-EB6E-0EE0-3249409C8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56B38-D246-2C3D-601B-252E2C86657B}"/>
              </a:ext>
            </a:extLst>
          </p:cNvPr>
          <p:cNvSpPr>
            <a:spLocks noGrp="1"/>
          </p:cNvSpPr>
          <p:nvPr>
            <p:ph type="title"/>
          </p:nvPr>
        </p:nvSpPr>
        <p:spPr/>
        <p:txBody>
          <a:bodyPr/>
          <a:lstStyle/>
          <a:p>
            <a:r>
              <a:rPr lang="en-US">
                <a:latin typeface="Arial"/>
                <a:cs typeface="Arial"/>
              </a:rPr>
              <a:t>Lesson 5: NRLG Benefits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C254B88-DB41-8060-4CF4-92A14AC467B8}"/>
              </a:ext>
            </a:extLst>
          </p:cNvPr>
          <p:cNvSpPr>
            <a:spLocks noGrp="1"/>
          </p:cNvSpPr>
          <p:nvPr>
            <p:ph type="sldNum" sz="quarter" idx="12"/>
          </p:nvPr>
        </p:nvSpPr>
        <p:spPr/>
        <p:txBody>
          <a:bodyPr/>
          <a:lstStyle/>
          <a:p>
            <a:fld id="{B6F15528-21DE-4FAA-801E-634DDDAF4B2B}" type="slidenum">
              <a:rPr lang="en-US" smtClean="0"/>
              <a:pPr/>
              <a:t>33</a:t>
            </a:fld>
            <a:endParaRPr lang="en-US"/>
          </a:p>
        </p:txBody>
      </p:sp>
      <p:sp>
        <p:nvSpPr>
          <p:cNvPr id="4" name="Date Placeholder 3">
            <a:extLst>
              <a:ext uri="{FF2B5EF4-FFF2-40B4-BE49-F238E27FC236}">
                <a16:creationId xmlns:a16="http://schemas.microsoft.com/office/drawing/2014/main" id="{29A044E0-7C3C-315C-D2C8-8D10FE8E0BFC}"/>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954406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5BE7C-7A57-F928-E657-B337D3C2F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F3B86-0995-773A-9014-A187D3A93D93}"/>
              </a:ext>
            </a:extLst>
          </p:cNvPr>
          <p:cNvSpPr>
            <a:spLocks noGrp="1"/>
          </p:cNvSpPr>
          <p:nvPr>
            <p:ph type="title"/>
          </p:nvPr>
        </p:nvSpPr>
        <p:spPr/>
        <p:txBody>
          <a:bodyPr/>
          <a:lstStyle/>
          <a:p>
            <a:r>
              <a:rPr lang="en-US"/>
              <a:t>Accessing Pre-Seeded Cases for this Scenario</a:t>
            </a:r>
          </a:p>
        </p:txBody>
      </p:sp>
      <p:sp>
        <p:nvSpPr>
          <p:cNvPr id="4" name="Date Placeholder 3">
            <a:extLst>
              <a:ext uri="{FF2B5EF4-FFF2-40B4-BE49-F238E27FC236}">
                <a16:creationId xmlns:a16="http://schemas.microsoft.com/office/drawing/2014/main" id="{DF1FED47-7FF3-9F8F-74B9-912BF3609B9C}"/>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6BB37F11-EAD1-05F5-9A6C-6C724B266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87FFC-7E68-7B5F-0B58-24956158D10E}"/>
              </a:ext>
            </a:extLst>
          </p:cNvPr>
          <p:cNvSpPr>
            <a:spLocks noGrp="1"/>
          </p:cNvSpPr>
          <p:nvPr>
            <p:ph type="sldNum" sz="quarter" idx="12"/>
          </p:nvPr>
        </p:nvSpPr>
        <p:spPr/>
        <p:txBody>
          <a:bodyPr/>
          <a:lstStyle/>
          <a:p>
            <a:fld id="{B6F15528-21DE-4FAA-801E-634DDDAF4B2B}" type="slidenum">
              <a:rPr lang="en-US" smtClean="0"/>
              <a:pPr/>
              <a:t>34</a:t>
            </a:fld>
            <a:endParaRPr lang="en-US"/>
          </a:p>
        </p:txBody>
      </p:sp>
      <p:sp>
        <p:nvSpPr>
          <p:cNvPr id="8" name="Text Placeholder 2">
            <a:extLst>
              <a:ext uri="{FF2B5EF4-FFF2-40B4-BE49-F238E27FC236}">
                <a16:creationId xmlns:a16="http://schemas.microsoft.com/office/drawing/2014/main" id="{89FD6903-0758-B182-6648-6C0F832BB5F7}"/>
              </a:ext>
            </a:extLst>
          </p:cNvPr>
          <p:cNvSpPr txBox="1">
            <a:spLocks/>
          </p:cNvSpPr>
          <p:nvPr/>
        </p:nvSpPr>
        <p:spPr>
          <a:xfrm>
            <a:off x="1081839" y="2704097"/>
            <a:ext cx="14630400" cy="6781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6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32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8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sz="3400">
                <a:latin typeface="Arial"/>
                <a:cs typeface="Arial"/>
              </a:rPr>
              <a:t>If there are issues, Pre-Seeded cases have been created for TTT Trainings</a:t>
            </a:r>
          </a:p>
          <a:p>
            <a:r>
              <a:rPr lang="en-US" sz="3400">
                <a:latin typeface="Arial"/>
                <a:cs typeface="Arial"/>
              </a:rPr>
              <a:t>To access Pre-Seeded cases, please utilize the spreadsheet given to your training facilitators and open the tab that corresponds to the relevant scenario</a:t>
            </a:r>
          </a:p>
          <a:p>
            <a:r>
              <a:rPr lang="en-US" sz="3400">
                <a:latin typeface="Arial"/>
                <a:cs typeface="Arial"/>
              </a:rPr>
              <a:t>For CARES Trainers, find the folder for cases seeded for your regional session here: </a:t>
            </a:r>
            <a:r>
              <a:rPr lang="en-US" sz="3400">
                <a:latin typeface="Arial"/>
                <a:ea typeface="Calibri"/>
                <a:cs typeface="Arial"/>
                <a:hlinkClick r:id="rId2"/>
              </a:rPr>
              <a:t>Train the Trainer</a:t>
            </a:r>
            <a:endParaRPr lang="en-US" sz="3400">
              <a:latin typeface="Arial"/>
              <a:ea typeface="Calibri"/>
              <a:cs typeface="Arial"/>
            </a:endParaRPr>
          </a:p>
          <a:p>
            <a:pPr lvl="1"/>
            <a:r>
              <a:rPr lang="en-US" sz="3400" i="1">
                <a:latin typeface="Arial"/>
                <a:ea typeface="Calibri"/>
                <a:cs typeface="Arial"/>
              </a:rPr>
              <a:t>Please make sure you use the tab based on the specific course being taught (i.e., Eligibility)</a:t>
            </a:r>
            <a:endParaRPr lang="en-US" sz="3400">
              <a:latin typeface="Arial"/>
              <a:ea typeface="Calibri"/>
              <a:cs typeface="Arial"/>
            </a:endParaRPr>
          </a:p>
          <a:p>
            <a:endParaRPr lang="en-US">
              <a:latin typeface="Arial"/>
              <a:ea typeface="Calibri"/>
              <a:cs typeface="Arial"/>
            </a:endParaRPr>
          </a:p>
          <a:p>
            <a:pPr marL="0" indent="0">
              <a:buFont typeface="Arial" pitchFamily="34" charset="0"/>
              <a:buNone/>
            </a:pPr>
            <a:endParaRPr lang="en-US" b="1">
              <a:solidFill>
                <a:srgbClr val="FF0000"/>
              </a:solidFill>
              <a:latin typeface="Arial"/>
              <a:ea typeface="Calibri"/>
              <a:cs typeface="Arial"/>
            </a:endParaRPr>
          </a:p>
          <a:p>
            <a:pPr marL="0" indent="0">
              <a:buFont typeface="Arial" pitchFamily="34" charset="0"/>
              <a:buNone/>
            </a:pPr>
            <a:endParaRPr lang="en-US" b="1">
              <a:solidFill>
                <a:srgbClr val="FF0000"/>
              </a:solidFill>
              <a:ea typeface="Calibri"/>
            </a:endParaRPr>
          </a:p>
        </p:txBody>
      </p:sp>
    </p:spTree>
    <p:extLst>
      <p:ext uri="{BB962C8B-B14F-4D97-AF65-F5344CB8AC3E}">
        <p14:creationId xmlns:p14="http://schemas.microsoft.com/office/powerpoint/2010/main" val="2136718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1C2B0-8959-8293-DB91-C1AFBBE2FB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B60AE-A0C4-C36E-7AE0-8E37C64275F6}"/>
              </a:ext>
            </a:extLst>
          </p:cNvPr>
          <p:cNvSpPr>
            <a:spLocks noGrp="1"/>
          </p:cNvSpPr>
          <p:nvPr>
            <p:ph type="title"/>
          </p:nvPr>
        </p:nvSpPr>
        <p:spPr/>
        <p:txBody>
          <a:bodyPr/>
          <a:lstStyle/>
          <a:p>
            <a:r>
              <a:rPr lang="en-US">
                <a:latin typeface="Arial"/>
                <a:cs typeface="Arial"/>
              </a:rPr>
              <a:t>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23A4FB47-DA51-87F0-6791-EA13756AFF97}"/>
              </a:ext>
            </a:extLst>
          </p:cNvPr>
          <p:cNvSpPr>
            <a:spLocks noGrp="1"/>
          </p:cNvSpPr>
          <p:nvPr>
            <p:ph idx="1"/>
          </p:nvPr>
        </p:nvSpPr>
        <p:spPr/>
        <p:txBody>
          <a:bodyPr vert="horz" lIns="91440" tIns="45720" rIns="91440" bIns="45720" rtlCol="0" anchor="t">
            <a:normAutofit/>
          </a:bodyPr>
          <a:lstStyle/>
          <a:p>
            <a:pPr marL="0" indent="0" fontAlgn="base">
              <a:buNone/>
            </a:pPr>
            <a:r>
              <a:rPr lang="en-US" sz="2800">
                <a:latin typeface="Arial"/>
                <a:cs typeface="Arial"/>
              </a:rPr>
              <a:t>A child has been in out of home placement with a non-relative Resource Family for several months. Reunification efforts have ended and a 366.26 Hearing has been scheduled. The CM worker has discussed the possibility of legal guardianship with the Resource Family caregiver, and they are willing to move forward with guardianship.</a:t>
            </a:r>
          </a:p>
          <a:p>
            <a:pPr marL="0" indent="0">
              <a:buNone/>
            </a:pPr>
            <a:endParaRPr lang="en-US" sz="2800">
              <a:latin typeface="Arial"/>
              <a:cs typeface="Arial"/>
            </a:endParaRPr>
          </a:p>
          <a:p>
            <a:pPr marL="0" indent="0" fontAlgn="base">
              <a:buNone/>
            </a:pPr>
            <a:r>
              <a:rPr lang="en-US" sz="2800">
                <a:latin typeface="Arial"/>
                <a:cs typeface="Arial"/>
              </a:rPr>
              <a:t>The courts worker will document that a subsequent 366.26 Hearing took place. At that hearing, a judge determines that legal guardianship is the appropriate path forward and establishes guardianship and terminates dependency. Both of these findings and orders are documented as part of the minute order on the case.  </a:t>
            </a:r>
          </a:p>
          <a:p>
            <a:pPr marL="0" indent="0">
              <a:buNone/>
            </a:pPr>
            <a:endParaRPr lang="en-US" sz="2800">
              <a:latin typeface="Arial"/>
              <a:cs typeface="Arial"/>
            </a:endParaRPr>
          </a:p>
          <a:p>
            <a:pPr marL="0" indent="0" fontAlgn="base">
              <a:buNone/>
            </a:pPr>
            <a:r>
              <a:rPr lang="en-US" sz="2800">
                <a:latin typeface="Arial"/>
                <a:cs typeface="Arial"/>
              </a:rPr>
              <a:t>At this point, the case type will automatically change in the system to reflect Non-Related Legal Guardianship - Juvenile Dependency Court/WIC 300, Without Dependency. Depending on county business practice, the worker may choose to close the removal record and open a new one or keep the original one open.</a:t>
            </a:r>
          </a:p>
        </p:txBody>
      </p:sp>
      <p:sp>
        <p:nvSpPr>
          <p:cNvPr id="4" name="Date Placeholder 3">
            <a:extLst>
              <a:ext uri="{FF2B5EF4-FFF2-40B4-BE49-F238E27FC236}">
                <a16:creationId xmlns:a16="http://schemas.microsoft.com/office/drawing/2014/main" id="{028C93C6-72B4-0CC9-EC7F-878C2420A862}"/>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622425F1-0274-3240-F7C1-285BF1556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E9689A-EA1F-2EE5-1008-F8861832E34C}"/>
              </a:ext>
            </a:extLst>
          </p:cNvPr>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1453771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DB110-20D0-B87B-8CAC-AB49B87E3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60083-3296-F5CC-B2A8-99F5A80B5260}"/>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D6D1D8EA-606F-4C34-D86A-7453B43DAF5C}"/>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D50FD07C-C1E2-1538-E010-9A2722590838}"/>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850DAC98-3AC2-9208-1288-6E58A91E8E3D}"/>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AE207B9-50DF-3914-19C6-6A995AAD2623}"/>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36</a:t>
            </a:fld>
            <a:endParaRPr lang="en-US"/>
          </a:p>
        </p:txBody>
      </p:sp>
    </p:spTree>
    <p:extLst>
      <p:ext uri="{BB962C8B-B14F-4D97-AF65-F5344CB8AC3E}">
        <p14:creationId xmlns:p14="http://schemas.microsoft.com/office/powerpoint/2010/main" val="4245731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9859B-B388-255A-FF53-2F2205685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91B78-20C4-7555-7038-A12E0B6AB7C5}"/>
              </a:ext>
            </a:extLst>
          </p:cNvPr>
          <p:cNvSpPr>
            <a:spLocks noGrp="1"/>
          </p:cNvSpPr>
          <p:nvPr>
            <p:ph type="title"/>
          </p:nvPr>
        </p:nvSpPr>
        <p:spPr>
          <a:xfrm>
            <a:off x="914400" y="571500"/>
            <a:ext cx="9595126" cy="1776663"/>
          </a:xfrm>
        </p:spPr>
        <p:txBody>
          <a:bodyPr/>
          <a:lstStyle/>
          <a:p>
            <a:r>
              <a:rPr lang="en-US"/>
              <a:t>Lesson </a:t>
            </a:r>
          </a:p>
        </p:txBody>
      </p:sp>
      <p:sp>
        <p:nvSpPr>
          <p:cNvPr id="4" name="Text Placeholder 3">
            <a:extLst>
              <a:ext uri="{FF2B5EF4-FFF2-40B4-BE49-F238E27FC236}">
                <a16:creationId xmlns:a16="http://schemas.microsoft.com/office/drawing/2014/main" id="{9CDE99D1-D394-E8CF-DFDD-315E8C011C64}"/>
              </a:ext>
            </a:extLst>
          </p:cNvPr>
          <p:cNvSpPr>
            <a:spLocks noGrp="1"/>
          </p:cNvSpPr>
          <p:nvPr>
            <p:ph type="body" sz="half" idx="2"/>
          </p:nvPr>
        </p:nvSpPr>
        <p:spPr>
          <a:xfrm>
            <a:off x="914400" y="2366683"/>
            <a:ext cx="16507326" cy="6967817"/>
          </a:xfrm>
        </p:spPr>
        <p:txBody>
          <a:bodyPr vert="horz" lIns="91440" tIns="45720" rIns="91440" bIns="45720" numCol="2"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cs typeface="Arial"/>
              </a:rPr>
              <a:t>Updating the Eligibility Record, as needed</a:t>
            </a:r>
          </a:p>
          <a:p>
            <a:pPr marL="457200" indent="-457200">
              <a:buFont typeface="Wingdings" panose="05000000000000000000" pitchFamily="2" charset="2"/>
              <a:buChar char="Ø"/>
            </a:pPr>
            <a:r>
              <a:rPr lang="en-US">
                <a:latin typeface="Arial"/>
                <a:cs typeface="Arial"/>
              </a:rPr>
              <a:t>Sending Letter of Guardianship to </a:t>
            </a:r>
            <a:r>
              <a:rPr lang="en-US" err="1">
                <a:latin typeface="Arial"/>
                <a:cs typeface="Arial"/>
              </a:rPr>
              <a:t>CalSAWS</a:t>
            </a:r>
            <a:r>
              <a:rPr lang="en-US">
                <a:latin typeface="Arial"/>
                <a:cs typeface="Arial"/>
              </a:rPr>
              <a:t>       </a:t>
            </a:r>
            <a:endParaRPr lang="en-US">
              <a:latin typeface="Arial"/>
              <a:ea typeface="Calibri"/>
              <a:cs typeface="Arial"/>
            </a:endParaRPr>
          </a:p>
        </p:txBody>
      </p:sp>
      <p:sp>
        <p:nvSpPr>
          <p:cNvPr id="5" name="Date Placeholder 4">
            <a:extLst>
              <a:ext uri="{FF2B5EF4-FFF2-40B4-BE49-F238E27FC236}">
                <a16:creationId xmlns:a16="http://schemas.microsoft.com/office/drawing/2014/main" id="{8B85B37E-FBB2-0008-6B0F-A8C86E1C0B5E}"/>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515364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51127-9023-87CC-75E7-3EB15675A2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F58F76-C2B5-DAE8-7398-0D43B96E5B8B}"/>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3B3207D1-D0BD-2621-D5DC-38B81ABD5A12}"/>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F00F5375-BE24-6F81-1EA3-4F6F35BB8A27}"/>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7DD21CF7-F32C-C103-5B28-7FF96C1FB493}"/>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3183E0A-EAAD-E502-091B-4F111EC0DB11}"/>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38</a:t>
            </a:fld>
            <a:endParaRPr lang="en-US"/>
          </a:p>
        </p:txBody>
      </p:sp>
    </p:spTree>
    <p:extLst>
      <p:ext uri="{BB962C8B-B14F-4D97-AF65-F5344CB8AC3E}">
        <p14:creationId xmlns:p14="http://schemas.microsoft.com/office/powerpoint/2010/main" val="778400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877C3-AEF4-8DE0-DFF9-04A9CD41B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8E8C6-1DE1-8E2A-0B0A-B008D0ABBE51}"/>
              </a:ext>
            </a:extLst>
          </p:cNvPr>
          <p:cNvSpPr>
            <a:spLocks noGrp="1"/>
          </p:cNvSpPr>
          <p:nvPr>
            <p:ph type="title"/>
          </p:nvPr>
        </p:nvSpPr>
        <p:spPr/>
        <p:txBody>
          <a:bodyPr/>
          <a:lstStyle/>
          <a:p>
            <a:r>
              <a:rPr lang="en-US">
                <a:latin typeface="Arial"/>
                <a:cs typeface="Arial"/>
              </a:rPr>
              <a:t>Lesson 6: Alternative Care</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1FF7203-D221-FBDF-8FA8-ADD5F1480B45}"/>
              </a:ext>
            </a:extLst>
          </p:cNvPr>
          <p:cNvSpPr>
            <a:spLocks noGrp="1"/>
          </p:cNvSpPr>
          <p:nvPr>
            <p:ph type="sldNum" sz="quarter" idx="12"/>
          </p:nvPr>
        </p:nvSpPr>
        <p:spPr/>
        <p:txBody>
          <a:bodyPr/>
          <a:lstStyle/>
          <a:p>
            <a:fld id="{B6F15528-21DE-4FAA-801E-634DDDAF4B2B}" type="slidenum">
              <a:rPr lang="en-US" smtClean="0"/>
              <a:pPr/>
              <a:t>39</a:t>
            </a:fld>
            <a:endParaRPr lang="en-US"/>
          </a:p>
        </p:txBody>
      </p:sp>
      <p:sp>
        <p:nvSpPr>
          <p:cNvPr id="4" name="Date Placeholder 3">
            <a:extLst>
              <a:ext uri="{FF2B5EF4-FFF2-40B4-BE49-F238E27FC236}">
                <a16:creationId xmlns:a16="http://schemas.microsoft.com/office/drawing/2014/main" id="{0071C4C8-F39B-6A74-F392-93D162D600BE}"/>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63327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err="1">
              <a:latin typeface="Arial" panose="020B0604020202020204" pitchFamily="34" charset="0"/>
              <a:cs typeface="Arial" panose="020B0604020202020204" pitchFamily="34" charset="0"/>
            </a:endParaRP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5BE7C-7A57-F928-E657-B337D3C2FA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F3B86-0995-773A-9014-A187D3A93D93}"/>
              </a:ext>
            </a:extLst>
          </p:cNvPr>
          <p:cNvSpPr>
            <a:spLocks noGrp="1"/>
          </p:cNvSpPr>
          <p:nvPr>
            <p:ph type="title"/>
          </p:nvPr>
        </p:nvSpPr>
        <p:spPr/>
        <p:txBody>
          <a:bodyPr/>
          <a:lstStyle/>
          <a:p>
            <a:r>
              <a:rPr lang="en-US"/>
              <a:t>Accessing Pre-Seeded Cases for this Scenario</a:t>
            </a:r>
          </a:p>
        </p:txBody>
      </p:sp>
      <p:sp>
        <p:nvSpPr>
          <p:cNvPr id="4" name="Date Placeholder 3">
            <a:extLst>
              <a:ext uri="{FF2B5EF4-FFF2-40B4-BE49-F238E27FC236}">
                <a16:creationId xmlns:a16="http://schemas.microsoft.com/office/drawing/2014/main" id="{DF1FED47-7FF3-9F8F-74B9-912BF3609B9C}"/>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6BB37F11-EAD1-05F5-9A6C-6C724B266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87FFC-7E68-7B5F-0B58-24956158D10E}"/>
              </a:ext>
            </a:extLst>
          </p:cNvPr>
          <p:cNvSpPr>
            <a:spLocks noGrp="1"/>
          </p:cNvSpPr>
          <p:nvPr>
            <p:ph type="sldNum" sz="quarter" idx="12"/>
          </p:nvPr>
        </p:nvSpPr>
        <p:spPr/>
        <p:txBody>
          <a:bodyPr/>
          <a:lstStyle/>
          <a:p>
            <a:fld id="{B6F15528-21DE-4FAA-801E-634DDDAF4B2B}" type="slidenum">
              <a:rPr lang="en-US" smtClean="0"/>
              <a:pPr/>
              <a:t>40</a:t>
            </a:fld>
            <a:endParaRPr lang="en-US"/>
          </a:p>
        </p:txBody>
      </p:sp>
      <p:sp>
        <p:nvSpPr>
          <p:cNvPr id="8" name="Text Placeholder 2">
            <a:extLst>
              <a:ext uri="{FF2B5EF4-FFF2-40B4-BE49-F238E27FC236}">
                <a16:creationId xmlns:a16="http://schemas.microsoft.com/office/drawing/2014/main" id="{89FD6903-0758-B182-6648-6C0F832BB5F7}"/>
              </a:ext>
            </a:extLst>
          </p:cNvPr>
          <p:cNvSpPr txBox="1">
            <a:spLocks/>
          </p:cNvSpPr>
          <p:nvPr/>
        </p:nvSpPr>
        <p:spPr>
          <a:xfrm>
            <a:off x="1081839" y="2704097"/>
            <a:ext cx="14630400" cy="6781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6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32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8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sz="3400">
                <a:latin typeface="Arial"/>
                <a:cs typeface="Arial"/>
              </a:rPr>
              <a:t>If there are issues, Pre-Seeded cases have been created for TTT Trainings</a:t>
            </a:r>
          </a:p>
          <a:p>
            <a:r>
              <a:rPr lang="en-US" sz="3400">
                <a:latin typeface="Arial"/>
                <a:cs typeface="Arial"/>
              </a:rPr>
              <a:t>To access Pre-Seeded cases, please utilize the spreadsheet given to your training facilitators and open the tab that corresponds to the relevant scenario</a:t>
            </a:r>
          </a:p>
          <a:p>
            <a:r>
              <a:rPr lang="en-US" sz="3400">
                <a:latin typeface="Arial"/>
                <a:cs typeface="Arial"/>
              </a:rPr>
              <a:t>For CARES Trainers, find the folder for cases seeded for your regional session here: </a:t>
            </a:r>
            <a:r>
              <a:rPr lang="en-US" sz="3400">
                <a:latin typeface="Arial"/>
                <a:ea typeface="Calibri"/>
                <a:cs typeface="Arial"/>
                <a:hlinkClick r:id="rId2"/>
              </a:rPr>
              <a:t>Train the Trainer</a:t>
            </a:r>
            <a:endParaRPr lang="en-US" sz="3400">
              <a:latin typeface="Arial"/>
              <a:ea typeface="Calibri"/>
              <a:cs typeface="Arial"/>
            </a:endParaRPr>
          </a:p>
          <a:p>
            <a:pPr lvl="1"/>
            <a:r>
              <a:rPr lang="en-US" sz="3400" i="1">
                <a:latin typeface="Arial"/>
                <a:ea typeface="Calibri"/>
                <a:cs typeface="Arial"/>
              </a:rPr>
              <a:t>Please make sure you use the tab based on the specific course being taught (i.e., Eligibility)</a:t>
            </a:r>
            <a:endParaRPr lang="en-US" sz="3400">
              <a:latin typeface="Arial"/>
              <a:ea typeface="Calibri"/>
              <a:cs typeface="Arial"/>
            </a:endParaRPr>
          </a:p>
          <a:p>
            <a:endParaRPr lang="en-US">
              <a:latin typeface="Arial"/>
              <a:ea typeface="Calibri"/>
              <a:cs typeface="Arial"/>
            </a:endParaRPr>
          </a:p>
          <a:p>
            <a:pPr marL="0" indent="0">
              <a:buFont typeface="Arial" pitchFamily="34" charset="0"/>
              <a:buNone/>
            </a:pPr>
            <a:endParaRPr lang="en-US" b="1">
              <a:solidFill>
                <a:srgbClr val="FF0000"/>
              </a:solidFill>
              <a:latin typeface="Arial"/>
              <a:ea typeface="Calibri"/>
              <a:cs typeface="Arial"/>
            </a:endParaRPr>
          </a:p>
          <a:p>
            <a:pPr marL="0" indent="0">
              <a:buFont typeface="Arial" pitchFamily="34" charset="0"/>
              <a:buNone/>
            </a:pPr>
            <a:endParaRPr lang="en-US" b="1">
              <a:solidFill>
                <a:srgbClr val="FF0000"/>
              </a:solidFill>
              <a:ea typeface="Calibri"/>
            </a:endParaRPr>
          </a:p>
        </p:txBody>
      </p:sp>
    </p:spTree>
    <p:extLst>
      <p:ext uri="{BB962C8B-B14F-4D97-AF65-F5344CB8AC3E}">
        <p14:creationId xmlns:p14="http://schemas.microsoft.com/office/powerpoint/2010/main" val="3887900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2D589-D76C-16A0-52C0-CE36FCD0D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46E496-28AA-424D-F828-4A6F54CE392D}"/>
              </a:ext>
            </a:extLst>
          </p:cNvPr>
          <p:cNvSpPr>
            <a:spLocks noGrp="1"/>
          </p:cNvSpPr>
          <p:nvPr>
            <p:ph type="title"/>
          </p:nvPr>
        </p:nvSpPr>
        <p:spPr/>
        <p:txBody>
          <a:bodyPr/>
          <a:lstStyle/>
          <a:p>
            <a:r>
              <a:rPr lang="en-US">
                <a:latin typeface="Arial"/>
                <a:cs typeface="Arial"/>
              </a:rPr>
              <a:t>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F8270791-135C-F74A-6BB1-86C74AAA3882}"/>
              </a:ext>
            </a:extLst>
          </p:cNvPr>
          <p:cNvSpPr>
            <a:spLocks noGrp="1"/>
          </p:cNvSpPr>
          <p:nvPr>
            <p:ph idx="1"/>
          </p:nvPr>
        </p:nvSpPr>
        <p:spPr/>
        <p:txBody>
          <a:bodyPr vert="horz" lIns="91440" tIns="45720" rIns="91440" bIns="45720" rtlCol="0" anchor="t">
            <a:normAutofit/>
          </a:bodyPr>
          <a:lstStyle/>
          <a:p>
            <a:pPr marL="0" indent="0" fontAlgn="base">
              <a:buNone/>
            </a:pPr>
            <a:r>
              <a:rPr lang="en-US" sz="3000">
                <a:latin typeface="Arial"/>
                <a:ea typeface="Calibri"/>
                <a:cs typeface="Arial"/>
              </a:rPr>
              <a:t>A Case Management worker has documented a Youth’s Hospitalization in an Alternative Care Setting Child Location Record due to severe physical abuse in the home. The CARES Eligibility Resource is made aware that a Medi-Cal Eligibility record has been automatically created and validate the Mandatory Child Eligibility Request Information section. Following this validation, the CARES Eligibility Resource initiates a Case Link to </a:t>
            </a:r>
            <a:r>
              <a:rPr lang="en-US" sz="3000" err="1">
                <a:latin typeface="Arial"/>
                <a:ea typeface="Calibri"/>
                <a:cs typeface="Arial"/>
              </a:rPr>
              <a:t>CalSAWS</a:t>
            </a:r>
            <a:r>
              <a:rPr lang="en-US" sz="3000">
                <a:latin typeface="Arial"/>
                <a:ea typeface="Calibri"/>
                <a:cs typeface="Arial"/>
              </a:rPr>
              <a:t>. </a:t>
            </a:r>
          </a:p>
          <a:p>
            <a:pPr marL="0" indent="0">
              <a:buNone/>
            </a:pPr>
            <a:endParaRPr lang="en-US" sz="3000">
              <a:latin typeface="Arial"/>
              <a:ea typeface="Calibri"/>
              <a:cs typeface="Arial"/>
            </a:endParaRPr>
          </a:p>
          <a:p>
            <a:pPr marL="0" indent="0" fontAlgn="base">
              <a:buNone/>
            </a:pPr>
            <a:r>
              <a:rPr lang="en-US" sz="3000">
                <a:latin typeface="Arial"/>
                <a:ea typeface="Calibri"/>
                <a:cs typeface="Arial"/>
              </a:rPr>
              <a:t>The worker then populates the Medi-Cal application information and generates an MC 250 if required to ensure that there is medical coverage  while the child remains hospitalized. After the Case Link has been established, the system sends this additional information to </a:t>
            </a:r>
            <a:r>
              <a:rPr lang="en-US" sz="3000" err="1">
                <a:latin typeface="Arial"/>
                <a:ea typeface="Calibri"/>
                <a:cs typeface="Arial"/>
              </a:rPr>
              <a:t>CalSAWS</a:t>
            </a:r>
            <a:r>
              <a:rPr lang="en-US" sz="3000">
                <a:latin typeface="Arial"/>
                <a:ea typeface="Calibri"/>
                <a:cs typeface="Arial"/>
              </a:rPr>
              <a:t>. The </a:t>
            </a:r>
            <a:r>
              <a:rPr lang="en-US" sz="3000" err="1">
                <a:latin typeface="Arial"/>
                <a:ea typeface="Calibri"/>
                <a:cs typeface="Arial"/>
              </a:rPr>
              <a:t>CalSAWS</a:t>
            </a:r>
            <a:r>
              <a:rPr lang="en-US" sz="3000">
                <a:latin typeface="Arial"/>
                <a:ea typeface="Calibri"/>
                <a:cs typeface="Arial"/>
              </a:rPr>
              <a:t> Eligibility Worker reviews the Medi-Cal information and approves the determination in </a:t>
            </a:r>
            <a:r>
              <a:rPr lang="en-US" sz="3000" err="1">
                <a:latin typeface="Arial"/>
                <a:ea typeface="Calibri"/>
                <a:cs typeface="Arial"/>
              </a:rPr>
              <a:t>CalSAWS</a:t>
            </a:r>
            <a:r>
              <a:rPr lang="en-US" sz="3000">
                <a:latin typeface="Arial"/>
                <a:ea typeface="Calibri"/>
                <a:cs typeface="Arial"/>
              </a:rPr>
              <a:t>. Once complete, the CARES Eligibility Resource receives the determination in the Youth’s Eligibility Record. </a:t>
            </a:r>
          </a:p>
        </p:txBody>
      </p:sp>
      <p:sp>
        <p:nvSpPr>
          <p:cNvPr id="4" name="Date Placeholder 3">
            <a:extLst>
              <a:ext uri="{FF2B5EF4-FFF2-40B4-BE49-F238E27FC236}">
                <a16:creationId xmlns:a16="http://schemas.microsoft.com/office/drawing/2014/main" id="{E17D0D59-D08E-16E2-E745-81D2882EA41D}"/>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9A1B3036-2C75-0455-CA89-F47FA8658F73}"/>
              </a:ext>
            </a:extLst>
          </p:cNvPr>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32176781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A981F-3B6A-5E3B-AB32-D5F107D8F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87F3D-53E0-898B-53DF-7E1BDB2EAA6C}"/>
              </a:ext>
            </a:extLst>
          </p:cNvPr>
          <p:cNvSpPr>
            <a:spLocks noGrp="1"/>
          </p:cNvSpPr>
          <p:nvPr>
            <p:ph type="title"/>
          </p:nvPr>
        </p:nvSpPr>
        <p:spPr>
          <a:xfrm>
            <a:off x="914400" y="571500"/>
            <a:ext cx="9595126" cy="1776663"/>
          </a:xfrm>
        </p:spPr>
        <p:txBody>
          <a:bodyPr/>
          <a:lstStyle/>
          <a:p>
            <a:r>
              <a:rPr lang="en-US"/>
              <a:t>Lesson </a:t>
            </a:r>
          </a:p>
        </p:txBody>
      </p:sp>
      <p:sp>
        <p:nvSpPr>
          <p:cNvPr id="4" name="Text Placeholder 3">
            <a:extLst>
              <a:ext uri="{FF2B5EF4-FFF2-40B4-BE49-F238E27FC236}">
                <a16:creationId xmlns:a16="http://schemas.microsoft.com/office/drawing/2014/main" id="{294D745A-8622-866B-416B-3497F72B5D66}"/>
              </a:ext>
            </a:extLst>
          </p:cNvPr>
          <p:cNvSpPr>
            <a:spLocks noGrp="1"/>
          </p:cNvSpPr>
          <p:nvPr>
            <p:ph type="body" sz="half" idx="2"/>
          </p:nvPr>
        </p:nvSpPr>
        <p:spPr>
          <a:xfrm>
            <a:off x="914400" y="2338108"/>
            <a:ext cx="17035963" cy="6996392"/>
          </a:xfrm>
        </p:spPr>
        <p:txBody>
          <a:bodyPr vert="horz" lIns="91440" tIns="45720" rIns="91440" bIns="45720" numCol="2"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cs typeface="Arial"/>
              </a:rPr>
              <a:t>Reviewing and updating a Medi-Cal Eligibility Record </a:t>
            </a:r>
          </a:p>
          <a:p>
            <a:pPr marL="457200" indent="-457200">
              <a:buFont typeface="Wingdings" panose="05000000000000000000" pitchFamily="2" charset="2"/>
              <a:buChar char="Ø"/>
            </a:pPr>
            <a:r>
              <a:rPr lang="en-US">
                <a:latin typeface="Arial"/>
                <a:cs typeface="Arial"/>
              </a:rPr>
              <a:t>Generating a Medi-Cal Application Form (MC 250) </a:t>
            </a:r>
          </a:p>
          <a:p>
            <a:pPr marL="457200" indent="-457200">
              <a:buFont typeface="Wingdings" panose="05000000000000000000" pitchFamily="2" charset="2"/>
              <a:buChar char="Ø"/>
            </a:pPr>
            <a:r>
              <a:rPr lang="en-US">
                <a:latin typeface="Arial"/>
                <a:cs typeface="Arial"/>
              </a:rPr>
              <a:t>Requesting a case link from </a:t>
            </a:r>
            <a:r>
              <a:rPr lang="en-US" err="1">
                <a:latin typeface="Arial"/>
                <a:cs typeface="Arial"/>
              </a:rPr>
              <a:t>CalSAWS</a:t>
            </a:r>
            <a:r>
              <a:rPr lang="en-US">
                <a:latin typeface="Arial"/>
                <a:cs typeface="Arial"/>
              </a:rPr>
              <a:t> </a:t>
            </a:r>
          </a:p>
          <a:p>
            <a:pPr marL="457200" indent="-457200">
              <a:buFont typeface="Wingdings" panose="05000000000000000000" pitchFamily="2" charset="2"/>
              <a:buChar char="Ø"/>
            </a:pPr>
            <a:r>
              <a:rPr lang="en-US">
                <a:latin typeface="Arial"/>
                <a:cs typeface="Arial"/>
              </a:rPr>
              <a:t>Receiving a Medi-Cal Determination  </a:t>
            </a:r>
            <a:endParaRPr lang="en-US">
              <a:latin typeface="Arial"/>
              <a:ea typeface="Calibri"/>
              <a:cs typeface="Arial"/>
            </a:endParaRPr>
          </a:p>
        </p:txBody>
      </p:sp>
      <p:sp>
        <p:nvSpPr>
          <p:cNvPr id="5" name="Date Placeholder 4">
            <a:extLst>
              <a:ext uri="{FF2B5EF4-FFF2-40B4-BE49-F238E27FC236}">
                <a16:creationId xmlns:a16="http://schemas.microsoft.com/office/drawing/2014/main" id="{A114E9B3-818B-AE6E-7A62-B4A2846518FA}"/>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2959945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813F5-DD5C-5ECA-9785-685CE24D55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07D1B-3F9C-DB0B-5517-E31C2BA82992}"/>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pic>
        <p:nvPicPr>
          <p:cNvPr id="10" name="Picture Placeholder 9">
            <a:extLst>
              <a:ext uri="{FF2B5EF4-FFF2-40B4-BE49-F238E27FC236}">
                <a16:creationId xmlns:a16="http://schemas.microsoft.com/office/drawing/2014/main" id="{ADCCDE25-9385-F73F-EFBB-71BC8D99EA7E}"/>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D983634D-4B22-4788-BCB1-FB52CC507995}"/>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9B62C92D-A8DC-9B1D-956C-5AE856AFF44F}"/>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5F443705-70A7-F208-9559-CCB0E17FDFE6}"/>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43</a:t>
            </a:fld>
            <a:endParaRPr lang="en-US"/>
          </a:p>
        </p:txBody>
      </p:sp>
    </p:spTree>
    <p:extLst>
      <p:ext uri="{BB962C8B-B14F-4D97-AF65-F5344CB8AC3E}">
        <p14:creationId xmlns:p14="http://schemas.microsoft.com/office/powerpoint/2010/main" val="2648905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latin typeface="Calibri"/>
                <a:ea typeface="Calibri"/>
                <a:cs typeface="Calibri"/>
                <a:hlinkClick r:id="rId3"/>
              </a:rPr>
              <a:t>https://cahhscwds.gov1.qualtrics.com/jfe/form/SV_</a:t>
            </a:r>
            <a:r>
              <a:rPr lang="en-US" sz="3600">
                <a:latin typeface="Calibri"/>
                <a:ea typeface="Calibri"/>
                <a:cs typeface="Calibri"/>
                <a:hlinkClick r:id="rId3"/>
              </a:rPr>
              <a:t>024TW5uq8KQSBGm</a:t>
            </a:r>
            <a:endParaRPr lang="en-US" sz="3600">
              <a:latin typeface="Calibri"/>
              <a:ea typeface="Calibri"/>
              <a:cs typeface="Calibri"/>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p:txBody>
          <a:body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3" name="Picture 2" descr="Qr code&#10;&#10;AI-generated content may be incorrect.">
            <a:extLst>
              <a:ext uri="{FF2B5EF4-FFF2-40B4-BE49-F238E27FC236}">
                <a16:creationId xmlns:a16="http://schemas.microsoft.com/office/drawing/2014/main" id="{F529C2C6-A013-9BEF-5390-C3C077AA33B2}"/>
              </a:ext>
            </a:extLst>
          </p:cNvPr>
          <p:cNvPicPr>
            <a:picLocks noChangeAspect="1"/>
          </p:cNvPicPr>
          <p:nvPr/>
        </p:nvPicPr>
        <p:blipFill>
          <a:blip r:embed="rId5"/>
          <a:stretch>
            <a:fillRect/>
          </a:stretch>
        </p:blipFill>
        <p:spPr>
          <a:xfrm>
            <a:off x="6208369" y="5636869"/>
            <a:ext cx="4295775" cy="4295775"/>
          </a:xfrm>
          <a:prstGeom prst="rect">
            <a:avLst/>
          </a:prstGeom>
        </p:spPr>
      </p:pic>
    </p:spTree>
    <p:extLst>
      <p:ext uri="{BB962C8B-B14F-4D97-AF65-F5344CB8AC3E}">
        <p14:creationId xmlns:p14="http://schemas.microsoft.com/office/powerpoint/2010/main" val="32943448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Tree>
    <p:extLst>
      <p:ext uri="{BB962C8B-B14F-4D97-AF65-F5344CB8AC3E}">
        <p14:creationId xmlns:p14="http://schemas.microsoft.com/office/powerpoint/2010/main" val="4021087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5</a:t>
            </a:fld>
            <a:endParaRPr lang="en-US"/>
          </a:p>
        </p:txBody>
      </p:sp>
      <p:sp>
        <p:nvSpPr>
          <p:cNvPr id="22" name="AutoShape 2" descr="Classroom outline">
            <a:extLst>
              <a:ext uri="{FF2B5EF4-FFF2-40B4-BE49-F238E27FC236}">
                <a16:creationId xmlns:a16="http://schemas.microsoft.com/office/drawing/2014/main" id="{EF4E9556-CDF4-0F22-4693-39C3E6063646}"/>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 uri="{C183D7F6-B498-43B3-948B-1728B52AA6E4}">
                    <adec:decorative xmlns:adec="http://schemas.microsoft.com/office/drawing/2017/decorative" val="1"/>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 uri="{C183D7F6-B498-43B3-948B-1728B52AA6E4}">
                    <adec:decorative xmlns:adec="http://schemas.microsoft.com/office/drawing/2017/decorative" val="1"/>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 uri="{C183D7F6-B498-43B3-948B-1728B52AA6E4}">
                    <adec:decorative xmlns:adec="http://schemas.microsoft.com/office/drawing/2017/decorative" val="1"/>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sp>
        <p:nvSpPr>
          <p:cNvPr id="66" name="Text Placeholder 4" descr="Text box boundary Tech Support">
            <a:extLst>
              <a:ext uri="{FF2B5EF4-FFF2-40B4-BE49-F238E27FC236}">
                <a16:creationId xmlns:a16="http://schemas.microsoft.com/office/drawing/2014/main" id="{8BDA8037-7111-4CBF-C832-8AC518E72AE1}"/>
              </a:ext>
              <a:ext uri="{C183D7F6-B498-43B3-948B-1728B52AA6E4}">
                <adec:decorative xmlns:adec="http://schemas.microsoft.com/office/drawing/2017/decorative" val="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panose="020B0604020202020204" pitchFamily="34" charset="0"/>
                <a:cs typeface="Arial" panose="020B0604020202020204" pitchFamily="34" charset="0"/>
              </a:rPr>
              <a:t>Course Feedback</a:t>
            </a:r>
          </a:p>
        </p:txBody>
      </p:sp>
    </p:spTree>
    <p:extLst>
      <p:ext uri="{BB962C8B-B14F-4D97-AF65-F5344CB8AC3E}">
        <p14:creationId xmlns:p14="http://schemas.microsoft.com/office/powerpoint/2010/main" val="580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53" grpId="0"/>
      <p:bldP spid="66" grpId="0"/>
      <p:bldP spid="73" grpId="0"/>
      <p:bldP spid="80" grpId="0"/>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19" name="Date Placeholder 3">
            <a:extLst>
              <a:ext uri="{FF2B5EF4-FFF2-40B4-BE49-F238E27FC236}">
                <a16:creationId xmlns:a16="http://schemas.microsoft.com/office/drawing/2014/main" id="{243A7BC8-1285-3EF5-07E6-E83DFD14E8D8}"/>
              </a:ext>
            </a:extLst>
          </p:cNvPr>
          <p:cNvSpPr>
            <a:spLocks noGrp="1"/>
          </p:cNvSpPr>
          <p:nvPr>
            <p:ph type="dt" sz="half" idx="10"/>
          </p:nvPr>
        </p:nvSpPr>
        <p:spPr>
          <a:xfrm>
            <a:off x="914400" y="9486900"/>
            <a:ext cx="2362200" cy="365123"/>
          </a:xfrm>
        </p:spPr>
        <p:txBody>
          <a:bodyPr/>
          <a:lstStyle/>
          <a:p>
            <a:pPr>
              <a:spcAft>
                <a:spcPts val="600"/>
              </a:spcAft>
            </a:pPr>
            <a:fld id="{528C128D-1A63-457C-8B9F-2AF2CF1D3B84}" type="datetime1">
              <a:rPr lang="en-US" smtClean="0"/>
              <a:pPr>
                <a:spcAft>
                  <a:spcPts val="600"/>
                </a:spcAft>
              </a:pPr>
              <a:t>9/9/2026</a:t>
            </a:fld>
            <a:endParaRPr lang="en-US"/>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6</a:t>
            </a:fld>
            <a:endParaRPr lang="en-US"/>
          </a:p>
        </p:txBody>
      </p:sp>
      <p:sp>
        <p:nvSpPr>
          <p:cNvPr id="3" name="Date Placeholder 2" hidden="1">
            <a:extLst>
              <a:ext uri="{FF2B5EF4-FFF2-40B4-BE49-F238E27FC236}">
                <a16:creationId xmlns:a16="http://schemas.microsoft.com/office/drawing/2014/main" id="{B0A2F4B4-CAB5-1218-EE2A-641626E7D6E6}"/>
              </a:ext>
            </a:extLst>
          </p:cNvPr>
          <p:cNvSpPr>
            <a:spLocks noGrp="1"/>
          </p:cNvSpPr>
          <p:nvPr>
            <p:ph type="dt" sz="half" idx="4294967295"/>
          </p:nvPr>
        </p:nvSpPr>
        <p:spPr>
          <a:xfrm>
            <a:off x="914400" y="9486900"/>
            <a:ext cx="2362200" cy="365123"/>
          </a:xfrm>
        </p:spPr>
        <p:txBody>
          <a:bodyPr/>
          <a:lstStyle/>
          <a:p>
            <a:pPr>
              <a:spcAft>
                <a:spcPts val="600"/>
              </a:spcAft>
            </a:pPr>
            <a:fld id="{265B7153-2548-4B95-A40A-C44C83D437D5}" type="datetime1">
              <a:rPr lang="en-US" smtClean="0"/>
              <a:pPr>
                <a:spcAft>
                  <a:spcPts val="600"/>
                </a:spcAft>
              </a:pPr>
              <a:t>9/9/2026</a:t>
            </a:fld>
            <a:endParaRPr lang="en-US"/>
          </a:p>
        </p:txBody>
      </p:sp>
      <p:sp>
        <p:nvSpPr>
          <p:cNvPr id="5" name="Slide Number Placeholder 4" hidden="1">
            <a:extLst>
              <a:ext uri="{FF2B5EF4-FFF2-40B4-BE49-F238E27FC236}">
                <a16:creationId xmlns:a16="http://schemas.microsoft.com/office/drawing/2014/main" id="{5099F1CE-B934-1F89-95A6-1A724BBEF006}"/>
              </a:ext>
            </a:extLst>
          </p:cNvPr>
          <p:cNvSpPr>
            <a:spLocks noGrp="1"/>
          </p:cNvSpPr>
          <p:nvPr>
            <p:ph type="sldNum" sz="quarter" idx="4294967295"/>
          </p:nvPr>
        </p:nvSpPr>
        <p:spPr>
          <a:xfrm>
            <a:off x="15240000" y="9486898"/>
            <a:ext cx="2133600" cy="365125"/>
          </a:xfrm>
        </p:spPr>
        <p:txBody>
          <a:bodyPr/>
          <a:lstStyle/>
          <a:p>
            <a:pPr>
              <a:spcAft>
                <a:spcPts val="600"/>
              </a:spcAft>
            </a:pPr>
            <a:fld id="{B6F15528-21DE-4FAA-801E-634DDDAF4B2B}" type="slidenum">
              <a:rPr lang="en-US" smtClean="0"/>
              <a:pPr>
                <a:spcAft>
                  <a:spcPts val="600"/>
                </a:spcAft>
              </a:pPr>
              <a:t>6</a:t>
            </a:fld>
            <a:endParaRPr lang="en-US"/>
          </a:p>
        </p:txBody>
      </p:sp>
    </p:spTree>
    <p:extLst>
      <p:ext uri="{BB962C8B-B14F-4D97-AF65-F5344CB8AC3E}">
        <p14:creationId xmlns:p14="http://schemas.microsoft.com/office/powerpoint/2010/main" val="425612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22" name="AutoShape 2" descr="Classroom outline">
            <a:extLst>
              <a:ext uri="{FF2B5EF4-FFF2-40B4-BE49-F238E27FC236}">
                <a16:creationId xmlns:a16="http://schemas.microsoft.com/office/drawing/2014/main" id="{6135BE38-4354-5A22-ED6A-D1B0FD9977CD}"/>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4084827142"/>
              </p:ext>
            </p:extLst>
          </p:nvPr>
        </p:nvGraphicFramePr>
        <p:xfrm>
          <a:off x="1082040" y="2011680"/>
          <a:ext cx="14160995" cy="6063590"/>
        </p:xfrm>
        <a:graphic>
          <a:graphicData uri="http://schemas.openxmlformats.org/drawingml/2006/table">
            <a:tbl>
              <a:tblPr firstRow="1" bandRow="1">
                <a:tableStyleId>{7E9639D4-E3E2-4D34-9284-5A2195B3D0D7}</a:tableStyleId>
              </a:tblPr>
              <a:tblGrid>
                <a:gridCol w="1105580">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116095">
                <a:tc>
                  <a:txBody>
                    <a:bodyPr/>
                    <a:lstStyle/>
                    <a:p>
                      <a:pPr marL="0" lvl="0" indent="0" algn="ctr">
                        <a:buFont typeface="+mj-lt"/>
                        <a:buNone/>
                      </a:pPr>
                      <a:r>
                        <a:rPr lang="en-US" sz="2000">
                          <a:solidFill>
                            <a:schemeClr val="tx1"/>
                          </a:solidFill>
                          <a:latin typeface="Arial"/>
                          <a:cs typeface="Arial"/>
                        </a:rPr>
                        <a:t>1. </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algn="l" defTabSz="914400" rtl="0" eaLnBrk="1" latinLnBrk="0" hangingPunct="1">
                        <a:lnSpc>
                          <a:spcPct val="100000"/>
                        </a:lnSpc>
                        <a:spcBef>
                          <a:spcPts val="0"/>
                        </a:spcBef>
                        <a:spcAft>
                          <a:spcPts val="0"/>
                        </a:spcAft>
                        <a:buNone/>
                      </a:pPr>
                      <a:r>
                        <a:rPr lang="en-US" sz="2000" b="1" i="0" u="none" strike="noStrike" noProof="0">
                          <a:solidFill>
                            <a:schemeClr val="tx1"/>
                          </a:solidFill>
                          <a:latin typeface="Arial"/>
                          <a:cs typeface="Arial"/>
                        </a:rPr>
                        <a:t>Understand key processes to gather and provide information to request and receive an authorized Foster Care Eligibility determination, including:</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Reviewing and updating Eligibility records in CARES</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Verifying information in the Eligibility Record</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Managing documents in the Eligibility Record</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Sending a case link request to CalSAWS</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Entering and requesting Placement Rates</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Entering Income and Property Information</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noProof="0">
                          <a:solidFill>
                            <a:schemeClr val="tx1"/>
                          </a:solidFill>
                          <a:latin typeface="Arial"/>
                          <a:cs typeface="Arial"/>
                        </a:rPr>
                        <a:t>Providing supplementary placement information to CalSAWS </a:t>
                      </a:r>
                      <a:endParaRPr lang="en-US" sz="2000" b="0" i="0" u="none" strike="noStrike" noProof="0">
                        <a:solidFill>
                          <a:schemeClr val="tx1"/>
                        </a:solidFill>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976580">
                <a:tc>
                  <a:txBody>
                    <a:bodyPr/>
                    <a:lstStyle/>
                    <a:p>
                      <a:pPr lvl="0" algn="ctr">
                        <a:buNone/>
                      </a:pPr>
                      <a:r>
                        <a:rPr lang="en-US" sz="2000">
                          <a:solidFill>
                            <a:schemeClr val="tx1"/>
                          </a:solidFill>
                          <a:latin typeface="Arial"/>
                          <a:cs typeface="Arial"/>
                        </a:rPr>
                        <a:t>2.</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gather and provide information to authorize Foster Care Eligibility Redetermination,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Reviewing and updating the eligibility record to ensure that it is accurate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Sending updated information to CalSAWS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r h="976580">
                <a:tc>
                  <a:txBody>
                    <a:bodyPr/>
                    <a:lstStyle/>
                    <a:p>
                      <a:pPr lvl="0" algn="ctr">
                        <a:buNone/>
                      </a:pPr>
                      <a:r>
                        <a:rPr lang="en-US" sz="2000">
                          <a:solidFill>
                            <a:schemeClr val="tx1"/>
                          </a:solidFill>
                          <a:latin typeface="Arial"/>
                          <a:cs typeface="Arial"/>
                        </a:rPr>
                        <a:t>3.</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gather and provide information to authorize Kin-GAP benefits,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Requesting information regarding a child’s potential Kin-GAP eligibility from </a:t>
                      </a:r>
                      <a:r>
                        <a:rPr lang="en-US" sz="2000" b="0" i="0" u="none" strike="noStrike" noProof="0" err="1">
                          <a:solidFill>
                            <a:schemeClr val="tx1"/>
                          </a:solidFill>
                          <a:highlight>
                            <a:srgbClr val="FFFFFF"/>
                          </a:highlight>
                          <a:latin typeface="Arial"/>
                          <a:cs typeface="Arial"/>
                        </a:rPr>
                        <a:t>CalSAWS</a:t>
                      </a:r>
                      <a:endParaRPr lang="en-US" sz="2000" b="0" i="0" u="none" strike="noStrike" noProof="0">
                        <a:solidFill>
                          <a:schemeClr val="tx1"/>
                        </a:solidFill>
                        <a:highlight>
                          <a:srgbClr val="FFFFFF"/>
                        </a:highlight>
                        <a:latin typeface="Arial"/>
                        <a:cs typeface="Arial"/>
                      </a:endParaRP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Requesting signatures on a Kin-GAP SOC369 and 369A agreements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Providing finalized guardianship documents to </a:t>
                      </a:r>
                      <a:r>
                        <a:rPr lang="en-US" sz="2000" b="0" i="0" u="none" strike="noStrike" noProof="0" err="1">
                          <a:solidFill>
                            <a:schemeClr val="tx1"/>
                          </a:solidFill>
                          <a:highlight>
                            <a:srgbClr val="FFFFFF"/>
                          </a:highlight>
                          <a:latin typeface="Arial"/>
                          <a:cs typeface="Arial"/>
                        </a:rPr>
                        <a:t>CalSAWS</a:t>
                      </a:r>
                      <a:r>
                        <a:rPr lang="en-US" sz="2000" b="0" i="0" u="none" strike="noStrike" noProof="0">
                          <a:solidFill>
                            <a:schemeClr val="tx1"/>
                          </a:solidFill>
                          <a:highlight>
                            <a:srgbClr val="FFFFFF"/>
                          </a:highlight>
                          <a:latin typeface="Arial"/>
                          <a:cs typeface="Aria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bl>
          </a:graphicData>
        </a:graphic>
      </p:graphicFrame>
    </p:spTree>
    <p:extLst>
      <p:ext uri="{BB962C8B-B14F-4D97-AF65-F5344CB8AC3E}">
        <p14:creationId xmlns:p14="http://schemas.microsoft.com/office/powerpoint/2010/main" val="313530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05AE25D-9ACC-B8C1-F378-349CB0A9AD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00191-51C8-18DC-C1E5-75B67AC61BB5}"/>
              </a:ext>
            </a:extLst>
          </p:cNvPr>
          <p:cNvSpPr>
            <a:spLocks noGrp="1"/>
          </p:cNvSpPr>
          <p:nvPr>
            <p:ph type="title"/>
          </p:nvPr>
        </p:nvSpPr>
        <p:spPr>
          <a:xfrm>
            <a:off x="914400" y="434976"/>
            <a:ext cx="14673805" cy="1147380"/>
          </a:xfrm>
        </p:spPr>
        <p:txBody>
          <a:bodyPr/>
          <a:lstStyle/>
          <a:p>
            <a:r>
              <a:rPr lang="en-US">
                <a:latin typeface="Arial"/>
                <a:cs typeface="Arial"/>
              </a:rPr>
              <a:t>Course Objectives Cont.</a:t>
            </a: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9EF08480-4B80-2ED9-7D00-1F3F26BB8F35}"/>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22" name="AutoShape 2" descr="Classroom outline">
            <a:extLst>
              <a:ext uri="{FF2B5EF4-FFF2-40B4-BE49-F238E27FC236}">
                <a16:creationId xmlns:a16="http://schemas.microsoft.com/office/drawing/2014/main" id="{65DF0512-4E22-E953-FB43-FBFBEBF9574A}"/>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sp>
        <p:nvSpPr>
          <p:cNvPr id="23" name="Freeform 3">
            <a:extLst>
              <a:ext uri="{FF2B5EF4-FFF2-40B4-BE49-F238E27FC236}">
                <a16:creationId xmlns:a16="http://schemas.microsoft.com/office/drawing/2014/main" id="{9D5BE455-BB0A-7AC3-5D1B-D127FB5A4AA5}"/>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4" name="Table 3">
            <a:extLst>
              <a:ext uri="{FF2B5EF4-FFF2-40B4-BE49-F238E27FC236}">
                <a16:creationId xmlns:a16="http://schemas.microsoft.com/office/drawing/2014/main" id="{86BAA9B2-746A-6CBA-AE66-F5A1EF0596AC}"/>
              </a:ext>
            </a:extLst>
          </p:cNvPr>
          <p:cNvGraphicFramePr/>
          <p:nvPr>
            <p:extLst>
              <p:ext uri="{D42A27DB-BD31-4B8C-83A1-F6EECF244321}">
                <p14:modId xmlns:p14="http://schemas.microsoft.com/office/powerpoint/2010/main" val="2712771735"/>
              </p:ext>
            </p:extLst>
          </p:nvPr>
        </p:nvGraphicFramePr>
        <p:xfrm>
          <a:off x="1082040" y="2011680"/>
          <a:ext cx="14160995" cy="4448150"/>
        </p:xfrm>
        <a:graphic>
          <a:graphicData uri="http://schemas.openxmlformats.org/drawingml/2006/table">
            <a:tbl>
              <a:tblPr firstRow="1" bandRow="1">
                <a:tableStyleId>{7E9639D4-E3E2-4D34-9284-5A2195B3D0D7}</a:tableStyleId>
              </a:tblPr>
              <a:tblGrid>
                <a:gridCol w="1105580">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976580">
                <a:tc>
                  <a:txBody>
                    <a:bodyPr/>
                    <a:lstStyle/>
                    <a:p>
                      <a:pPr lvl="0" algn="ctr">
                        <a:buNone/>
                      </a:pPr>
                      <a:r>
                        <a:rPr lang="en-US" sz="2000">
                          <a:solidFill>
                            <a:schemeClr val="tx1"/>
                          </a:solidFill>
                          <a:latin typeface="Arial"/>
                          <a:cs typeface="Arial"/>
                        </a:rPr>
                        <a:t>4. </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gather and provide information to authorize Foster Care benefits for children in Non-related Legal Guardianships (NRLG),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Updating the Eligibility Record, as needed</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Sending Letter of Guardianship to </a:t>
                      </a:r>
                      <a:r>
                        <a:rPr lang="en-US" sz="2000" b="0" i="0" u="none" strike="noStrike" noProof="0" err="1">
                          <a:solidFill>
                            <a:schemeClr val="tx1"/>
                          </a:solidFill>
                          <a:highlight>
                            <a:srgbClr val="FFFFFF"/>
                          </a:highlight>
                          <a:latin typeface="Arial"/>
                          <a:cs typeface="Arial"/>
                        </a:rPr>
                        <a:t>CalSAWS</a:t>
                      </a:r>
                      <a:endParaRPr lang="en-US" sz="2000" b="0" i="0" u="none" strike="noStrike" noProof="0" err="1">
                        <a:solidFill>
                          <a:schemeClr val="tx1"/>
                        </a:solidFill>
                        <a:highlight>
                          <a:srgbClr val="FFFFFF"/>
                        </a:highlight>
                        <a:latin typeface="Arial"/>
                      </a:endParaRP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r h="976580">
                <a:tc>
                  <a:txBody>
                    <a:bodyPr/>
                    <a:lstStyle/>
                    <a:p>
                      <a:pPr lvl="0" algn="ctr">
                        <a:buNone/>
                      </a:pPr>
                      <a:r>
                        <a:rPr lang="en-US" sz="2000">
                          <a:solidFill>
                            <a:schemeClr val="tx1"/>
                          </a:solidFill>
                          <a:latin typeface="Arial"/>
                          <a:cs typeface="Arial"/>
                        </a:rPr>
                        <a:t>5. </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key processes to create and communicate information related to an Alternative Care scenario, including: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Reviewing and updating a Medi-Cal Eligibility Record</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Generating a Medi-Cal application form (MC 250)</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Requesting a case link from </a:t>
                      </a:r>
                      <a:r>
                        <a:rPr lang="en-US" sz="2000" b="0" i="0" u="none" strike="noStrike" noProof="0" err="1">
                          <a:solidFill>
                            <a:schemeClr val="tx1"/>
                          </a:solidFill>
                          <a:highlight>
                            <a:srgbClr val="FFFFFF"/>
                          </a:highlight>
                          <a:latin typeface="Arial"/>
                          <a:cs typeface="Arial"/>
                        </a:rPr>
                        <a:t>CalSAWS</a:t>
                      </a:r>
                      <a:endParaRPr lang="en-US" sz="2000" b="0" i="0" u="none" strike="noStrike" noProof="0">
                        <a:solidFill>
                          <a:schemeClr val="tx1"/>
                        </a:solidFill>
                        <a:highlight>
                          <a:srgbClr val="FFFFFF"/>
                        </a:highlight>
                        <a:latin typeface="Arial"/>
                        <a:cs typeface="Arial"/>
                      </a:endParaRP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Receiving a Medi-Cal Determination</a:t>
                      </a:r>
                    </a:p>
                    <a:p>
                      <a:pPr marL="0" lvl="0" indent="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2758668"/>
                  </a:ext>
                </a:extLst>
              </a:tr>
            </a:tbl>
          </a:graphicData>
        </a:graphic>
      </p:graphicFrame>
    </p:spTree>
    <p:extLst>
      <p:ext uri="{BB962C8B-B14F-4D97-AF65-F5344CB8AC3E}">
        <p14:creationId xmlns:p14="http://schemas.microsoft.com/office/powerpoint/2010/main" val="3781869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Lst>
          </p:cNvPr>
          <p:cNvGraphicFramePr/>
          <p:nvPr>
            <p:extLst>
              <p:ext uri="{D42A27DB-BD31-4B8C-83A1-F6EECF244321}">
                <p14:modId xmlns:p14="http://schemas.microsoft.com/office/powerpoint/2010/main" val="2965851894"/>
              </p:ext>
            </p:extLst>
          </p:nvPr>
        </p:nvGraphicFramePr>
        <p:xfrm>
          <a:off x="1386840" y="1981200"/>
          <a:ext cx="8498873" cy="7480365"/>
        </p:xfrm>
        <a:graphic>
          <a:graphicData uri="http://schemas.openxmlformats.org/drawingml/2006/table">
            <a:tbl>
              <a:tblPr firstRow="1" bandRow="1">
                <a:tableStyleId>{5C22544A-7EE6-4342-B048-85BDC9FD1C3A}</a:tableStyleId>
              </a:tblPr>
              <a:tblGrid>
                <a:gridCol w="6400800">
                  <a:extLst>
                    <a:ext uri="{9D8B030D-6E8A-4147-A177-3AD203B41FA5}">
                      <a16:colId xmlns:a16="http://schemas.microsoft.com/office/drawing/2014/main" val="3348809164"/>
                    </a:ext>
                  </a:extLst>
                </a:gridCol>
                <a:gridCol w="2098073">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Foster Care Eligibility Determinations</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 Foster Care Eligibility Redeterminations</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Break</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71881"/>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4: Kin-GAP Benefits</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5: Non-related Legal Guardian (NRLG)</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0767489"/>
                  </a:ext>
                </a:extLst>
              </a:tr>
              <a:tr h="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6: Medi-Cal</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594935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endParaRPr lang="en-US"/>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3 Hours</a:t>
                      </a:r>
                    </a:p>
                    <a:p>
                      <a:pPr lvl="0">
                        <a:buNone/>
                      </a:pPr>
                      <a:endParaRPr lang="en-US" sz="200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Tree>
    <p:extLst>
      <p:ext uri="{BB962C8B-B14F-4D97-AF65-F5344CB8AC3E}">
        <p14:creationId xmlns:p14="http://schemas.microsoft.com/office/powerpoint/2010/main" val="11727455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5bce90d6-5a2c-47e0-8337-aac7acda0e97" ContentTypeId="0x0101" PreviousValue="false" LastSyncTimeStamp="2017-02-08T00:21:31.923Z"/>
</file>

<file path=customXml/item4.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RCJ5YXZNKWNZ-1068808933-51574</_dlc_DocId>
    <_dlc_DocIdUrl xmlns="500343c0-af67-4d55-b6f3-a7838e163d14">
      <Url>https://osicagov.sharepoint.com/sites/CWDS/Implementation/_layouts/15/DocIdRedir.aspx?ID=RCJ5YXZNKWNZ-1068808933-51574</Url>
      <Description>RCJ5YXZNKWNZ-1068808933-51574</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2.xml><?xml version="1.0" encoding="utf-8"?>
<ds:datastoreItem xmlns:ds="http://schemas.openxmlformats.org/officeDocument/2006/customXml" ds:itemID="{C3CC196D-4BD6-47EB-9FF9-F15AF7A0E5E5}">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4.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3015F76B-3E21-4CD7-8F12-AF49D5FADF1F}">
  <ds:schemaRefs>
    <ds:schemaRef ds:uri="http://schemas.microsoft.com/sharepoint/event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Application>Microsoft Office PowerPoint</Application>
  <PresentationFormat>Custom</PresentationFormat>
  <Slides>45</Slides>
  <Notes>39</Notes>
  <HiddenSlides>3</HiddenSlide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CWS-CARES Training</vt:lpstr>
      <vt:lpstr>Course Introduction</vt:lpstr>
      <vt:lpstr>Training Introduction</vt:lpstr>
      <vt:lpstr>Ground Rules &amp; Housekeeping</vt:lpstr>
      <vt:lpstr>About This Course</vt:lpstr>
      <vt:lpstr>Meet Your Facilitators!</vt:lpstr>
      <vt:lpstr>Course Objectives</vt:lpstr>
      <vt:lpstr>Course Objectives Cont.</vt:lpstr>
      <vt:lpstr>Course Agenda</vt:lpstr>
      <vt:lpstr>Logging in to CWS-CARES</vt:lpstr>
      <vt:lpstr>Logging into CWS-CARES</vt:lpstr>
      <vt:lpstr>Accessing the CARES Training Environment (104)</vt:lpstr>
      <vt:lpstr>How to Know You're In the Right Place: CWS-CARES</vt:lpstr>
      <vt:lpstr>Navigation Menu</vt:lpstr>
      <vt:lpstr>Global Search</vt:lpstr>
      <vt:lpstr>Lesson 1: Review Activity</vt:lpstr>
      <vt:lpstr>Lesson 2: Foster Care Eligibility Determinations</vt:lpstr>
      <vt:lpstr>Accessing Pre-Seeded Cases for this Scenario</vt:lpstr>
      <vt:lpstr>Scenario </vt:lpstr>
      <vt:lpstr>Lesson </vt:lpstr>
      <vt:lpstr>FCED Demo (if needed)</vt:lpstr>
      <vt:lpstr>Lesson Follow-Up</vt:lpstr>
      <vt:lpstr>Lesson 3: Foster Care Eligibility Redetermination</vt:lpstr>
      <vt:lpstr>Scenario </vt:lpstr>
      <vt:lpstr>Lesson </vt:lpstr>
      <vt:lpstr>Lesson Follow-Up</vt:lpstr>
      <vt:lpstr>Let’s Take a Break!</vt:lpstr>
      <vt:lpstr>Welcome Back!</vt:lpstr>
      <vt:lpstr>Lesson 4: Kin-GAP Benefits</vt:lpstr>
      <vt:lpstr>Accessing Pre-Seeded Cases for this Scenario</vt:lpstr>
      <vt:lpstr>Scenario </vt:lpstr>
      <vt:lpstr>Lesson </vt:lpstr>
      <vt:lpstr>Lesson 5: NRLG Benefits</vt:lpstr>
      <vt:lpstr>Accessing Pre-Seeded Cases for this Scenario</vt:lpstr>
      <vt:lpstr>Scenario </vt:lpstr>
      <vt:lpstr>Lesson Follow-Up</vt:lpstr>
      <vt:lpstr>Lesson </vt:lpstr>
      <vt:lpstr>Lesson Follow-Up</vt:lpstr>
      <vt:lpstr>Lesson 6: Alternative Care</vt:lpstr>
      <vt:lpstr>Accessing Pre-Seeded Cases for this Scenario</vt:lpstr>
      <vt:lpstr>Scenario </vt:lpstr>
      <vt:lpstr>Lesson </vt:lpstr>
      <vt:lpstr>Lesson Follow-Up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revision>13</cp:revision>
  <dcterms:created xsi:type="dcterms:W3CDTF">2025-09-23T17:55:59Z</dcterms:created>
  <dcterms:modified xsi:type="dcterms:W3CDTF">2026-09-09T17:04:37Z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2d6a48e7-6c16-41d1-a837-c0abefc124bf</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