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1E5_642D724.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modernComment_194_EFACED95.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52"/>
  </p:notesMasterIdLst>
  <p:handoutMasterIdLst>
    <p:handoutMasterId r:id="rId53"/>
  </p:handoutMasterIdLst>
  <p:sldIdLst>
    <p:sldId id="2142533431" r:id="rId7"/>
    <p:sldId id="341" r:id="rId8"/>
    <p:sldId id="2142533476" r:id="rId9"/>
    <p:sldId id="485" r:id="rId10"/>
    <p:sldId id="2142533440" r:id="rId11"/>
    <p:sldId id="342" r:id="rId12"/>
    <p:sldId id="2142533441" r:id="rId13"/>
    <p:sldId id="2142533443" r:id="rId14"/>
    <p:sldId id="2142533442" r:id="rId15"/>
    <p:sldId id="376" r:id="rId16"/>
    <p:sldId id="351" r:id="rId17"/>
    <p:sldId id="329" r:id="rId18"/>
    <p:sldId id="330" r:id="rId19"/>
    <p:sldId id="381" r:id="rId20"/>
    <p:sldId id="379" r:id="rId21"/>
    <p:sldId id="354" r:id="rId22"/>
    <p:sldId id="2142533430" r:id="rId23"/>
    <p:sldId id="2142533436" r:id="rId24"/>
    <p:sldId id="426" r:id="rId25"/>
    <p:sldId id="2142533445" r:id="rId26"/>
    <p:sldId id="2142533435" r:id="rId27"/>
    <p:sldId id="2142533471" r:id="rId28"/>
    <p:sldId id="2142533470" r:id="rId29"/>
    <p:sldId id="2142533469" r:id="rId30"/>
    <p:sldId id="2142533472" r:id="rId31"/>
    <p:sldId id="2142533473" r:id="rId32"/>
    <p:sldId id="2142533468" r:id="rId33"/>
    <p:sldId id="2142533459" r:id="rId34"/>
    <p:sldId id="2142533438" r:id="rId35"/>
    <p:sldId id="2142533439" r:id="rId36"/>
    <p:sldId id="2142533448" r:id="rId37"/>
    <p:sldId id="2142533458" r:id="rId38"/>
    <p:sldId id="2142533449" r:id="rId39"/>
    <p:sldId id="2142533451" r:id="rId40"/>
    <p:sldId id="2142533452" r:id="rId41"/>
    <p:sldId id="2142533453" r:id="rId42"/>
    <p:sldId id="2142533454" r:id="rId43"/>
    <p:sldId id="2142533456" r:id="rId44"/>
    <p:sldId id="2142533457" r:id="rId45"/>
    <p:sldId id="2142533474" r:id="rId46"/>
    <p:sldId id="2142533461" r:id="rId47"/>
    <p:sldId id="2142533462" r:id="rId48"/>
    <p:sldId id="2142533475" r:id="rId49"/>
    <p:sldId id="2142533467" r:id="rId50"/>
    <p:sldId id="404" r:id="rId51"/>
  </p:sldIdLst>
  <p:sldSz cx="18288000" cy="10287000"/>
  <p:notesSz cx="6858000" cy="9144000"/>
  <p:embeddedFontLst>
    <p:embeddedFont>
      <p:font typeface="Century Gothic" panose="020B0502020202020204" pitchFamily="34" charset="0"/>
      <p:regular r:id="rId54"/>
      <p:bold r:id="rId55"/>
      <p:italic r:id="rId56"/>
      <p:boldItalic r:id="rId57"/>
    </p:embeddedFont>
    <p:embeddedFont>
      <p:font typeface="Verdana" panose="020B0604030504040204" pitchFamily="34" charset="0"/>
      <p:regular r:id="rId58"/>
      <p:bold r:id="rId59"/>
      <p:italic r:id="rId60"/>
      <p:bold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2142533476"/>
            <p14:sldId id="485"/>
            <p14:sldId id="2142533440"/>
            <p14:sldId id="342"/>
          </p14:sldIdLst>
        </p14:section>
        <p14:section name="Introductory Information" id="{FCA902A5-939A-4272-96FA-051A226994B8}">
          <p14:sldIdLst>
            <p14:sldId id="2142533441"/>
            <p14:sldId id="2142533443"/>
            <p14:sldId id="2142533442"/>
          </p14:sldIdLst>
        </p14:section>
        <p14:section name="Logging into CWS-CARES" id="{C019FFEC-03C4-4AF8-A1FC-31C4D57050F0}">
          <p14:sldIdLst>
            <p14:sldId id="376"/>
            <p14:sldId id="351"/>
            <p14:sldId id="329"/>
            <p14:sldId id="330"/>
          </p14:sldIdLst>
        </p14:section>
        <p14:section name="CWS-CARES Terminology" id="{2A09E09D-12D4-45D5-9E9E-5292159762EA}">
          <p14:sldIdLst>
            <p14:sldId id="381"/>
            <p14:sldId id="379"/>
          </p14:sldIdLst>
        </p14:section>
        <p14:section name="ILT Course Content" id="{4D860CB9-11DE-4CC3-9344-BC394D89DC38}">
          <p14:sldIdLst>
            <p14:sldId id="354"/>
            <p14:sldId id="2142533430"/>
            <p14:sldId id="2142533436"/>
            <p14:sldId id="426"/>
            <p14:sldId id="2142533445"/>
            <p14:sldId id="2142533435"/>
            <p14:sldId id="2142533471"/>
            <p14:sldId id="2142533470"/>
            <p14:sldId id="2142533469"/>
            <p14:sldId id="2142533472"/>
            <p14:sldId id="2142533473"/>
            <p14:sldId id="2142533468"/>
            <p14:sldId id="2142533459"/>
            <p14:sldId id="2142533438"/>
            <p14:sldId id="2142533439"/>
            <p14:sldId id="2142533448"/>
            <p14:sldId id="2142533458"/>
            <p14:sldId id="2142533449"/>
            <p14:sldId id="2142533451"/>
            <p14:sldId id="2142533452"/>
            <p14:sldId id="2142533453"/>
            <p14:sldId id="2142533454"/>
            <p14:sldId id="2142533456"/>
            <p14:sldId id="2142533457"/>
            <p14:sldId id="2142533474"/>
            <p14:sldId id="2142533461"/>
            <p14:sldId id="2142533462"/>
            <p14:sldId id="2142533475"/>
          </p14:sldIdLst>
        </p14:section>
        <p14:section name="Closing the Course" id="{9CE34276-6F19-4268-8617-3870107D93CC}">
          <p14:sldIdLst>
            <p14:sldId id="2142533467"/>
            <p14:sldId id="404"/>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3C49B470-9F60-6876-488D-39F582723785}" name="Elizondo, Margaret@OTSI" initials="EM" userId="S::margaret.elizondo@otsi.ca.gov::ff0f6a1b-d12e-4d2f-94da-969495cfbff5"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650F4790-F8EE-6813-4FD6-D861C9DCD47F}" name="Elizondo, Margaret@OTSI" initials="ME" userId="S::Margaret.Elizondo@otsi.ca.gov::ff0f6a1b-d12e-4d2f-94da-969495cfbff5"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 id="{1752CDE8-AAB8-5BCB-0367-2CC837A6D489}" name="Ferrara, Brianna@OTSI" initials="BF" userId="S::Brianna.Ferrara@otsi.ca.gov::4f5b95ce-89d2-4503-98c1-32ce949e9b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E0D18C-CE8D-5D6A-5852-2F8BBE27A50A}" v="2" dt="2026-09-08T23:01:35.0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370" y="101"/>
      </p:cViewPr>
      <p:guideLst>
        <p:guide orient="horz" pos="3240"/>
        <p:guide pos="57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font" Target="fonts/font2.fntdata"/><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handoutMaster" Target="handoutMasters/handoutMaster1.xml"/><Relationship Id="rId58" Type="http://schemas.openxmlformats.org/officeDocument/2006/relationships/font" Target="fonts/font5.fntdata"/><Relationship Id="rId66"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font" Target="fonts/font8.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3.fntdata"/><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6.fntdata"/><Relationship Id="rId67"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1.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4.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60" Type="http://schemas.openxmlformats.org/officeDocument/2006/relationships/font" Target="fonts/font7.fntdata"/><Relationship Id="rId65"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omments/modernComment_194_EFACED95.xml><?xml version="1.0" encoding="utf-8"?>
<p188:cmLst xmlns:a="http://schemas.openxmlformats.org/drawingml/2006/main" xmlns:r="http://schemas.openxmlformats.org/officeDocument/2006/relationships" xmlns:p188="http://schemas.microsoft.com/office/powerpoint/2018/8/main">
  <p188:cm id="{5C1943A8-E252-4EA1-B4C9-78F336C84E11}" authorId="{57EB1A8F-3465-E72F-DDE2-4501DF57B88B}" created="2026-07-03T13:35:26.172">
    <pc:sldMkLst xmlns:pc="http://schemas.microsoft.com/office/powerpoint/2013/main/command">
      <pc:docMk/>
      <pc:sldMk cId="4021087637" sldId="404"/>
    </pc:sldMkLst>
    <p188:replyLst>
      <p188:reply id="{F564686B-D4AB-449B-AF4F-1FDC5FC662FB}" authorId="{29C36AD1-A30E-1D19-5F0C-FE1FA478C41C}" created="2026-07-03T14:29:20.803">
        <p188:txBody>
          <a:bodyPr/>
          <a:lstStyle/>
          <a:p>
            <a:r>
              <a:rPr lang="en-US"/>
              <a:t>I'm working with the Comms team on potentially building out a survey that would be available after each course.</a:t>
            </a:r>
          </a:p>
        </p188:txBody>
        <p188:extLst>
          <p:ext xmlns:p="http://schemas.openxmlformats.org/presentationml/2006/main" uri="{57CB4572-C831-44C2-8A1C-0ADB6CCDFE69}">
            <p223:reactions xmlns:p223="http://schemas.microsoft.com/office/powerpoint/2022/03/main">
              <p223:rxn type="👍">
                <p223:instance time="2026-07-03T14:58:57.540" authorId="{57EB1A8F-3465-E72F-DDE2-4501DF57B88B}"/>
              </p223:rxn>
            </p223:reactions>
          </p:ext>
        </p188:extLst>
      </p188:reply>
    </p188:replyLst>
    <p188:txBody>
      <a:bodyPr/>
      <a:lstStyle/>
      <a:p>
        <a:r>
          <a:rPr lang="en-US"/>
          <a:t>What is the evaluation plan. Is there a survey link?</a:t>
        </a:r>
      </a:p>
    </p188:txBody>
  </p188:cm>
</p188:cmLst>
</file>

<file path=ppt/comments/modernComment_1E5_642D724.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complete="100000">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9/9/2026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129580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E79D-F7B7-046C-72AB-86EE54C63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97D28-6DDB-B514-DAC6-4927570E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5733D-6DC9-1EB6-DD79-6BF1C7AA3E0F}"/>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2F2FE119-A7A9-21D3-D3D2-8235E16E8559}"/>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3038874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16</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17</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18</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19</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45758-E103-7026-2A32-2B83E8AC9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600EB-F859-434E-0139-DC109B8F01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64D641-93A5-20A4-EBD6-00D5A910E9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E3B428-E172-9BB9-61DA-827BB776D781}"/>
              </a:ext>
            </a:extLst>
          </p:cNvPr>
          <p:cNvSpPr>
            <a:spLocks noGrp="1"/>
          </p:cNvSpPr>
          <p:nvPr>
            <p:ph type="sldNum" sz="quarter" idx="5"/>
          </p:nvPr>
        </p:nvSpPr>
        <p:spPr/>
        <p:txBody>
          <a:bodyPr/>
          <a:lstStyle/>
          <a:p>
            <a:fld id="{6783F0CC-6F98-4B0A-97C3-9B98A3C2EDF3}" type="slidenum">
              <a:rPr lang="en-US" smtClean="0"/>
              <a:t>20</a:t>
            </a:fld>
            <a:endParaRPr lang="en-US"/>
          </a:p>
        </p:txBody>
      </p:sp>
    </p:spTree>
    <p:extLst>
      <p:ext uri="{BB962C8B-B14F-4D97-AF65-F5344CB8AC3E}">
        <p14:creationId xmlns:p14="http://schemas.microsoft.com/office/powerpoint/2010/main" val="2466926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FDDAB-C372-8A2B-ED30-5F12F9633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E661A-636E-A553-399F-1B114281E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DFE0E-4597-EA06-9ABD-64736A70D8B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273BA47-5301-60A6-8B8F-DC90D45EDD1C}"/>
              </a:ext>
            </a:extLst>
          </p:cNvPr>
          <p:cNvSpPr>
            <a:spLocks noGrp="1"/>
          </p:cNvSpPr>
          <p:nvPr>
            <p:ph type="sldNum" sz="quarter" idx="5"/>
          </p:nvPr>
        </p:nvSpPr>
        <p:spPr/>
        <p:txBody>
          <a:bodyPr/>
          <a:lstStyle/>
          <a:p>
            <a:fld id="{6783F0CC-6F98-4B0A-97C3-9B98A3C2EDF3}" type="slidenum">
              <a:rPr lang="en-US" smtClean="0"/>
              <a:t>21</a:t>
            </a:fld>
            <a:endParaRPr lang="en-US"/>
          </a:p>
        </p:txBody>
      </p:sp>
    </p:spTree>
    <p:extLst>
      <p:ext uri="{BB962C8B-B14F-4D97-AF65-F5344CB8AC3E}">
        <p14:creationId xmlns:p14="http://schemas.microsoft.com/office/powerpoint/2010/main" val="1715661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937B4-4CB3-DB6A-0D40-2FD4068C63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F0E60-33DB-E12B-E27A-BB465CB31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BD22E4-A02A-7514-B647-A3D0AEF347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BCA0B7-3C29-CEA2-7FE7-3CF9D99C6750}"/>
              </a:ext>
            </a:extLst>
          </p:cNvPr>
          <p:cNvSpPr>
            <a:spLocks noGrp="1"/>
          </p:cNvSpPr>
          <p:nvPr>
            <p:ph type="sldNum" sz="quarter" idx="5"/>
          </p:nvPr>
        </p:nvSpPr>
        <p:spPr/>
        <p:txBody>
          <a:bodyPr/>
          <a:lstStyle/>
          <a:p>
            <a:fld id="{6783F0CC-6F98-4B0A-97C3-9B98A3C2EDF3}" type="slidenum">
              <a:rPr lang="en-US" smtClean="0"/>
              <a:t>22</a:t>
            </a:fld>
            <a:endParaRPr lang="en-US"/>
          </a:p>
        </p:txBody>
      </p:sp>
    </p:spTree>
    <p:extLst>
      <p:ext uri="{BB962C8B-B14F-4D97-AF65-F5344CB8AC3E}">
        <p14:creationId xmlns:p14="http://schemas.microsoft.com/office/powerpoint/2010/main" val="460712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535F3-6F71-E25D-6018-5F5BFDD3B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40343-7194-4190-D70C-C93A1521F0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A4D92-934F-7B9B-09F9-DA4286E4BB44}"/>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6096F20F-73D5-6DF7-7BBA-710D9052F209}"/>
              </a:ext>
            </a:extLst>
          </p:cNvPr>
          <p:cNvSpPr>
            <a:spLocks noGrp="1"/>
          </p:cNvSpPr>
          <p:nvPr>
            <p:ph type="sldNum" sz="quarter" idx="5"/>
          </p:nvPr>
        </p:nvSpPr>
        <p:spPr/>
        <p:txBody>
          <a:bodyPr/>
          <a:lstStyle/>
          <a:p>
            <a:fld id="{6783F0CC-6F98-4B0A-97C3-9B98A3C2EDF3}" type="slidenum">
              <a:rPr lang="en-US" smtClean="0"/>
              <a:t>23</a:t>
            </a:fld>
            <a:endParaRPr lang="en-US"/>
          </a:p>
        </p:txBody>
      </p:sp>
    </p:spTree>
    <p:extLst>
      <p:ext uri="{BB962C8B-B14F-4D97-AF65-F5344CB8AC3E}">
        <p14:creationId xmlns:p14="http://schemas.microsoft.com/office/powerpoint/2010/main" val="440861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572D4-56B6-E093-36A4-7A9F58E9B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674C5E-71A5-65C1-691D-131AD7222A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CD9354-7FA9-3C90-454B-A306F24F90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D03792-5023-88A6-902F-2E814147F093}"/>
              </a:ext>
            </a:extLst>
          </p:cNvPr>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16568372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25</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26</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E1F7E-5092-D395-59F8-343A23D859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097E1-866A-0934-98FD-EF756B7EED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DC8159-60D1-CF2A-4F12-BFB4F4B3711F}"/>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0E9FBF22-2268-2CF6-BF96-9B68820A893C}"/>
              </a:ext>
            </a:extLst>
          </p:cNvPr>
          <p:cNvSpPr>
            <a:spLocks noGrp="1"/>
          </p:cNvSpPr>
          <p:nvPr>
            <p:ph type="sldNum" sz="quarter" idx="5"/>
          </p:nvPr>
        </p:nvSpPr>
        <p:spPr/>
        <p:txBody>
          <a:bodyPr/>
          <a:lstStyle/>
          <a:p>
            <a:fld id="{6783F0CC-6F98-4B0A-97C3-9B98A3C2EDF3}" type="slidenum">
              <a:rPr lang="en-US" smtClean="0"/>
              <a:t>27</a:t>
            </a:fld>
            <a:endParaRPr lang="en-US"/>
          </a:p>
        </p:txBody>
      </p:sp>
    </p:spTree>
    <p:extLst>
      <p:ext uri="{BB962C8B-B14F-4D97-AF65-F5344CB8AC3E}">
        <p14:creationId xmlns:p14="http://schemas.microsoft.com/office/powerpoint/2010/main" val="38217588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55F67-926A-528F-E42A-4AA61C933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7448C-4B67-D865-ACAB-062ECEAD5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5BB81-AFB8-2465-8072-2FB6194536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5D0352-77EA-3A49-420C-848B3D3E09D4}"/>
              </a:ext>
            </a:extLst>
          </p:cNvPr>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467957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29</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30</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F180-BB5C-B8BA-1BDC-22401DF94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550CD1-F467-634B-011F-518171C09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3809D-4625-EC37-C39D-25C83B1FFF9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3FE393B7-12F1-8489-AA77-1A11442B9B78}"/>
              </a:ext>
            </a:extLst>
          </p:cNvPr>
          <p:cNvSpPr>
            <a:spLocks noGrp="1"/>
          </p:cNvSpPr>
          <p:nvPr>
            <p:ph type="sldNum" sz="quarter" idx="5"/>
          </p:nvPr>
        </p:nvSpPr>
        <p:spPr/>
        <p:txBody>
          <a:bodyPr/>
          <a:lstStyle/>
          <a:p>
            <a:fld id="{6783F0CC-6F98-4B0A-97C3-9B98A3C2EDF3}" type="slidenum">
              <a:rPr lang="en-US" smtClean="0"/>
              <a:t>31</a:t>
            </a:fld>
            <a:endParaRPr lang="en-US"/>
          </a:p>
        </p:txBody>
      </p:sp>
    </p:spTree>
    <p:extLst>
      <p:ext uri="{BB962C8B-B14F-4D97-AF65-F5344CB8AC3E}">
        <p14:creationId xmlns:p14="http://schemas.microsoft.com/office/powerpoint/2010/main" val="13889599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2B57A-9040-E945-5AA0-AE119AC6EC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E1A1A-2A18-9021-683B-AE6EE92F45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88CD1F-B9CD-EE21-F3B8-3AF2512A21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24A31A-1869-5088-68DA-860F9DFE5BDC}"/>
              </a:ext>
            </a:extLst>
          </p:cNvPr>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39898922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1150A-292F-AF8F-72AC-54DF5BD87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E7813D-054D-3AAC-C8A2-113B9436A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D51B0A-C03A-EA71-D429-14CBC196EE91}"/>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FCFA868-95F2-528A-AF3C-16F6E78D1420}"/>
              </a:ext>
            </a:extLst>
          </p:cNvPr>
          <p:cNvSpPr>
            <a:spLocks noGrp="1"/>
          </p:cNvSpPr>
          <p:nvPr>
            <p:ph type="sldNum" sz="quarter" idx="5"/>
          </p:nvPr>
        </p:nvSpPr>
        <p:spPr/>
        <p:txBody>
          <a:bodyPr/>
          <a:lstStyle/>
          <a:p>
            <a:fld id="{6783F0CC-6F98-4B0A-97C3-9B98A3C2EDF3}" type="slidenum">
              <a:rPr lang="en-US" smtClean="0"/>
              <a:t>34</a:t>
            </a:fld>
            <a:endParaRPr lang="en-US"/>
          </a:p>
        </p:txBody>
      </p:sp>
    </p:spTree>
    <p:extLst>
      <p:ext uri="{BB962C8B-B14F-4D97-AF65-F5344CB8AC3E}">
        <p14:creationId xmlns:p14="http://schemas.microsoft.com/office/powerpoint/2010/main" val="26261893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88FB9-3816-7CD0-B1B3-2CCEF76C89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0032F-1C85-4ADF-1B92-A0656AA61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BFC35-747D-94BC-6AFF-964F1EAD2B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F772AF-8229-7BA0-3071-A2F85AFF25CD}"/>
              </a:ext>
            </a:extLst>
          </p:cNvPr>
          <p:cNvSpPr>
            <a:spLocks noGrp="1"/>
          </p:cNvSpPr>
          <p:nvPr>
            <p:ph type="sldNum" sz="quarter" idx="5"/>
          </p:nvPr>
        </p:nvSpPr>
        <p:spPr/>
        <p:txBody>
          <a:bodyPr/>
          <a:lstStyle/>
          <a:p>
            <a:fld id="{6783F0CC-6F98-4B0A-97C3-9B98A3C2EDF3}" type="slidenum">
              <a:rPr lang="en-US" smtClean="0"/>
              <a:t>35</a:t>
            </a:fld>
            <a:endParaRPr lang="en-US"/>
          </a:p>
        </p:txBody>
      </p:sp>
    </p:spTree>
    <p:extLst>
      <p:ext uri="{BB962C8B-B14F-4D97-AF65-F5344CB8AC3E}">
        <p14:creationId xmlns:p14="http://schemas.microsoft.com/office/powerpoint/2010/main" val="2435610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5DCC3-F173-AF30-2A2E-119721CAF5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103F8-E446-17A1-736B-7830CC7688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EF0DC-8447-4AE6-8BD6-E140662955D5}"/>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8087C73-F25A-64CE-FAC5-3FC4C04354C9}"/>
              </a:ext>
            </a:extLst>
          </p:cNvPr>
          <p:cNvSpPr>
            <a:spLocks noGrp="1"/>
          </p:cNvSpPr>
          <p:nvPr>
            <p:ph type="sldNum" sz="quarter" idx="5"/>
          </p:nvPr>
        </p:nvSpPr>
        <p:spPr/>
        <p:txBody>
          <a:bodyPr/>
          <a:lstStyle/>
          <a:p>
            <a:fld id="{6783F0CC-6F98-4B0A-97C3-9B98A3C2EDF3}" type="slidenum">
              <a:rPr lang="en-US" smtClean="0"/>
              <a:t>36</a:t>
            </a:fld>
            <a:endParaRPr lang="en-US"/>
          </a:p>
        </p:txBody>
      </p:sp>
    </p:spTree>
    <p:extLst>
      <p:ext uri="{BB962C8B-B14F-4D97-AF65-F5344CB8AC3E}">
        <p14:creationId xmlns:p14="http://schemas.microsoft.com/office/powerpoint/2010/main" val="30993957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B170D-AFD2-4B8E-0938-333FCCB7B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7F828-01B5-649F-13B4-105F66DBB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D7DF6-1373-C7FD-998C-C926B48E98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3169DB-F3A6-FA05-D334-5AF7B7C7222B}"/>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38476203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E5A93-5E4A-A6F5-7047-BADD5DF0AA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13384-C164-62A5-54D6-A2EF33EE39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08DAB-3A1D-6823-C48E-CB15333B2D1E}"/>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D968022D-F348-E650-CD78-7F133B340FD1}"/>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6321558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03DFA-E981-C4BD-0D9F-12A5174FF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72CC6-3AEB-3500-A624-24F49FDE0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54B6D-2AB3-07B6-A8F7-0121D04E56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536279-71C1-0EFD-8EA7-5768BC0F1F6A}"/>
              </a:ext>
            </a:extLst>
          </p:cNvPr>
          <p:cNvSpPr>
            <a:spLocks noGrp="1"/>
          </p:cNvSpPr>
          <p:nvPr>
            <p:ph type="sldNum" sz="quarter" idx="5"/>
          </p:nvPr>
        </p:nvSpPr>
        <p:spPr/>
        <p:txBody>
          <a:bodyPr/>
          <a:lstStyle/>
          <a:p>
            <a:fld id="{6783F0CC-6F98-4B0A-97C3-9B98A3C2EDF3}" type="slidenum">
              <a:rPr lang="en-US" smtClean="0"/>
              <a:t>39</a:t>
            </a:fld>
            <a:endParaRPr lang="en-US"/>
          </a:p>
        </p:txBody>
      </p:sp>
    </p:spTree>
    <p:extLst>
      <p:ext uri="{BB962C8B-B14F-4D97-AF65-F5344CB8AC3E}">
        <p14:creationId xmlns:p14="http://schemas.microsoft.com/office/powerpoint/2010/main" val="33820065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A1A12-0B57-74FF-A6D2-8055A7E97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CB4DD-8BCC-E92F-32BE-0AE70E788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5E996-124B-7107-B054-7BE5A93664A3}"/>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4272382-4CB6-C781-21F5-9E19A0B5D37E}"/>
              </a:ext>
            </a:extLst>
          </p:cNvPr>
          <p:cNvSpPr>
            <a:spLocks noGrp="1"/>
          </p:cNvSpPr>
          <p:nvPr>
            <p:ph type="sldNum" sz="quarter" idx="5"/>
          </p:nvPr>
        </p:nvSpPr>
        <p:spPr/>
        <p:txBody>
          <a:bodyPr/>
          <a:lstStyle/>
          <a:p>
            <a:fld id="{6783F0CC-6F98-4B0A-97C3-9B98A3C2EDF3}" type="slidenum">
              <a:rPr lang="en-US" smtClean="0"/>
              <a:t>40</a:t>
            </a:fld>
            <a:endParaRPr lang="en-US"/>
          </a:p>
        </p:txBody>
      </p:sp>
    </p:spTree>
    <p:extLst>
      <p:ext uri="{BB962C8B-B14F-4D97-AF65-F5344CB8AC3E}">
        <p14:creationId xmlns:p14="http://schemas.microsoft.com/office/powerpoint/2010/main" val="9450062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1A8AF-AD64-EE3A-A9F7-1DDB9EA3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303D9-C6D3-C51C-F8F6-CF910D805E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53F45-6995-DC10-3609-A2F05C8D05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316CDF-1340-4E1D-62A4-45E542001D50}"/>
              </a:ext>
            </a:extLst>
          </p:cNvPr>
          <p:cNvSpPr>
            <a:spLocks noGrp="1"/>
          </p:cNvSpPr>
          <p:nvPr>
            <p:ph type="sldNum" sz="quarter" idx="5"/>
          </p:nvPr>
        </p:nvSpPr>
        <p:spPr/>
        <p:txBody>
          <a:bodyPr/>
          <a:lstStyle/>
          <a:p>
            <a:fld id="{6783F0CC-6F98-4B0A-97C3-9B98A3C2EDF3}" type="slidenum">
              <a:rPr lang="en-US" smtClean="0"/>
              <a:t>41</a:t>
            </a:fld>
            <a:endParaRPr lang="en-US"/>
          </a:p>
        </p:txBody>
      </p:sp>
    </p:spTree>
    <p:extLst>
      <p:ext uri="{BB962C8B-B14F-4D97-AF65-F5344CB8AC3E}">
        <p14:creationId xmlns:p14="http://schemas.microsoft.com/office/powerpoint/2010/main" val="1029248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CD2D3-355C-9B76-6232-76D748EE2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65BF2-4410-9E9B-5FA9-A2472CDC4C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C6EFB-C9E3-137E-EA02-649BCEEA2C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E8A5E4B1-5ED5-05CA-B066-B2458249B7C9}"/>
              </a:ext>
            </a:extLst>
          </p:cNvPr>
          <p:cNvSpPr>
            <a:spLocks noGrp="1"/>
          </p:cNvSpPr>
          <p:nvPr>
            <p:ph type="sldNum" sz="quarter" idx="5"/>
          </p:nvPr>
        </p:nvSpPr>
        <p:spPr/>
        <p:txBody>
          <a:bodyPr/>
          <a:lstStyle/>
          <a:p>
            <a:fld id="{6783F0CC-6F98-4B0A-97C3-9B98A3C2EDF3}" type="slidenum">
              <a:rPr lang="en-US" smtClean="0"/>
              <a:t>42</a:t>
            </a:fld>
            <a:endParaRPr lang="en-US"/>
          </a:p>
        </p:txBody>
      </p:sp>
    </p:spTree>
    <p:extLst>
      <p:ext uri="{BB962C8B-B14F-4D97-AF65-F5344CB8AC3E}">
        <p14:creationId xmlns:p14="http://schemas.microsoft.com/office/powerpoint/2010/main" val="10986327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8C9C0-8DEF-A925-257B-06D720075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5ABF2-32AE-961F-5B14-75E6AA571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09125-247B-D03F-D243-321DF5C7DB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ACDAA0-3E55-A6EF-01D5-28783593466A}"/>
              </a:ext>
            </a:extLst>
          </p:cNvPr>
          <p:cNvSpPr>
            <a:spLocks noGrp="1"/>
          </p:cNvSpPr>
          <p:nvPr>
            <p:ph type="sldNum" sz="quarter" idx="5"/>
          </p:nvPr>
        </p:nvSpPr>
        <p:spPr/>
        <p:txBody>
          <a:bodyPr/>
          <a:lstStyle/>
          <a:p>
            <a:fld id="{6783F0CC-6F98-4B0A-97C3-9B98A3C2EDF3}" type="slidenum">
              <a:rPr lang="en-US" smtClean="0"/>
              <a:t>43</a:t>
            </a:fld>
            <a:endParaRPr lang="en-US"/>
          </a:p>
        </p:txBody>
      </p:sp>
    </p:spTree>
    <p:extLst>
      <p:ext uri="{BB962C8B-B14F-4D97-AF65-F5344CB8AC3E}">
        <p14:creationId xmlns:p14="http://schemas.microsoft.com/office/powerpoint/2010/main" val="42672655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44</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45</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A8D4-C7EF-3D19-BEA7-787CCB970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E1FD-A034-E871-0E6D-C0A072463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38582-B52F-5AA0-4340-BBD3C6C5B9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6716-D172-FCE0-B879-8A61D932BEC1}"/>
              </a:ext>
            </a:extLst>
          </p:cNvPr>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347539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1D916-34B7-EA1A-426D-F7B7E96DE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E0F85-670D-115A-CFB2-AAE918093C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7CC043-7503-DD01-739A-8DC63300E8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E12280-32C8-5E60-D842-8191F6541A23}"/>
              </a:ext>
            </a:extLst>
          </p:cNvPr>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1043674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3086726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9/9/2026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9/9/2026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9/9/2026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9/9/2026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9/9/2026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9/9/2026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9/9/2026</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9/9/2026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9/9/2026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3" r:id="rId32"/>
    <p:sldLayoutId id="2147483724" r:id="rId33"/>
    <p:sldLayoutId id="2147483675" r:id="rId34"/>
    <p:sldLayoutId id="2147483650" r:id="rId35"/>
    <p:sldLayoutId id="2147483676" r:id="rId36"/>
    <p:sldLayoutId id="2147483659" r:id="rId37"/>
    <p:sldLayoutId id="2147483678" r:id="rId38"/>
    <p:sldLayoutId id="2147483657" r:id="rId39"/>
    <p:sldLayoutId id="2147483677" r:id="rId40"/>
    <p:sldLayoutId id="2147483654" r:id="rId41"/>
    <p:sldLayoutId id="2147483679" r:id="rId42"/>
    <p:sldLayoutId id="2147483672" r:id="rId43"/>
    <p:sldLayoutId id="2147483680" r:id="rId44"/>
    <p:sldLayoutId id="2147483692" r:id="rId45"/>
    <p:sldLayoutId id="2147483693" r:id="rId46"/>
    <p:sldLayoutId id="2147483652" r:id="rId47"/>
    <p:sldLayoutId id="2147483681" r:id="rId48"/>
    <p:sldLayoutId id="2147483653" r:id="rId49"/>
    <p:sldLayoutId id="2147483682" r:id="rId50"/>
    <p:sldLayoutId id="2147483670" r:id="rId51"/>
    <p:sldLayoutId id="2147483671" r:id="rId52"/>
    <p:sldLayoutId id="2147483666" r:id="rId53"/>
    <p:sldLayoutId id="2147483694" r:id="rId54"/>
    <p:sldLayoutId id="2147483683" r:id="rId55"/>
    <p:sldLayoutId id="2147483663" r:id="rId56"/>
    <p:sldLayoutId id="2147483691" r:id="rId57"/>
    <p:sldLayoutId id="2147483684" r:id="rId58"/>
    <p:sldLayoutId id="2147483664" r:id="rId59"/>
    <p:sldLayoutId id="2147483685" r:id="rId60"/>
    <p:sldLayoutId id="2147483651" r:id="rId61"/>
    <p:sldLayoutId id="2147483686" r:id="rId62"/>
    <p:sldLayoutId id="2147483667" r:id="rId63"/>
    <p:sldLayoutId id="2147483673" r:id="rId64"/>
    <p:sldLayoutId id="2147483725" r:id="rId65"/>
    <p:sldLayoutId id="2147483726" r:id="rId66"/>
    <p:sldLayoutId id="2147483727" r:id="rId67"/>
    <p:sldLayoutId id="2147483728" r:id="rId68"/>
    <p:sldLayoutId id="2147483668" r:id="rId69"/>
    <p:sldLayoutId id="2147483669" r:id="rId70"/>
    <p:sldLayoutId id="2147483690" r:id="rId71"/>
    <p:sldLayoutId id="2147483687" r:id="rId72"/>
    <p:sldLayoutId id="2147483662" r:id="rId73"/>
    <p:sldLayoutId id="2147483729" r:id="rId74"/>
    <p:sldLayoutId id="2147483730" r:id="rId75"/>
    <p:sldLayoutId id="2147483656" r:id="rId76"/>
    <p:sldLayoutId id="2147483688" r:id="rId77"/>
    <p:sldLayoutId id="2147483655" r:id="rId78"/>
    <p:sldLayoutId id="2147483689" r:id="rId79"/>
    <p:sldLayoutId id="2147483665" r:id="rId80"/>
    <p:sldLayoutId id="2147483731" r:id="rId81"/>
    <p:sldLayoutId id="2147483674" r:id="rId82"/>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hyperlink" Target="https://login.2.cares.cwds.ca.gov/oauth2/v1/authorize?client_id=okta.2b1959c8-bcc0-56eb-a589-cfcfb7422f26&amp;code_challenge=Hy1GwqrkRbgrmSEtcDqEgha_L_cQWnjm99VFxQURM38&amp;code_challenge_method=S256&amp;nonce=5oNFkEnR8vjTXMx9lQlIU5YUfHbtgsD5Qv9HTkiEcQ0sQ3LnpIttS0UkiRRXHc9O&amp;redirect_uri=https%3A%2F%2Flogin.2.cares.cwds.ca.gov%2Fenduser%2Fcallback&amp;response_type=code&amp;state=o6NXFydTxDcRlFQcX9LbsDnIPuyEds7iN7uIfsodNkfPaKkVgvWsrHtqhbF8Cth0&amp;scope=openid%20profile%20email%20okta.users.read.self%20okta.users.manage.self%20okta.internal.enduser.read%20okta.internal.enduser.manage%20okta.enduser.dashboard.read%20okta.enduser.dashboard.manage%20okta.myAccount.sessions.manage%20okta.internal.navigation.enduser.read" TargetMode="External"/><Relationship Id="rId2" Type="http://schemas.openxmlformats.org/officeDocument/2006/relationships/notesSlide" Target="../notesSlides/notesSlide10.xml"/><Relationship Id="rId1" Type="http://schemas.openxmlformats.org/officeDocument/2006/relationships/slideLayout" Target="../slideLayouts/slideLayout47.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7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hyperlink" Target="https://osicagov.sharepoint.com/:v:/r/sites/CWDS/Implementation/Training%20eLearning%20Library/TTT/Introduction%20to%20ILT%20-%20Jessica%20Rougeux.mp4?d=w47d0846a0ee04a349947aa86967e85fc&amp;csf=1&amp;web=1&amp;e=d0fUJZ"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7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7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7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1E5_642D72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77.xml"/></Relationships>
</file>

<file path=ppt/slides/_rels/slide44.xml.rels><?xml version="1.0" encoding="UTF-8" standalone="yes"?>
<Relationships xmlns="http://schemas.openxmlformats.org/package/2006/relationships"><Relationship Id="rId3" Type="http://schemas.openxmlformats.org/officeDocument/2006/relationships/hyperlink" Target="https://gcc02.safelinks.protection.outlook.com/?url=https%3A%2F%2Fcahhscwds.gov1.qualtrics.com%2Fjfe%2Fform%2FSV_024TW5uq8KQSBGm&amp;data=05%7C02%7CAdin.Ryssdal%40otsi.ca.gov%7C05b78dd9efa34b9c7f9f08dedeac3079%7C391e1a40f6364496914916f7268f864a%7C0%7C0%7C639193028320914619%7CUnknown%7CTWFpbGZsb3d8eyJFbXB0eU1hcGkiOnRydWUsIlYiOiIwLjAuMDAwMCIsIlAiOiJXaW4zMiIsIkFOIjoiTWFpbCIsIldUIjoyfQ%3D%3D%7C0%7C%7C%7C&amp;sdata=ttWipjhNZhqNLdgfJejzCUdGSx6ZMDcdahbDHmxsgGM%3D&amp;reserved=0" TargetMode="External"/><Relationship Id="rId2" Type="http://schemas.openxmlformats.org/officeDocument/2006/relationships/notesSlide" Target="../notesSlides/notesSlide42.xml"/><Relationship Id="rId1" Type="http://schemas.openxmlformats.org/officeDocument/2006/relationships/slideLayout" Target="../slideLayouts/slideLayout9.xml"/><Relationship Id="rId5" Type="http://schemas.openxmlformats.org/officeDocument/2006/relationships/image" Target="../media/image28.jpeg"/><Relationship Id="rId4" Type="http://schemas.openxmlformats.org/officeDocument/2006/relationships/image" Target="../media/image27.svg"/></Relationships>
</file>

<file path=ppt/slides/_rels/slide45.xml.rels><?xml version="1.0" encoding="UTF-8" standalone="yes"?>
<Relationships xmlns="http://schemas.openxmlformats.org/package/2006/relationships"><Relationship Id="rId3" Type="http://schemas.microsoft.com/office/2018/10/relationships/comments" Target="../comments/modernComment_194_EFACED95.xml"/><Relationship Id="rId2" Type="http://schemas.openxmlformats.org/officeDocument/2006/relationships/notesSlide" Target="../notesSlides/notesSlide43.xml"/><Relationship Id="rId1" Type="http://schemas.openxmlformats.org/officeDocument/2006/relationships/slideLayout" Target="../slideLayouts/slideLayout80.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Training</a:t>
            </a:r>
            <a:endParaRPr lang="en-US" sz="84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rmAutofit fontScale="92500" lnSpcReduction="10000"/>
          </a:bodyPr>
          <a:lstStyle/>
          <a:p>
            <a:r>
              <a:rPr lang="en-US" sz="3000" b="1">
                <a:solidFill>
                  <a:schemeClr val="accent2"/>
                </a:solidFill>
                <a:latin typeface="Arial"/>
                <a:cs typeface="Arial"/>
              </a:rPr>
              <a:t>ILT Course: Resource Family Approval</a:t>
            </a:r>
          </a:p>
          <a:p>
            <a:r>
              <a:rPr lang="en-US" sz="3000">
                <a:solidFill>
                  <a:schemeClr val="accent2"/>
                </a:solidFill>
                <a:latin typeface="Arial"/>
                <a:cs typeface="Arial"/>
              </a:rPr>
              <a:t>July-October 2026</a:t>
            </a: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4" name="Date Placeholder 3">
            <a:extLst>
              <a:ext uri="{FF2B5EF4-FFF2-40B4-BE49-F238E27FC236}">
                <a16:creationId xmlns:a16="http://schemas.microsoft.com/office/drawing/2014/main" id="{B3673FA6-C29B-EB6B-6E18-8736E9D97B6A}"/>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52897F50-C048-CCF1-D894-42CD29799288}"/>
              </a:ext>
            </a:extLst>
          </p:cNvPr>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442264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a:bodyPr>
          <a:lstStyle/>
          <a:p>
            <a:pPr marL="514350" indent="-514350">
              <a:spcBef>
                <a:spcPct val="20000"/>
              </a:spcBef>
              <a:spcAft>
                <a:spcPts val="1800"/>
              </a:spcAft>
              <a:buFont typeface="Century Gothic" panose="020F0302020204030204"/>
              <a:buAutoNum type="arabicPeriod"/>
            </a:pPr>
            <a:r>
              <a:rPr lang="en-US" sz="2800">
                <a:solidFill>
                  <a:srgbClr val="053D53"/>
                </a:solidFill>
                <a:latin typeface="Arial"/>
                <a:cs typeface="Arial"/>
              </a:rPr>
              <a:t>Navigate to </a:t>
            </a:r>
            <a:r>
              <a:rPr lang="en-US" sz="2800" dirty="0">
                <a:solidFill>
                  <a:srgbClr val="053D53"/>
                </a:solidFill>
                <a:latin typeface="Arial"/>
                <a:cs typeface="Arial"/>
                <a:hlinkClick r:id="rId3"/>
              </a:rPr>
              <a:t>CWS-CARES</a:t>
            </a:r>
            <a:endParaRPr lang="en-US"/>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29B5F05-FB03-6EDA-355B-0A7DCF89F539}"/>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The steps to logging in to CWS-CARES.">
            <a:extLst>
              <a:ext uri="{FF2B5EF4-FFF2-40B4-BE49-F238E27FC236}">
                <a16:creationId xmlns:a16="http://schemas.microsoft.com/office/drawing/2014/main" id="{F8C55A66-D8E6-EAA4-1B00-C285B8E440A1}"/>
              </a:ext>
            </a:extLst>
          </p:cNvPr>
          <p:cNvPicPr>
            <a:picLocks noChangeAspect="1"/>
          </p:cNvPicPr>
          <p:nvPr/>
        </p:nvPicPr>
        <p:blipFill>
          <a:blip r:embed="rId4"/>
          <a:srcRect l="7230" r="-2" b="-2"/>
          <a:stretch>
            <a:fillRect/>
          </a:stretch>
        </p:blipFill>
        <p:spPr>
          <a:xfrm>
            <a:off x="9372600" y="2376594"/>
            <a:ext cx="8001000" cy="6705600"/>
          </a:xfrm>
          <a:prstGeom prst="rect">
            <a:avLst/>
          </a:prstGeom>
          <a:solidFill>
            <a:schemeClr val="tx1"/>
          </a:solidFill>
          <a:ln>
            <a:solidFill>
              <a:schemeClr val="bg2">
                <a:lumMod val="10000"/>
              </a:schemeClr>
            </a:solidFill>
          </a:ln>
        </p:spPr>
      </p:pic>
      <p:sp>
        <p:nvSpPr>
          <p:cNvPr id="3" name="Date Placeholder 2">
            <a:extLst>
              <a:ext uri="{FF2B5EF4-FFF2-40B4-BE49-F238E27FC236}">
                <a16:creationId xmlns:a16="http://schemas.microsoft.com/office/drawing/2014/main" id="{C4BE0338-D243-F524-DC25-3B3CEE139F2F}"/>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869EB20-BE13-D953-4AC7-03E3E12EF331}"/>
              </a:ext>
            </a:extLst>
          </p:cNvPr>
          <p:cNvSpPr>
            <a:spLocks noGrp="1"/>
          </p:cNvSpPr>
          <p:nvPr>
            <p:ph type="sldNum" sz="quarter" idx="12"/>
          </p:nvPr>
        </p:nvSpPr>
        <p:spPr>
          <a:xfrm>
            <a:off x="15240000" y="9486898"/>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11</a:t>
            </a:fld>
            <a:endParaRPr lang="en-US"/>
          </a:p>
        </p:txBody>
      </p:sp>
      <p:grpSp>
        <p:nvGrpSpPr>
          <p:cNvPr id="13" name="Group 12">
            <a:extLst>
              <a:ext uri="{FF2B5EF4-FFF2-40B4-BE49-F238E27FC236}">
                <a16:creationId xmlns:a16="http://schemas.microsoft.com/office/drawing/2014/main" id="{A873E1DA-C9D4-68F6-2E43-B11FF0A96575}"/>
              </a:ext>
              <a:ext uri="{C183D7F6-B498-43B3-948B-1728B52AA6E4}">
                <adec:decorative xmlns:adec="http://schemas.microsoft.com/office/drawing/2017/decorative" val="1"/>
              </a:ext>
            </a:extLst>
          </p:cNvPr>
          <p:cNvGrpSpPr/>
          <p:nvPr/>
        </p:nvGrpSpPr>
        <p:grpSpPr>
          <a:xfrm>
            <a:off x="11174716" y="5451093"/>
            <a:ext cx="589596" cy="541213"/>
            <a:chOff x="1295400" y="3205100"/>
            <a:chExt cx="2023350" cy="1999096"/>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AE0811B2-E739-0310-678A-6C7DF01E186A}"/>
                </a:ext>
              </a:extLst>
            </p:cNvPr>
            <p:cNvSpPr txBox="1">
              <a:spLocks/>
            </p:cNvSpPr>
            <p:nvPr/>
          </p:nvSpPr>
          <p:spPr>
            <a:xfrm>
              <a:off x="1734054" y="3908797"/>
              <a:ext cx="1066799" cy="1295399"/>
            </a:xfrm>
            <a:prstGeom prst="rect">
              <a:avLst/>
            </a:prstGeom>
            <a:noFill/>
          </p:spPr>
          <p:txBody>
            <a:bodyPr wrap="square" rtlCol="0" anchor="ctr" anchorCtr="0">
              <a:noAutofit/>
            </a:bodyPr>
            <a:lstStyle/>
            <a:p>
              <a:pPr algn="ctr"/>
              <a:r>
                <a:rPr lang="en-US" sz="3200" b="1">
                  <a:solidFill>
                    <a:schemeClr val="bg1"/>
                  </a:solidFill>
                </a:rPr>
                <a:t>2</a:t>
              </a:r>
            </a:p>
          </p:txBody>
        </p:sp>
      </p:grpSp>
      <p:grpSp>
        <p:nvGrpSpPr>
          <p:cNvPr id="18" name="Group 17">
            <a:extLst>
              <a:ext uri="{FF2B5EF4-FFF2-40B4-BE49-F238E27FC236}">
                <a16:creationId xmlns:a16="http://schemas.microsoft.com/office/drawing/2014/main" id="{365B7006-B666-0083-756B-09C9599F7FE7}"/>
              </a:ext>
              <a:ext uri="{C183D7F6-B498-43B3-948B-1728B52AA6E4}">
                <adec:decorative xmlns:adec="http://schemas.microsoft.com/office/drawing/2017/decorative" val="1"/>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lIns="91440" tIns="45720" rIns="91440" bIns="45720" anchor="t"/>
            <a:lstStyle/>
            <a:p>
              <a:endParaRPr lang="en-US"/>
            </a:p>
          </p:txBody>
        </p:sp>
        <p:sp>
          <p:nvSpPr>
            <p:cNvPr id="20" name="TextBox 19">
              <a:extLst>
                <a:ext uri="{FF2B5EF4-FFF2-40B4-BE49-F238E27FC236}">
                  <a16:creationId xmlns:a16="http://schemas.microsoft.com/office/drawing/2014/main" id="{F4D4B9B4-4E20-02F9-6CBD-B6BD155431FF}"/>
                </a:ext>
              </a:extLst>
            </p:cNvPr>
            <p:cNvSpPr txBox="1">
              <a:spLocks/>
            </p:cNvSpPr>
            <p:nvPr/>
          </p:nvSpPr>
          <p:spPr>
            <a:xfrm>
              <a:off x="1773674" y="3867397"/>
              <a:ext cx="1066799" cy="1295399"/>
            </a:xfrm>
            <a:prstGeom prst="rect">
              <a:avLst/>
            </a:prstGeom>
            <a:noFill/>
          </p:spPr>
          <p:txBody>
            <a:bodyPr wrap="square" rtlCol="0" anchor="ctr" anchorCtr="0">
              <a:noAutofit/>
            </a:bodyPr>
            <a:lstStyle/>
            <a:p>
              <a:pPr algn="ctr"/>
              <a:r>
                <a:rPr lang="en-US" sz="3200" b="1">
                  <a:solidFill>
                    <a:schemeClr val="bg1"/>
                  </a:solidFill>
                </a:rPr>
                <a:t>3</a:t>
              </a:r>
            </a:p>
          </p:txBody>
        </p:sp>
      </p:grpSp>
      <p:grpSp>
        <p:nvGrpSpPr>
          <p:cNvPr id="8" name="Group 7">
            <a:extLst>
              <a:ext uri="{FF2B5EF4-FFF2-40B4-BE49-F238E27FC236}">
                <a16:creationId xmlns:a16="http://schemas.microsoft.com/office/drawing/2014/main" id="{8E838601-CEC8-5E9A-D6D6-6A80A08B1F96}"/>
              </a:ext>
              <a:ext uri="{C183D7F6-B498-43B3-948B-1728B52AA6E4}">
                <adec:decorative xmlns:adec="http://schemas.microsoft.com/office/drawing/2017/decorative" val="1"/>
              </a:ext>
            </a:extLst>
          </p:cNvPr>
          <p:cNvGrpSpPr/>
          <p:nvPr/>
        </p:nvGrpSpPr>
        <p:grpSpPr>
          <a:xfrm>
            <a:off x="11174716" y="6872873"/>
            <a:ext cx="589596" cy="541213"/>
            <a:chOff x="1295400" y="3205100"/>
            <a:chExt cx="2023350" cy="1999096"/>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A3275C61-C7C2-9BE1-DB73-0BD603F7A670}"/>
                </a:ext>
              </a:extLst>
            </p:cNvPr>
            <p:cNvSpPr txBox="1">
              <a:spLocks/>
            </p:cNvSpPr>
            <p:nvPr/>
          </p:nvSpPr>
          <p:spPr>
            <a:xfrm>
              <a:off x="1734054" y="3908797"/>
              <a:ext cx="1066799" cy="1295399"/>
            </a:xfrm>
            <a:prstGeom prst="rect">
              <a:avLst/>
            </a:prstGeom>
            <a:noFill/>
          </p:spPr>
          <p:txBody>
            <a:bodyPr wrap="square" lIns="91440" tIns="45720" rIns="91440" bIns="45720" rtlCol="0" anchor="ctr" anchorCtr="0">
              <a:noAutofit/>
            </a:bodyPr>
            <a:lstStyle/>
            <a:p>
              <a:pPr algn="ctr"/>
              <a:r>
                <a:rPr lang="en-US" sz="3200" b="1">
                  <a:solidFill>
                    <a:schemeClr val="bg1"/>
                  </a:solidFill>
                </a:rPr>
                <a:t>4</a:t>
              </a:r>
            </a:p>
          </p:txBody>
        </p:sp>
      </p:grpSp>
    </p:spTree>
    <p:extLst>
      <p:ext uri="{BB962C8B-B14F-4D97-AF65-F5344CB8AC3E}">
        <p14:creationId xmlns:p14="http://schemas.microsoft.com/office/powerpoint/2010/main" val="1813116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grpSp>
        <p:nvGrpSpPr>
          <p:cNvPr id="8" name="Group 7" descr="The Okta My Apps dashboard, with the Training (CARES104) tile highlighted.">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EEF0DBC4-5942-85E8-8DC1-6B29DC9660D7}"/>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065015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grpSp>
        <p:nvGrpSpPr>
          <p:cNvPr id="5" name="Group 4" descr="The CARES 104 home page is displayed, with the CARES name located next to the waffle button, highlighted at the top left corner of the homepage.">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Date Placeholder 6">
            <a:extLst>
              <a:ext uri="{FF2B5EF4-FFF2-40B4-BE49-F238E27FC236}">
                <a16:creationId xmlns:a16="http://schemas.microsoft.com/office/drawing/2014/main" id="{9B1513A7-243C-5A3F-DEA1-A5C95ACBF799}"/>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289FE7D4-1541-BD4B-8373-433209D34816}"/>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1615985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C39-ACFA-5038-3765-26EC0F83BA6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3D2B109-306B-3F29-5CBC-353C78678A64}"/>
              </a:ext>
            </a:extLst>
          </p:cNvPr>
          <p:cNvSpPr>
            <a:spLocks noGrp="1"/>
          </p:cNvSpPr>
          <p:nvPr>
            <p:ph type="title"/>
          </p:nvPr>
        </p:nvSpPr>
        <p:spPr>
          <a:xfrm>
            <a:off x="1285875" y="571500"/>
            <a:ext cx="8051074" cy="1133475"/>
          </a:xfrm>
        </p:spPr>
        <p:txBody>
          <a:bodyPr/>
          <a:lstStyle/>
          <a:p>
            <a:r>
              <a:rPr lang="en-US">
                <a:latin typeface="Arial" panose="020B0604020202020204" pitchFamily="34" charset="0"/>
                <a:cs typeface="Arial" panose="020B0604020202020204" pitchFamily="34" charset="0"/>
              </a:rPr>
              <a:t>Navigation Menu</a:t>
            </a:r>
          </a:p>
        </p:txBody>
      </p:sp>
      <p:sp>
        <p:nvSpPr>
          <p:cNvPr id="6" name="Text Placeholder 5">
            <a:extLst>
              <a:ext uri="{FF2B5EF4-FFF2-40B4-BE49-F238E27FC236}">
                <a16:creationId xmlns:a16="http://schemas.microsoft.com/office/drawing/2014/main" id="{8F91911F-8250-E6C7-7D1A-3E8652596ED6}"/>
              </a:ext>
            </a:extLst>
          </p:cNvPr>
          <p:cNvSpPr>
            <a:spLocks noGrp="1"/>
          </p:cNvSpPr>
          <p:nvPr>
            <p:ph type="body" sz="half" idx="2"/>
          </p:nvPr>
        </p:nvSpPr>
        <p:spPr>
          <a:xfrm>
            <a:off x="914400" y="2157413"/>
            <a:ext cx="5270992" cy="7177087"/>
          </a:xfrm>
        </p:spPr>
        <p:txBody>
          <a:bodyPr vert="horz" lIns="91440" tIns="45720" rIns="91440" bIns="45720" rtlCol="0" anchor="t">
            <a:normAutofit/>
          </a:bodyPr>
          <a:lstStyle/>
          <a:p>
            <a:r>
              <a:rPr lang="en-US">
                <a:latin typeface="Arial"/>
                <a:cs typeface="Arial"/>
              </a:rPr>
              <a:t>The </a:t>
            </a:r>
            <a:r>
              <a:rPr lang="en-US" b="1">
                <a:latin typeface="Arial"/>
                <a:cs typeface="Arial"/>
              </a:rPr>
              <a:t>Navigation Menu </a:t>
            </a:r>
            <a:r>
              <a:rPr lang="en-US">
                <a:latin typeface="Arial"/>
                <a:cs typeface="Arial"/>
              </a:rPr>
              <a:t>consists of a dropdown that contains links to sections of CWS-CARES that you have permission to access.</a:t>
            </a:r>
            <a:endParaRPr lang="en-US"/>
          </a:p>
          <a:p>
            <a:endParaRPr lang="en-US">
              <a:latin typeface="Arial"/>
              <a:cs typeface="Arial"/>
            </a:endParaRPr>
          </a:p>
          <a:p>
            <a:r>
              <a:rPr lang="en-US">
                <a:latin typeface="Arial"/>
                <a:cs typeface="Arial"/>
              </a:rPr>
              <a:t>Common selections are:</a:t>
            </a:r>
            <a:endParaRPr lang="en-US"/>
          </a:p>
          <a:p>
            <a:pPr marL="457200" indent="-457200">
              <a:buFont typeface="Wingdings" panose="05000000000000000000" pitchFamily="2" charset="2"/>
              <a:buChar char="Ø"/>
            </a:pPr>
            <a:r>
              <a:rPr lang="en-US" i="1">
                <a:latin typeface="Arial"/>
                <a:cs typeface="Arial"/>
              </a:rPr>
              <a:t>Home</a:t>
            </a:r>
          </a:p>
          <a:p>
            <a:pPr marL="457200" indent="-457200">
              <a:buFont typeface="Wingdings" panose="05000000000000000000" pitchFamily="2" charset="2"/>
              <a:buChar char="Ø"/>
            </a:pPr>
            <a:r>
              <a:rPr lang="en-US" i="1">
                <a:latin typeface="Arial"/>
                <a:cs typeface="Arial"/>
              </a:rPr>
              <a:t>Screenings</a:t>
            </a:r>
          </a:p>
          <a:p>
            <a:pPr marL="457200" indent="-457200">
              <a:buFont typeface="Wingdings" panose="05000000000000000000" pitchFamily="2" charset="2"/>
              <a:buChar char="Ø"/>
            </a:pPr>
            <a:r>
              <a:rPr lang="en-US" i="1">
                <a:latin typeface="Arial"/>
                <a:cs typeface="Arial"/>
              </a:rPr>
              <a:t>Eligibility</a:t>
            </a:r>
          </a:p>
          <a:p>
            <a:pPr marL="457200" indent="-457200">
              <a:buFont typeface="Wingdings" panose="05000000000000000000" pitchFamily="2" charset="2"/>
              <a:buChar char="Ø"/>
            </a:pPr>
            <a:r>
              <a:rPr lang="en-US" i="1">
                <a:latin typeface="Arial"/>
                <a:cs typeface="Arial"/>
              </a:rPr>
              <a:t>Cases</a:t>
            </a:r>
          </a:p>
          <a:p>
            <a:pPr marL="457200" indent="-457200">
              <a:buFont typeface="Wingdings" panose="05000000000000000000" pitchFamily="2" charset="2"/>
              <a:buChar char="Ø"/>
            </a:pPr>
            <a:r>
              <a:rPr lang="en-US" i="1">
                <a:latin typeface="Arial"/>
                <a:cs typeface="Arial"/>
              </a:rPr>
              <a:t>Reports</a:t>
            </a:r>
          </a:p>
          <a:p>
            <a:pPr marL="457200" indent="-457200">
              <a:buFont typeface="Wingdings" panose="05000000000000000000" pitchFamily="2" charset="2"/>
              <a:buChar char="Ø"/>
            </a:pPr>
            <a:r>
              <a:rPr lang="en-US" i="1">
                <a:latin typeface="Arial"/>
                <a:cs typeface="Arial"/>
              </a:rPr>
              <a:t>Person Search</a:t>
            </a:r>
          </a:p>
          <a:p>
            <a:pPr marL="457200" indent="-457200">
              <a:buFont typeface="Wingdings" panose="05000000000000000000" pitchFamily="2" charset="2"/>
              <a:buChar char="Ø"/>
            </a:pPr>
            <a:r>
              <a:rPr lang="en-US" i="1">
                <a:latin typeface="Arial"/>
                <a:cs typeface="Arial"/>
              </a:rPr>
              <a:t>Work Items</a:t>
            </a:r>
            <a:endParaRPr lang="en-US" i="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pic>
        <p:nvPicPr>
          <p:cNvPr id="3" name="Picture 2" descr="The Home page Navigation Menu dropdown window, showing commonly used links to sections of CWS-CARES.&#10;&#10;Selections displayed are:&#10;Home&#10;Work Items&#10;Eligibility&#10;Screenings&#10;Cases&#10;Organizations&#10;CARES Timeline&#10;CARES Timeline Level 2">
            <a:extLst>
              <a:ext uri="{FF2B5EF4-FFF2-40B4-BE49-F238E27FC236}">
                <a16:creationId xmlns:a16="http://schemas.microsoft.com/office/drawing/2014/main" id="{31104E60-BCE9-FB67-D872-DA3AC3CDECC3}"/>
              </a:ext>
            </a:extLst>
          </p:cNvPr>
          <p:cNvPicPr>
            <a:picLocks noChangeAspect="1"/>
          </p:cNvPicPr>
          <p:nvPr/>
        </p:nvPicPr>
        <p:blipFill>
          <a:blip r:embed="rId3"/>
          <a:stretch>
            <a:fillRect/>
          </a:stretch>
        </p:blipFill>
        <p:spPr>
          <a:xfrm>
            <a:off x="6583999" y="2400979"/>
            <a:ext cx="11447984" cy="6399440"/>
          </a:xfrm>
          <a:prstGeom prst="rect">
            <a:avLst/>
          </a:prstGeom>
          <a:ln>
            <a:solidFill>
              <a:schemeClr val="accent3">
                <a:lumMod val="10000"/>
              </a:schemeClr>
            </a:solidFill>
          </a:ln>
        </p:spPr>
      </p:pic>
      <p:sp>
        <p:nvSpPr>
          <p:cNvPr id="7" name="Date Placeholder 6">
            <a:extLst>
              <a:ext uri="{FF2B5EF4-FFF2-40B4-BE49-F238E27FC236}">
                <a16:creationId xmlns:a16="http://schemas.microsoft.com/office/drawing/2014/main" id="{2DAFCF02-C5F6-91F2-AA29-97B9EFDE86E7}"/>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BA9F3916-9F8D-C309-9AA5-52490A5DDC99}"/>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61666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sp>
        <p:nvSpPr>
          <p:cNvPr id="7" name="Date Placeholder 6">
            <a:extLst>
              <a:ext uri="{FF2B5EF4-FFF2-40B4-BE49-F238E27FC236}">
                <a16:creationId xmlns:a16="http://schemas.microsoft.com/office/drawing/2014/main" id="{7BCC06BC-E0F8-96CB-489C-431D1CC25476}"/>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5F6BA956-F0D7-DC92-84F9-ACC3916718E8}"/>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808788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Review Activity</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52D1897-E276-C6FF-2763-CE24CE5F8357}"/>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1F7955B1-AE6A-3555-F598-1051F9A430EB}"/>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1754718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p:txBody>
          <a:bodyPr/>
          <a:lstStyle/>
          <a:p>
            <a:r>
              <a:rPr lang="en-US">
                <a:solidFill>
                  <a:srgbClr val="FFFFFF"/>
                </a:solidFill>
                <a:latin typeface="Arial"/>
                <a:cs typeface="Arial"/>
              </a:rPr>
              <a:t>Lesson 2: RFA Applications  </a:t>
            </a:r>
            <a:endParaRPr lang="en-US">
              <a:solidFill>
                <a:srgbClr val="FFFFFF"/>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62E0223E-CD52-479A-BED1-C1020C7CEAC6}"/>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331957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a:xfrm>
            <a:off x="914400" y="434976"/>
            <a:ext cx="14630400" cy="969962"/>
          </a:xfrm>
        </p:spPr>
        <p:txBody>
          <a:bodyPr/>
          <a:lstStyle/>
          <a:p>
            <a:r>
              <a:rPr lang="en-US">
                <a:latin typeface="Arial"/>
                <a:cs typeface="Arial"/>
              </a:rPr>
              <a:t>Scenario: RFA Applications   </a:t>
            </a: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a:xfrm>
            <a:off x="914400" y="1747837"/>
            <a:ext cx="15044737" cy="6781800"/>
          </a:xfrm>
        </p:spPr>
        <p:txBody>
          <a:bodyPr vert="horz" lIns="91440" tIns="45720" rIns="91440" bIns="45720" rtlCol="0" anchor="t">
            <a:noAutofit/>
          </a:bodyPr>
          <a:lstStyle/>
          <a:p>
            <a:pPr marL="0" indent="0" fontAlgn="base">
              <a:buNone/>
            </a:pPr>
            <a:r>
              <a:rPr lang="en-US" sz="2400">
                <a:latin typeface="Arial"/>
                <a:cs typeface="Arial"/>
              </a:rPr>
              <a:t>As the result of a recent recruitment event, a Resource Family Applicant (RFA) submits an RFA Application to become a Resource Family Home. By completing the RFA Application and providing a signature, the applicant understands that background checks, a family evaluation, pre-approval training, and a Home Health and Safety Assessment must be completed to be an approved Resource Family Home.  </a:t>
            </a:r>
          </a:p>
          <a:p>
            <a:pPr marL="0" indent="0">
              <a:buNone/>
            </a:pPr>
            <a:endParaRPr lang="en-US" sz="2400">
              <a:latin typeface="Arial"/>
              <a:cs typeface="Arial"/>
            </a:endParaRPr>
          </a:p>
          <a:p>
            <a:pPr marL="0" indent="0" fontAlgn="base">
              <a:buNone/>
            </a:pPr>
            <a:r>
              <a:rPr lang="en-US" sz="2400">
                <a:latin typeface="Arial"/>
                <a:cs typeface="Arial"/>
              </a:rPr>
              <a:t>Once the Application has been received, a Resource Family Approval (RFA) worker will enter the application in CWS-CARES. The worker self-assigns the application and begins to coordinate with the Applicants to complete pre-approval trainings, receiving any relevant information and scheduling a visit to complete the Home Health and Safety Assessment. The RFA Worker will then begin the background check process. As the background check results are returned, the worker document the results.  </a:t>
            </a: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1404226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2 </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38108"/>
            <a:ext cx="10947234"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Create Recruitment Record</a:t>
            </a:r>
          </a:p>
          <a:p>
            <a:pPr marL="457200" indent="-457200">
              <a:buFont typeface="Wingdings" panose="05000000000000000000" pitchFamily="2" charset="2"/>
              <a:buChar char="Ø"/>
            </a:pPr>
            <a:r>
              <a:rPr lang="en-US">
                <a:latin typeface="Arial"/>
                <a:ea typeface="Calibri"/>
                <a:cs typeface="Arial"/>
              </a:rPr>
              <a:t>Document Recruitment Participant Information</a:t>
            </a:r>
            <a:endParaRPr lang="en-US" dirty="0">
              <a:latin typeface="Arial"/>
              <a:ea typeface="Calibri"/>
              <a:cs typeface="Arial"/>
            </a:endParaRPr>
          </a:p>
          <a:p>
            <a:pPr marL="457200" indent="-457200">
              <a:buFont typeface="Wingdings" panose="05000000000000000000" pitchFamily="2" charset="2"/>
              <a:buChar char="Ø"/>
            </a:pPr>
            <a:r>
              <a:rPr lang="en-US">
                <a:latin typeface="Arial"/>
                <a:ea typeface="Calibri"/>
                <a:cs typeface="Arial"/>
              </a:rPr>
              <a:t>Document Recruitment Closure</a:t>
            </a:r>
            <a:endParaRPr lang="en-US" dirty="0">
              <a:latin typeface="Arial"/>
              <a:ea typeface="Calibri"/>
              <a:cs typeface="Arial"/>
            </a:endParaRPr>
          </a:p>
          <a:p>
            <a:pPr marL="457200" indent="-457200">
              <a:buFont typeface="Wingdings" panose="05000000000000000000" pitchFamily="2" charset="2"/>
              <a:buChar char="Ø"/>
            </a:pPr>
            <a:r>
              <a:rPr lang="en-US">
                <a:latin typeface="Arial"/>
                <a:ea typeface="Calibri"/>
                <a:cs typeface="Arial"/>
              </a:rPr>
              <a:t>Create New RFA Application </a:t>
            </a:r>
          </a:p>
          <a:p>
            <a:pPr marL="457200" indent="-457200">
              <a:buFont typeface="Wingdings" panose="05000000000000000000" pitchFamily="2" charset="2"/>
              <a:buChar char="Ø"/>
            </a:pPr>
            <a:r>
              <a:rPr lang="en-US">
                <a:latin typeface="Arial"/>
                <a:ea typeface="Calibri"/>
                <a:cs typeface="Arial"/>
              </a:rPr>
              <a:t>Document Application Information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Complete Background Check </a:t>
            </a:r>
            <a:endParaRPr lang="en-US">
              <a:latin typeface="Arial"/>
              <a:ea typeface="Calibri" panose="020F0502020204030204" pitchFamily="34" charset="0"/>
              <a:cs typeface="Arial"/>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06B8B40A-7A17-AFEE-3DCE-F4EB97F97F6F}"/>
              </a:ext>
            </a:extLst>
          </p:cNvPr>
          <p:cNvSpPr txBox="1"/>
          <p:nvPr/>
        </p:nvSpPr>
        <p:spPr>
          <a:xfrm>
            <a:off x="8150658" y="9669461"/>
            <a:ext cx="9907096" cy="369332"/>
          </a:xfrm>
          <a:prstGeom prst="rect">
            <a:avLst/>
          </a:prstGeom>
          <a:noFill/>
        </p:spPr>
        <p:txBody>
          <a:bodyPr wrap="square">
            <a:spAutoFit/>
          </a:bodyPr>
          <a:lstStyle/>
          <a:p>
            <a:pPr algn="r"/>
            <a:fld id="{B6F15528-21DE-4FAA-801E-634DDDAF4B2B}" type="slidenum">
              <a:rPr lang="en-US" smtClean="0"/>
              <a:pPr algn="r"/>
              <a:t>19</a:t>
            </a:fld>
            <a:endParaRPr lang="en-US"/>
          </a:p>
        </p:txBody>
      </p:sp>
    </p:spTree>
    <p:extLst>
      <p:ext uri="{BB962C8B-B14F-4D97-AF65-F5344CB8AC3E}">
        <p14:creationId xmlns:p14="http://schemas.microsoft.com/office/powerpoint/2010/main" val="1014344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4" name="Date Placeholder 3">
            <a:extLst>
              <a:ext uri="{FF2B5EF4-FFF2-40B4-BE49-F238E27FC236}">
                <a16:creationId xmlns:a16="http://schemas.microsoft.com/office/drawing/2014/main" id="{EFBC1B1F-EBAC-FEA9-655E-ACCF88DC6EEE}"/>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8175EEED-A831-C600-9DDE-AF83E8962F00}"/>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F2E11-BCA4-EB71-0F0C-556B33380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20D10-903F-7E97-F43E-0693E8916551}"/>
              </a:ext>
            </a:extLst>
          </p:cNvPr>
          <p:cNvSpPr>
            <a:spLocks noGrp="1"/>
          </p:cNvSpPr>
          <p:nvPr>
            <p:ph type="title"/>
          </p:nvPr>
        </p:nvSpPr>
        <p:spPr>
          <a:xfrm>
            <a:off x="941294" y="571500"/>
            <a:ext cx="3514819" cy="3962399"/>
          </a:xfrm>
        </p:spPr>
        <p:txBody>
          <a:bodyPr anchor="b">
            <a:normAutofit/>
          </a:bodyPr>
          <a:lstStyle/>
          <a:p>
            <a:r>
              <a:rPr lang="en-US"/>
              <a:t>Lesson 2</a:t>
            </a:r>
            <a:br>
              <a:rPr lang="en-US"/>
            </a:br>
            <a:r>
              <a:rPr lang="en-US"/>
              <a:t>Follow-Up</a:t>
            </a:r>
          </a:p>
        </p:txBody>
      </p:sp>
      <p:sp>
        <p:nvSpPr>
          <p:cNvPr id="8" name="Text Placeholder 7">
            <a:extLst>
              <a:ext uri="{FF2B5EF4-FFF2-40B4-BE49-F238E27FC236}">
                <a16:creationId xmlns:a16="http://schemas.microsoft.com/office/drawing/2014/main" id="{1BEC5B95-CB8F-FC64-F145-50B060814D38}"/>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317099AB-990D-A8DC-1551-FD91B2FF48E8}"/>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3C2B1D6A-E2DB-28B6-19FE-79F76158F69B}"/>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20</a:t>
            </a:fld>
            <a:endParaRPr lang="en-US">
              <a:solidFill>
                <a:schemeClr val="tx1"/>
              </a:solidFill>
            </a:endParaRPr>
          </a:p>
        </p:txBody>
      </p:sp>
      <p:pic>
        <p:nvPicPr>
          <p:cNvPr id="10" name="Picture Placeholder 9">
            <a:extLst>
              <a:ext uri="{FF2B5EF4-FFF2-40B4-BE49-F238E27FC236}">
                <a16:creationId xmlns:a16="http://schemas.microsoft.com/office/drawing/2014/main" id="{87A4A902-F37D-9D9A-924F-DA7E28F9DC0E}"/>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81226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4119-CF77-3131-A8D6-19AE5109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E52D-EA44-4F74-CF7B-85CC0F90DA97}"/>
              </a:ext>
            </a:extLst>
          </p:cNvPr>
          <p:cNvSpPr>
            <a:spLocks noGrp="1"/>
          </p:cNvSpPr>
          <p:nvPr>
            <p:ph type="title"/>
          </p:nvPr>
        </p:nvSpPr>
        <p:spPr/>
        <p:txBody>
          <a:bodyPr/>
          <a:lstStyle/>
          <a:p>
            <a:r>
              <a:rPr lang="en-US">
                <a:latin typeface="Arial"/>
                <a:cs typeface="Arial"/>
              </a:rPr>
              <a:t>Lesson 3: Home Health &amp; Safety Assessment</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5E9C8A1-1493-251B-440F-52CD49C5A1CF}"/>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EBC62DDE-5477-4AC2-63AB-35D03C164EFE}"/>
              </a:ext>
            </a:extLst>
          </p:cNvPr>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82103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BA43-5660-5444-6C04-78E61E5AB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7B2AFB-C8C7-518E-BF70-5294932B2E79}"/>
              </a:ext>
            </a:extLst>
          </p:cNvPr>
          <p:cNvSpPr>
            <a:spLocks noGrp="1"/>
          </p:cNvSpPr>
          <p:nvPr>
            <p:ph type="title"/>
          </p:nvPr>
        </p:nvSpPr>
        <p:spPr>
          <a:xfrm>
            <a:off x="914400" y="792163"/>
            <a:ext cx="14630400" cy="969962"/>
          </a:xfrm>
        </p:spPr>
        <p:txBody>
          <a:bodyPr>
            <a:normAutofit fontScale="90000"/>
          </a:bodyPr>
          <a:lstStyle/>
          <a:p>
            <a:r>
              <a:rPr lang="en-US">
                <a:latin typeface="Arial"/>
                <a:cs typeface="Arial"/>
              </a:rPr>
              <a:t>Scenario: Home Health &amp; Safety Assessment (Continued from Lesson 2)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69A559AD-0CC6-CCD8-77E4-48717C40A771}"/>
              </a:ext>
            </a:extLst>
          </p:cNvPr>
          <p:cNvSpPr>
            <a:spLocks noGrp="1"/>
          </p:cNvSpPr>
          <p:nvPr>
            <p:ph idx="1"/>
          </p:nvPr>
        </p:nvSpPr>
        <p:spPr>
          <a:xfrm>
            <a:off x="914400" y="2305049"/>
            <a:ext cx="15044737" cy="6224588"/>
          </a:xfrm>
        </p:spPr>
        <p:txBody>
          <a:bodyPr vert="horz" lIns="91440" tIns="45720" rIns="91440" bIns="45720" rtlCol="0" anchor="t">
            <a:noAutofit/>
          </a:bodyPr>
          <a:lstStyle/>
          <a:p>
            <a:pPr marL="0" indent="0" fontAlgn="base">
              <a:buNone/>
            </a:pPr>
            <a:r>
              <a:rPr lang="en-US" sz="2400">
                <a:latin typeface="Arial"/>
                <a:cs typeface="Arial"/>
              </a:rPr>
              <a:t>As a part of the process, the RFA Worker must conduct an inspection of the home and complete a Home Health and Safety Assessment with their findings in CWS-CARES. During the inspection, the applicant informed the RFA Worker that they have completed the pre-approval training hours required by their county. The applicant provides 3 references. Following the inspection, the worker documents their Written Report in CWS-CARES as well as their interview with the applicant.   </a:t>
            </a:r>
          </a:p>
          <a:p>
            <a:pPr marL="0" indent="0">
              <a:buNone/>
            </a:pPr>
            <a:endParaRPr lang="en-US" sz="2400">
              <a:latin typeface="Arial"/>
              <a:cs typeface="Arial"/>
            </a:endParaRPr>
          </a:p>
          <a:p>
            <a:pPr marL="0" indent="0" fontAlgn="base">
              <a:buNone/>
            </a:pPr>
            <a:r>
              <a:rPr lang="en-US" sz="2400">
                <a:latin typeface="Arial"/>
                <a:cs typeface="Arial"/>
              </a:rPr>
              <a:t>With all required information documented in CWS-CARES, the worker reviews and submits it to their supervisor.  The RFA Supervisor approves the application. Upon approval, the applicant is now considered a Resource Family Home and is listed in the CWS-CARES RM Directory. The family completed their CPR and First Aid Training within 90 days.</a:t>
            </a:r>
          </a:p>
        </p:txBody>
      </p:sp>
      <p:sp>
        <p:nvSpPr>
          <p:cNvPr id="4" name="Date Placeholder 3">
            <a:extLst>
              <a:ext uri="{FF2B5EF4-FFF2-40B4-BE49-F238E27FC236}">
                <a16:creationId xmlns:a16="http://schemas.microsoft.com/office/drawing/2014/main" id="{7188BDDB-DF6F-4299-3189-A76F8042220E}"/>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E0F7A4E1-1F45-905D-F169-0574C6EF02F5}"/>
              </a:ext>
            </a:extLst>
          </p:cNvPr>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605704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CCBA7-D44D-AB0B-4DE5-53C49DFE71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85A177-8930-DB0F-7084-2C0DD87593C6}"/>
              </a:ext>
            </a:extLst>
          </p:cNvPr>
          <p:cNvSpPr>
            <a:spLocks noGrp="1"/>
          </p:cNvSpPr>
          <p:nvPr>
            <p:ph type="title"/>
          </p:nvPr>
        </p:nvSpPr>
        <p:spPr>
          <a:xfrm>
            <a:off x="914400" y="571500"/>
            <a:ext cx="9595126" cy="1776663"/>
          </a:xfrm>
        </p:spPr>
        <p:txBody>
          <a:bodyPr/>
          <a:lstStyle/>
          <a:p>
            <a:r>
              <a:rPr lang="en-US"/>
              <a:t>Lesson 3</a:t>
            </a:r>
          </a:p>
        </p:txBody>
      </p:sp>
      <p:sp>
        <p:nvSpPr>
          <p:cNvPr id="4" name="Text Placeholder 3">
            <a:extLst>
              <a:ext uri="{FF2B5EF4-FFF2-40B4-BE49-F238E27FC236}">
                <a16:creationId xmlns:a16="http://schemas.microsoft.com/office/drawing/2014/main" id="{F1854A05-76DA-38BE-3DAB-E7A73EDE2493}"/>
              </a:ext>
            </a:extLst>
          </p:cNvPr>
          <p:cNvSpPr>
            <a:spLocks noGrp="1"/>
          </p:cNvSpPr>
          <p:nvPr>
            <p:ph type="body" sz="half" idx="2"/>
          </p:nvPr>
        </p:nvSpPr>
        <p:spPr>
          <a:xfrm>
            <a:off x="914400" y="2338108"/>
            <a:ext cx="10947234"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Complete Home Health &amp; Safety Assessment </a:t>
            </a:r>
          </a:p>
          <a:p>
            <a:pPr marL="457200" indent="-457200">
              <a:buFont typeface="Wingdings" panose="05000000000000000000" pitchFamily="2" charset="2"/>
              <a:buChar char="Ø"/>
            </a:pPr>
            <a:r>
              <a:rPr lang="en-US" dirty="0">
                <a:latin typeface="Arial"/>
                <a:ea typeface="Calibri"/>
                <a:cs typeface="Arial"/>
              </a:rPr>
              <a:t>Complete </a:t>
            </a:r>
            <a:r>
              <a:rPr lang="en-US">
                <a:latin typeface="Arial"/>
                <a:ea typeface="Calibri"/>
                <a:cs typeface="Arial"/>
              </a:rPr>
              <a:t>Telephones</a:t>
            </a:r>
            <a:endParaRPr lang="en-US" dirty="0">
              <a:latin typeface="Arial"/>
              <a:ea typeface="Calibri"/>
              <a:cs typeface="Arial"/>
            </a:endParaRPr>
          </a:p>
          <a:p>
            <a:pPr marL="457200" indent="-457200">
              <a:buFont typeface="Wingdings" panose="05000000000000000000" pitchFamily="2" charset="2"/>
              <a:buChar char="Ø"/>
            </a:pPr>
            <a:r>
              <a:rPr lang="en-US">
                <a:latin typeface="Arial"/>
                <a:ea typeface="Calibri"/>
                <a:cs typeface="Arial"/>
              </a:rPr>
              <a:t>Document Pre-Approval Trainings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Complete Written Report Assessment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Document References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Generate Written Report and Submit for Approval</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Verify the Resource Family Home Record is Created </a:t>
            </a:r>
            <a:endParaRPr lang="en-US">
              <a:latin typeface="Arial"/>
              <a:ea typeface="Calibri" panose="020F0502020204030204" pitchFamily="34" charset="0"/>
              <a:cs typeface="Arial"/>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C0E6C2FF-0A72-C148-0552-21D116589CC4}"/>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91F1C7B1-3B23-A9D8-0C7D-CE93A1E98471}"/>
              </a:ext>
            </a:extLst>
          </p:cNvPr>
          <p:cNvSpPr txBox="1"/>
          <p:nvPr/>
        </p:nvSpPr>
        <p:spPr>
          <a:xfrm>
            <a:off x="17663049" y="9607680"/>
            <a:ext cx="486801" cy="369332"/>
          </a:xfrm>
          <a:prstGeom prst="rect">
            <a:avLst/>
          </a:prstGeom>
          <a:noFill/>
        </p:spPr>
        <p:txBody>
          <a:bodyPr wrap="square">
            <a:spAutoFit/>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4126581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1D989-85F2-B100-2638-EE9552BAE9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B44EA-7DB7-71B8-9F1E-21B021DDD398}"/>
              </a:ext>
            </a:extLst>
          </p:cNvPr>
          <p:cNvSpPr>
            <a:spLocks noGrp="1"/>
          </p:cNvSpPr>
          <p:nvPr>
            <p:ph type="title"/>
          </p:nvPr>
        </p:nvSpPr>
        <p:spPr>
          <a:xfrm>
            <a:off x="941294" y="571500"/>
            <a:ext cx="3514819" cy="3962399"/>
          </a:xfrm>
        </p:spPr>
        <p:txBody>
          <a:bodyPr anchor="b">
            <a:normAutofit/>
          </a:bodyPr>
          <a:lstStyle/>
          <a:p>
            <a:r>
              <a:rPr lang="en-US"/>
              <a:t>Lesson 3</a:t>
            </a:r>
            <a:br>
              <a:rPr lang="en-US"/>
            </a:br>
            <a:r>
              <a:rPr lang="en-US"/>
              <a:t>Follow-Up</a:t>
            </a:r>
          </a:p>
        </p:txBody>
      </p:sp>
      <p:sp>
        <p:nvSpPr>
          <p:cNvPr id="8" name="Text Placeholder 7">
            <a:extLst>
              <a:ext uri="{FF2B5EF4-FFF2-40B4-BE49-F238E27FC236}">
                <a16:creationId xmlns:a16="http://schemas.microsoft.com/office/drawing/2014/main" id="{40BE062B-8401-751E-56EE-A21209EF6F46}"/>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1A357D3D-4319-AB77-C727-EA52BF1B1010}"/>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68D4617E-0023-7D25-74E4-11B5F9BD3B74}"/>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r>
              <a:rPr lang="en-US">
                <a:solidFill>
                  <a:schemeClr val="tx1"/>
                </a:solidFill>
              </a:rPr>
              <a:t>25</a:t>
            </a:r>
          </a:p>
        </p:txBody>
      </p:sp>
      <p:pic>
        <p:nvPicPr>
          <p:cNvPr id="10" name="Picture Placeholder 9">
            <a:extLst>
              <a:ext uri="{FF2B5EF4-FFF2-40B4-BE49-F238E27FC236}">
                <a16:creationId xmlns:a16="http://schemas.microsoft.com/office/drawing/2014/main" id="{5D6A2E7E-37BC-2F7E-4DBB-10ABF8810405}"/>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6196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 10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203931" y="9723723"/>
            <a:ext cx="2362200" cy="365125"/>
          </a:xfrm>
        </p:spPr>
        <p:txBody>
          <a:bodyPr/>
          <a:lstStyle/>
          <a:p>
            <a:r>
              <a:rPr lang="en-US">
                <a:solidFill>
                  <a:schemeClr val="bg1"/>
                </a:solidFill>
              </a:rPr>
              <a:t>2026</a:t>
            </a:r>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5845215" y="9663706"/>
            <a:ext cx="2133600" cy="365125"/>
          </a:xfrm>
        </p:spPr>
        <p:txBody>
          <a:bodyPr/>
          <a:lstStyle/>
          <a:p>
            <a:fld id="{B6F15528-21DE-4FAA-801E-634DDDAF4B2B}" type="slidenum">
              <a:rPr lang="en-US" smtClean="0">
                <a:solidFill>
                  <a:schemeClr val="bg1"/>
                </a:solidFill>
              </a:rPr>
              <a:pPr/>
              <a:t>25</a:t>
            </a:fld>
            <a:endParaRPr lang="en-US">
              <a:solidFill>
                <a:schemeClr val="bg1"/>
              </a:solidFill>
            </a:endParaRPr>
          </a:p>
        </p:txBody>
      </p:sp>
    </p:spTree>
    <p:extLst>
      <p:ext uri="{BB962C8B-B14F-4D97-AF65-F5344CB8AC3E}">
        <p14:creationId xmlns:p14="http://schemas.microsoft.com/office/powerpoint/2010/main" val="3572435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
        <p:nvSpPr>
          <p:cNvPr id="6" name="Date Placeholder 4">
            <a:extLst>
              <a:ext uri="{FF2B5EF4-FFF2-40B4-BE49-F238E27FC236}">
                <a16:creationId xmlns:a16="http://schemas.microsoft.com/office/drawing/2014/main" id="{B3EA6413-437A-2C78-3B1B-B1D674EDCF6B}"/>
              </a:ext>
            </a:extLst>
          </p:cNvPr>
          <p:cNvSpPr txBox="1">
            <a:spLocks/>
          </p:cNvSpPr>
          <p:nvPr/>
        </p:nvSpPr>
        <p:spPr>
          <a:xfrm>
            <a:off x="914400" y="9486900"/>
            <a:ext cx="2362200" cy="365123"/>
          </a:xfrm>
          <a:prstGeom prst="rect">
            <a:avLst/>
          </a:prstGeom>
        </p:spPr>
        <p:txBody>
          <a:bodyPr vert="horz" lIns="91440" tIns="45720" rIns="91440" bIns="45720" rtlCol="0" anchor="ctr">
            <a:normAutofit/>
          </a:bodyPr>
          <a:lstStyle>
            <a:defPPr>
              <a:defRPr lang="en-US"/>
            </a:defPPr>
            <a:lvl1pPr marL="0" indent="0" algn="l" defTabSz="914400" rtl="0" eaLnBrk="1" latinLnBrk="0" hangingPunct="1">
              <a:spcBef>
                <a:spcPct val="20000"/>
              </a:spcBef>
              <a:buFont typeface="Arial" pitchFamily="34" charset="0"/>
              <a:buNone/>
              <a:defRPr sz="1600" kern="1200">
                <a:solidFill>
                  <a:schemeClr val="tx1"/>
                </a:solidFill>
                <a:latin typeface="+mn-lt"/>
                <a:ea typeface="+mn-ea"/>
                <a:cs typeface="+mn-cs"/>
              </a:defRPr>
            </a:lvl1pPr>
            <a:lvl2pPr marL="45720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371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286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743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200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657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a:solidFill>
                  <a:schemeClr val="bg1"/>
                </a:solidFill>
              </a:rPr>
              <a:t>2026</a:t>
            </a:r>
          </a:p>
        </p:txBody>
      </p:sp>
      <p:sp>
        <p:nvSpPr>
          <p:cNvPr id="5" name="TextBox 4">
            <a:extLst>
              <a:ext uri="{FF2B5EF4-FFF2-40B4-BE49-F238E27FC236}">
                <a16:creationId xmlns:a16="http://schemas.microsoft.com/office/drawing/2014/main" id="{1CFDA786-891E-BBEF-1C06-284C08C23F5C}"/>
              </a:ext>
            </a:extLst>
          </p:cNvPr>
          <p:cNvSpPr txBox="1"/>
          <p:nvPr/>
        </p:nvSpPr>
        <p:spPr>
          <a:xfrm>
            <a:off x="7399075" y="9620465"/>
            <a:ext cx="10535334" cy="369332"/>
          </a:xfrm>
          <a:prstGeom prst="rect">
            <a:avLst/>
          </a:prstGeom>
          <a:noFill/>
        </p:spPr>
        <p:txBody>
          <a:bodyPr wrap="square">
            <a:spAutoFit/>
          </a:bodyPr>
          <a:lstStyle/>
          <a:p>
            <a:pPr algn="r"/>
            <a:fld id="{B6F15528-21DE-4FAA-801E-634DDDAF4B2B}" type="slidenum">
              <a:rPr lang="en-US" smtClean="0">
                <a:solidFill>
                  <a:schemeClr val="bg1"/>
                </a:solidFill>
              </a:rPr>
              <a:pPr algn="r"/>
              <a:t>26</a:t>
            </a:fld>
            <a:endParaRPr lang="en-US">
              <a:solidFill>
                <a:schemeClr val="bg1"/>
              </a:solidFill>
            </a:endParaRPr>
          </a:p>
        </p:txBody>
      </p:sp>
    </p:spTree>
    <p:extLst>
      <p:ext uri="{BB962C8B-B14F-4D97-AF65-F5344CB8AC3E}">
        <p14:creationId xmlns:p14="http://schemas.microsoft.com/office/powerpoint/2010/main" val="3730680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E7D8A-904F-051D-FB90-847FD2D36F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2913E-57C1-74C5-2FD4-B7BB9F209814}"/>
              </a:ext>
            </a:extLst>
          </p:cNvPr>
          <p:cNvSpPr>
            <a:spLocks noGrp="1"/>
          </p:cNvSpPr>
          <p:nvPr>
            <p:ph type="title"/>
          </p:nvPr>
        </p:nvSpPr>
        <p:spPr/>
        <p:txBody>
          <a:bodyPr/>
          <a:lstStyle/>
          <a:p>
            <a:r>
              <a:rPr lang="en-US">
                <a:latin typeface="Arial"/>
                <a:cs typeface="Arial"/>
              </a:rPr>
              <a:t>Lesson 4: Maintain Resource Family Home </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23EDDBAC-FC53-3EF8-80E2-F687159E9A00}"/>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A30004A2-ADF7-45E5-CF59-02444B5BBB0C}"/>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965651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CF6AB-5DD0-A753-00DE-57EB544674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560579-D7F0-F286-96E8-E4C8CE327497}"/>
              </a:ext>
            </a:extLst>
          </p:cNvPr>
          <p:cNvSpPr>
            <a:spLocks noGrp="1"/>
          </p:cNvSpPr>
          <p:nvPr>
            <p:ph type="title"/>
          </p:nvPr>
        </p:nvSpPr>
        <p:spPr>
          <a:xfrm>
            <a:off x="700088" y="434976"/>
            <a:ext cx="14630400" cy="898524"/>
          </a:xfrm>
        </p:spPr>
        <p:txBody>
          <a:bodyPr/>
          <a:lstStyle/>
          <a:p>
            <a:r>
              <a:rPr lang="en-US">
                <a:latin typeface="Arial"/>
                <a:cs typeface="Arial"/>
              </a:rPr>
              <a:t>Scenario: Maintain Resource Family Home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C14EC578-13C5-9C87-EB70-196083D527B2}"/>
              </a:ext>
            </a:extLst>
          </p:cNvPr>
          <p:cNvSpPr>
            <a:spLocks noGrp="1"/>
          </p:cNvSpPr>
          <p:nvPr>
            <p:ph idx="1"/>
          </p:nvPr>
        </p:nvSpPr>
        <p:spPr>
          <a:xfrm>
            <a:off x="700088" y="1476376"/>
            <a:ext cx="15287625" cy="7653337"/>
          </a:xfrm>
        </p:spPr>
        <p:txBody>
          <a:bodyPr vert="horz" lIns="91440" tIns="45720" rIns="91440" bIns="45720" rtlCol="0" anchor="t">
            <a:noAutofit/>
          </a:bodyPr>
          <a:lstStyle/>
          <a:p>
            <a:pPr marL="0" indent="0" fontAlgn="base">
              <a:buNone/>
            </a:pPr>
            <a:r>
              <a:rPr lang="en-US" sz="2100">
                <a:latin typeface="Arial"/>
                <a:cs typeface="Arial"/>
              </a:rPr>
              <a:t>The family has received approval to operate as a Resource Family Home (RFH), a Resource Family Approval (RFA) Worker is assigned to ensure ongoing compliance and safety within their household. The RFA Worker visits the RFH and documents it as a contact in CWS-CARES.  This consistent documentation ensures that the family provides a safe and nurturing environment for the children in their care.  </a:t>
            </a:r>
          </a:p>
          <a:p>
            <a:pPr marL="0" indent="0">
              <a:buNone/>
            </a:pPr>
            <a:endParaRPr lang="en-US" sz="2100">
              <a:latin typeface="Arial"/>
              <a:cs typeface="Arial"/>
            </a:endParaRPr>
          </a:p>
          <a:p>
            <a:pPr marL="0" indent="0" fontAlgn="base">
              <a:buNone/>
            </a:pPr>
            <a:r>
              <a:rPr lang="en-US" sz="2100">
                <a:latin typeface="Arial"/>
                <a:cs typeface="Arial"/>
              </a:rPr>
              <a:t>Annually, the family must complete a minimum of eight hours of training designed to keep them informed about the best practices in caregiving and child welfare. The RFA Worker monitors these training requirements on the Resource Family Home’s profile and through alerts in CWS-CARES that remind them of upcoming deadlines. By logging completed training hours, the worker ensures a clear record of the family's commitment to continuous improvement and adherence to state standards.  </a:t>
            </a:r>
          </a:p>
          <a:p>
            <a:pPr marL="0" indent="0">
              <a:buNone/>
            </a:pPr>
            <a:endParaRPr lang="en-US" sz="2100">
              <a:latin typeface="Arial"/>
              <a:cs typeface="Arial"/>
            </a:endParaRPr>
          </a:p>
          <a:p>
            <a:pPr marL="0" indent="0" fontAlgn="base">
              <a:buNone/>
            </a:pPr>
            <a:r>
              <a:rPr lang="en-US" sz="2100">
                <a:latin typeface="Arial"/>
                <a:cs typeface="Arial"/>
              </a:rPr>
              <a:t>Every 24 months, the worker completes an Approval Update for the family. As part of the 24-Month Approval Update, the RFA Worker is made aware that a Resource Parent must be removed due to declining health. As a result, the RFA worker documents Removal of Resource Parent as a Secondary Update Reason. During the Approval Update, the RFA Worker will visit the Resource Family Home to conduct interviews and a Home Health and Safety assessment, verify the family’s information for the Written Report, confirm required trainings and subsequent arrest notifications, and obtain documentation of written request for the Resource Parent removal.  The worker uses alerts and documentation tools to ensure all steps are tracked efficiently and all requirements are met. If issues are identified during these reviews, the worker immediately devises and documents a corrective plan to address them, prioritizing the well-being of the children placed within the Johnson home. Through these measures, the worker ensures that the Johnson family remains a safe and compliant Resource Family Home.</a:t>
            </a:r>
          </a:p>
          <a:p>
            <a:pPr marL="0" indent="0">
              <a:buNone/>
            </a:pPr>
            <a:endParaRPr lang="en-US" sz="2100">
              <a:solidFill>
                <a:schemeClr val="tx1"/>
              </a:solidFill>
              <a:latin typeface="Arial"/>
              <a:cs typeface="Arial"/>
            </a:endParaRPr>
          </a:p>
          <a:p>
            <a:pPr marL="0" indent="0">
              <a:buNone/>
            </a:pPr>
            <a:r>
              <a:rPr lang="en-US" sz="2100">
                <a:solidFill>
                  <a:schemeClr val="tx1"/>
                </a:solidFill>
                <a:latin typeface="Arial"/>
                <a:cs typeface="Arial"/>
              </a:rPr>
              <a:t>Later, during the continued maintenance of the Resource Family Home, the family reaches out to the RFA Worker to verbally request inactive status due to a death in the family. The RFA Worker must update the family’s home status to Inactive in CWS-CARES, as well as the reasonings, effective date, and anticipated end date. Since the family does not have an active placement, the worker is able to successfully update the family’s home status. Then, the family reaches out and informs the worker that they would like to close their Resource Family Home. </a:t>
            </a:r>
          </a:p>
          <a:p>
            <a:pPr marL="0" indent="0">
              <a:buNone/>
            </a:pP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10DB6923-DF6C-11AD-5558-00ABD51D06A9}"/>
              </a:ext>
            </a:extLst>
          </p:cNvPr>
          <p:cNvSpPr>
            <a:spLocks noGrp="1"/>
          </p:cNvSpPr>
          <p:nvPr>
            <p:ph type="dt" sz="half" idx="10"/>
          </p:nvPr>
        </p:nvSpPr>
        <p:spPr>
          <a:xfrm>
            <a:off x="-59206" y="9921877"/>
            <a:ext cx="2362200" cy="365123"/>
          </a:xfrm>
        </p:spPr>
        <p:txBody>
          <a:bodyPr/>
          <a:lstStyle/>
          <a:p>
            <a:r>
              <a:rPr lang="en-US"/>
              <a:t>2026</a:t>
            </a:r>
          </a:p>
        </p:txBody>
      </p:sp>
      <p:sp>
        <p:nvSpPr>
          <p:cNvPr id="6" name="Slide Number Placeholder 5">
            <a:extLst>
              <a:ext uri="{FF2B5EF4-FFF2-40B4-BE49-F238E27FC236}">
                <a16:creationId xmlns:a16="http://schemas.microsoft.com/office/drawing/2014/main" id="{B4061654-82CD-3FF3-4196-4AA49298A474}"/>
              </a:ext>
            </a:extLst>
          </p:cNvPr>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4056386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4 </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Document In Home Visit and Training </a:t>
            </a:r>
          </a:p>
          <a:p>
            <a:pPr marL="457200" indent="-457200">
              <a:buFont typeface="Wingdings" panose="05000000000000000000" pitchFamily="2" charset="2"/>
              <a:buChar char="Ø"/>
            </a:pPr>
            <a:r>
              <a:rPr lang="en-US">
                <a:latin typeface="Arial"/>
                <a:ea typeface="Calibri"/>
                <a:cs typeface="Arial"/>
              </a:rPr>
              <a:t>Create a 24 Month (Biennial) Update </a:t>
            </a:r>
          </a:p>
          <a:p>
            <a:pPr marL="457200" indent="-457200">
              <a:buFont typeface="Wingdings" panose="05000000000000000000" pitchFamily="2" charset="2"/>
              <a:buChar char="Ø"/>
            </a:pPr>
            <a:r>
              <a:rPr lang="en-US">
                <a:latin typeface="Arial"/>
                <a:ea typeface="Calibri"/>
                <a:cs typeface="Arial"/>
              </a:rPr>
              <a:t>Place a Resource Family Home on Inactive Status </a:t>
            </a:r>
          </a:p>
          <a:p>
            <a:pPr marL="457200" indent="-457200">
              <a:buFont typeface="Wingdings" panose="05000000000000000000" pitchFamily="2" charset="2"/>
              <a:buChar char="Ø"/>
            </a:pPr>
            <a:r>
              <a:rPr lang="en-US">
                <a:latin typeface="Arial"/>
                <a:ea typeface="Calibri"/>
                <a:cs typeface="Arial"/>
              </a:rPr>
              <a:t>Closing a Resource Family Home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288755D8-A610-7ECC-C3B8-E59A48D73DBC}"/>
              </a:ext>
            </a:extLst>
          </p:cNvPr>
          <p:cNvSpPr txBox="1"/>
          <p:nvPr/>
        </p:nvSpPr>
        <p:spPr>
          <a:xfrm>
            <a:off x="8269070" y="9715500"/>
            <a:ext cx="9907096"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600" b="0" i="0" u="none" strike="noStrike" kern="1200" cap="none" spc="0" normalizeH="0" baseline="0" noProof="0" smtClean="0">
                <a:ln>
                  <a:noFill/>
                </a:ln>
                <a:solidFill>
                  <a:srgbClr val="053D53"/>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lang="en-US"/>
          </a:p>
        </p:txBody>
      </p:sp>
    </p:spTree>
    <p:extLst>
      <p:ext uri="{BB962C8B-B14F-4D97-AF65-F5344CB8AC3E}">
        <p14:creationId xmlns:p14="http://schemas.microsoft.com/office/powerpoint/2010/main" val="2282070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F9EA-3EC0-61BB-2B05-0467CB8AEAFA}"/>
              </a:ext>
            </a:extLst>
          </p:cNvPr>
          <p:cNvSpPr>
            <a:spLocks noGrp="1"/>
          </p:cNvSpPr>
          <p:nvPr>
            <p:ph type="title"/>
          </p:nvPr>
        </p:nvSpPr>
        <p:spPr>
          <a:xfrm>
            <a:off x="914400" y="434976"/>
            <a:ext cx="14630400" cy="1484312"/>
          </a:xfrm>
        </p:spPr>
        <p:txBody>
          <a:bodyPr/>
          <a:lstStyle/>
          <a:p>
            <a:r>
              <a:rPr lang="en-US"/>
              <a:t>Training Introduction</a:t>
            </a:r>
            <a:endParaRPr lang="en-US" dirty="0"/>
          </a:p>
        </p:txBody>
      </p:sp>
      <p:sp>
        <p:nvSpPr>
          <p:cNvPr id="3" name="Content Placeholder 2">
            <a:extLst>
              <a:ext uri="{FF2B5EF4-FFF2-40B4-BE49-F238E27FC236}">
                <a16:creationId xmlns:a16="http://schemas.microsoft.com/office/drawing/2014/main" id="{E66B61C6-7DDF-44BA-6B3E-D1325AA20E8B}"/>
              </a:ext>
            </a:extLst>
          </p:cNvPr>
          <p:cNvSpPr>
            <a:spLocks noGrp="1"/>
          </p:cNvSpPr>
          <p:nvPr>
            <p:ph idx="1"/>
          </p:nvPr>
        </p:nvSpPr>
        <p:spPr/>
        <p:txBody>
          <a:bodyPr vert="horz" lIns="91440" tIns="45720" rIns="91440" bIns="45720" rtlCol="0" anchor="t">
            <a:normAutofit/>
          </a:bodyPr>
          <a:lstStyle/>
          <a:p>
            <a:pPr marL="0" indent="0">
              <a:buNone/>
            </a:pPr>
            <a:r>
              <a:rPr lang="en-US">
                <a:latin typeface="Calibri"/>
                <a:ea typeface="Calibri"/>
                <a:cs typeface="Calibri"/>
              </a:rPr>
              <a:t>We will start class with a quick introduction from Jessica </a:t>
            </a:r>
            <a:r>
              <a:rPr lang="en-US" dirty="0">
                <a:latin typeface="Calibri"/>
                <a:ea typeface="Calibri"/>
                <a:cs typeface="Calibri"/>
              </a:rPr>
              <a:t>Rougeux, the Chief </a:t>
            </a:r>
            <a:r>
              <a:rPr lang="en-US">
                <a:latin typeface="Calibri"/>
                <a:ea typeface="Calibri"/>
                <a:cs typeface="Calibri"/>
              </a:rPr>
              <a:t>of the Child Welfare System Branch: </a:t>
            </a:r>
            <a:r>
              <a:rPr lang="en-US" dirty="0">
                <a:latin typeface="Calibri"/>
                <a:ea typeface="Calibri"/>
                <a:cs typeface="Calibri"/>
                <a:hlinkClick r:id="rId2"/>
              </a:rPr>
              <a:t>Introduction to ILT - Jessica Rougeux.mp4</a:t>
            </a:r>
            <a:endParaRPr lang="en-US">
              <a:solidFill>
                <a:srgbClr val="467886"/>
              </a:solidFill>
              <a:latin typeface="Aptos"/>
              <a:ea typeface="Calibri"/>
              <a:cs typeface="Calibri"/>
            </a:endParaRPr>
          </a:p>
        </p:txBody>
      </p:sp>
      <p:sp>
        <p:nvSpPr>
          <p:cNvPr id="4" name="Date Placeholder 3">
            <a:extLst>
              <a:ext uri="{FF2B5EF4-FFF2-40B4-BE49-F238E27FC236}">
                <a16:creationId xmlns:a16="http://schemas.microsoft.com/office/drawing/2014/main" id="{D3E29A81-344C-DF99-8407-73295D91306E}"/>
              </a:ext>
            </a:extLst>
          </p:cNvPr>
          <p:cNvSpPr>
            <a:spLocks noGrp="1"/>
          </p:cNvSpPr>
          <p:nvPr>
            <p:ph type="dt" sz="half" idx="10"/>
          </p:nvPr>
        </p:nvSpPr>
        <p:spPr/>
        <p:txBody>
          <a:bodyPr/>
          <a:lstStyle/>
          <a:p>
            <a:fld id="{47D29D20-C43D-41DC-AAEE-AD7D2C14FE77}" type="datetime1">
              <a:rPr lang="en-US" smtClean="0"/>
              <a:t>9/9/2026</a:t>
            </a:fld>
            <a:endParaRPr lang="en-US"/>
          </a:p>
        </p:txBody>
      </p:sp>
      <p:sp>
        <p:nvSpPr>
          <p:cNvPr id="5" name="Slide Number Placeholder 4">
            <a:extLst>
              <a:ext uri="{FF2B5EF4-FFF2-40B4-BE49-F238E27FC236}">
                <a16:creationId xmlns:a16="http://schemas.microsoft.com/office/drawing/2014/main" id="{A8BFBA52-B439-2D2C-A87D-BF3CE151F9AE}"/>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350621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 4</a:t>
            </a:r>
            <a:br>
              <a:rPr lang="en-US"/>
            </a:br>
            <a:r>
              <a:rPr lang="en-US"/>
              <a:t>Follow-Up</a:t>
            </a:r>
          </a:p>
        </p:txBody>
      </p:sp>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30</a:t>
            </a:fld>
            <a:endParaRPr lang="en-US">
              <a:solidFill>
                <a:schemeClr val="tx1"/>
              </a:solidFill>
            </a:endParaRP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92605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E7761-BAEE-5240-2AC4-C4D40D5F4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4D311-9BCE-876B-C802-45C806527DD8}"/>
              </a:ext>
            </a:extLst>
          </p:cNvPr>
          <p:cNvSpPr>
            <a:spLocks noGrp="1"/>
          </p:cNvSpPr>
          <p:nvPr>
            <p:ph type="title"/>
          </p:nvPr>
        </p:nvSpPr>
        <p:spPr/>
        <p:txBody>
          <a:bodyPr/>
          <a:lstStyle/>
          <a:p>
            <a:r>
              <a:rPr lang="en-US">
                <a:latin typeface="Arial"/>
                <a:cs typeface="Arial"/>
              </a:rPr>
              <a:t>Lesson 5: Resource Family Approval Complaints </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03E3E38B-8031-A6D0-EED6-29EE2FAAC3BF}"/>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263BDAA0-3B1B-F4D1-9687-D42BE023E271}"/>
              </a:ext>
            </a:extLst>
          </p:cNvPr>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3388144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9A6F-7B03-330B-6D62-E27C56970E01}"/>
              </a:ext>
            </a:extLst>
          </p:cNvPr>
          <p:cNvSpPr>
            <a:spLocks noGrp="1"/>
          </p:cNvSpPr>
          <p:nvPr>
            <p:ph type="title"/>
          </p:nvPr>
        </p:nvSpPr>
        <p:spPr>
          <a:xfrm>
            <a:off x="914400" y="434976"/>
            <a:ext cx="14630400" cy="1284287"/>
          </a:xfrm>
        </p:spPr>
        <p:txBody>
          <a:bodyPr/>
          <a:lstStyle/>
          <a:p>
            <a:r>
              <a:rPr lang="en-US"/>
              <a:t>Accessing Pre-Seeded Cases for this Scenario</a:t>
            </a:r>
          </a:p>
        </p:txBody>
      </p:sp>
      <p:sp>
        <p:nvSpPr>
          <p:cNvPr id="3" name="Text Placeholder 2">
            <a:extLst>
              <a:ext uri="{FF2B5EF4-FFF2-40B4-BE49-F238E27FC236}">
                <a16:creationId xmlns:a16="http://schemas.microsoft.com/office/drawing/2014/main" id="{9D55F6C7-7FF0-508D-59E2-C66728EC0D71}"/>
              </a:ext>
            </a:extLst>
          </p:cNvPr>
          <p:cNvSpPr>
            <a:spLocks noGrp="1"/>
          </p:cNvSpPr>
          <p:nvPr>
            <p:ph idx="1"/>
          </p:nvPr>
        </p:nvSpPr>
        <p:spPr/>
        <p:txBody>
          <a:bodyPr vert="horz" lIns="91440" tIns="45720" rIns="91440" bIns="45720" rtlCol="0" anchor="t">
            <a:normAutofit/>
          </a:bodyPr>
          <a:lstStyle/>
          <a:p>
            <a:r>
              <a:rPr lang="en-US">
                <a:latin typeface="Arial"/>
                <a:cs typeface="Arial"/>
              </a:rPr>
              <a:t>If there are issues, Pre-Seeded cases have been created for TTT Trainings</a:t>
            </a:r>
            <a:endParaRPr lang="en-US" dirty="0">
              <a:latin typeface="Arial"/>
              <a:cs typeface="Arial"/>
            </a:endParaRPr>
          </a:p>
          <a:p>
            <a:r>
              <a:rPr lang="en-US">
                <a:latin typeface="Arial"/>
                <a:cs typeface="Arial"/>
              </a:rPr>
              <a:t>To access Pre-Seeded cases, please utilize the spreadsheet given to your training facilitators and open the tab that corresponds to the relevant scenario</a:t>
            </a:r>
          </a:p>
          <a:p>
            <a:r>
              <a:rPr lang="en-US">
                <a:latin typeface="Arial"/>
                <a:cs typeface="Arial"/>
              </a:rPr>
              <a:t>For CARES Trainers, find the folder for cases seeded for your regional session here:</a:t>
            </a:r>
            <a:r>
              <a:rPr lang="en-US" sz="1700" dirty="0">
                <a:latin typeface="Arial"/>
                <a:cs typeface="Arial"/>
              </a:rPr>
              <a:t> </a:t>
            </a:r>
            <a:r>
              <a:rPr lang="en-US" dirty="0">
                <a:latin typeface="Arial"/>
                <a:cs typeface="Arial"/>
                <a:hlinkClick r:id="rId2"/>
              </a:rPr>
              <a:t>Train the Trainer</a:t>
            </a:r>
            <a:endParaRPr lang="en-US" dirty="0">
              <a:latin typeface="Arial"/>
              <a:cs typeface="Arial"/>
            </a:endParaRPr>
          </a:p>
          <a:p>
            <a:pPr lvl="1"/>
            <a:r>
              <a:rPr lang="en-US">
                <a:latin typeface="Arial"/>
                <a:cs typeface="Arial"/>
              </a:rPr>
              <a:t>Please make sure you use the tab based on the specific course being taught (i.e., Resource Family Approval)</a:t>
            </a:r>
            <a:br>
              <a:rPr lang="en-US" dirty="0">
                <a:latin typeface="Arial"/>
                <a:cs typeface="Arial"/>
              </a:rPr>
            </a:br>
            <a:endParaRPr lang="en-US">
              <a:latin typeface="Arial"/>
              <a:ea typeface="Calibri"/>
              <a:cs typeface="Arial"/>
            </a:endParaRPr>
          </a:p>
        </p:txBody>
      </p:sp>
      <p:sp>
        <p:nvSpPr>
          <p:cNvPr id="7" name="Date Placeholder 6">
            <a:extLst>
              <a:ext uri="{FF2B5EF4-FFF2-40B4-BE49-F238E27FC236}">
                <a16:creationId xmlns:a16="http://schemas.microsoft.com/office/drawing/2014/main" id="{615412FF-0874-AC2A-0323-E5325FF848D2}"/>
              </a:ext>
            </a:extLst>
          </p:cNvPr>
          <p:cNvSpPr txBox="1">
            <a:spLocks/>
          </p:cNvSpPr>
          <p:nvPr/>
        </p:nvSpPr>
        <p:spPr>
          <a:xfrm>
            <a:off x="914400" y="9486900"/>
            <a:ext cx="2362200" cy="3651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6" name="Slide Number Placeholder 5">
            <a:extLst>
              <a:ext uri="{FF2B5EF4-FFF2-40B4-BE49-F238E27FC236}">
                <a16:creationId xmlns:a16="http://schemas.microsoft.com/office/drawing/2014/main" id="{A3112B3E-7526-CCB5-C8CE-296AF045D22A}"/>
              </a:ext>
            </a:extLst>
          </p:cNvPr>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2994659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F223F-97FB-4144-01EF-8B4B54DB29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70EB2-C3E4-C4DD-2FA7-B00F26366DA0}"/>
              </a:ext>
            </a:extLst>
          </p:cNvPr>
          <p:cNvSpPr>
            <a:spLocks noGrp="1"/>
          </p:cNvSpPr>
          <p:nvPr>
            <p:ph type="title"/>
          </p:nvPr>
        </p:nvSpPr>
        <p:spPr>
          <a:xfrm>
            <a:off x="914400" y="434976"/>
            <a:ext cx="14630400" cy="915887"/>
          </a:xfrm>
        </p:spPr>
        <p:txBody>
          <a:bodyPr/>
          <a:lstStyle/>
          <a:p>
            <a:r>
              <a:rPr lang="en-US">
                <a:latin typeface="Arial"/>
                <a:cs typeface="Arial"/>
              </a:rPr>
              <a:t>Scenario: Resource Family Approval Complaints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860488DD-7846-692F-69C2-B868D735C14B}"/>
              </a:ext>
            </a:extLst>
          </p:cNvPr>
          <p:cNvSpPr>
            <a:spLocks noGrp="1"/>
          </p:cNvSpPr>
          <p:nvPr>
            <p:ph idx="1"/>
          </p:nvPr>
        </p:nvSpPr>
        <p:spPr>
          <a:xfrm>
            <a:off x="914400" y="1593931"/>
            <a:ext cx="15006577" cy="7664369"/>
          </a:xfrm>
        </p:spPr>
        <p:txBody>
          <a:bodyPr vert="horz" lIns="91440" tIns="45720" rIns="91440" bIns="45720" rtlCol="0" anchor="t">
            <a:normAutofit fontScale="70000" lnSpcReduction="20000"/>
          </a:bodyPr>
          <a:lstStyle/>
          <a:p>
            <a:pPr marL="0" indent="0" fontAlgn="base">
              <a:buNone/>
            </a:pPr>
            <a:r>
              <a:rPr lang="en-US">
                <a:latin typeface="Arial"/>
                <a:cs typeface="Arial"/>
              </a:rPr>
              <a:t>A complaint is filed through hotline, alleging unsafe living conditions that pose a safety risk within a home. As the complaint involves a Resource Family Home (RFH), it is cross reported to the county RFA office after Hotline Supervisor approval. The RFA Investigator selects Complaint Investigation as the Complaint Pathway. An RFA Supervisor is notified that they have a complaint that must go through the pathway determination. Once the pathway has been determined, an RFA Investigator is then assigned to the complaint and begins the investigation. During the investigation, the investigator adds complaint-specific allegations of inadequate childproofing in the home to the record, contacts the complainant to gather additional information, and logs this interaction as a contact. After their review, the investigator substantiates the allegations but determines the issue can be addressed through a Corrective Action Plan (CAP).</a:t>
            </a:r>
            <a:endParaRPr lang="en-US"/>
          </a:p>
          <a:p>
            <a:pPr marL="0" indent="0">
              <a:buNone/>
            </a:pPr>
            <a:endParaRPr lang="en-US">
              <a:latin typeface="Arial"/>
              <a:cs typeface="Arial"/>
            </a:endParaRPr>
          </a:p>
          <a:p>
            <a:pPr marL="0" indent="0" fontAlgn="base">
              <a:buNone/>
            </a:pPr>
            <a:r>
              <a:rPr lang="en-US">
                <a:latin typeface="Arial"/>
                <a:cs typeface="Arial"/>
              </a:rPr>
              <a:t>The RFA Worker creates a CAP in CWS-CARES and records the issue as a deficiency, that is correctable, and details how the family can resolve it within 30 days. The RFA Worker then generates the RFA 9099C along with the 9099 and delivers it to the RFH, who agrees with the CAP. The RFA Worker will now monitor the CAP and continue to work with the RFH to correct the identified deficiencies.  </a:t>
            </a:r>
          </a:p>
          <a:p>
            <a:pPr marL="0" indent="0">
              <a:buNone/>
            </a:pPr>
            <a:endParaRPr lang="en-US">
              <a:latin typeface="Arial"/>
              <a:cs typeface="Arial"/>
            </a:endParaRPr>
          </a:p>
          <a:p>
            <a:pPr marL="0" indent="0" fontAlgn="base">
              <a:buNone/>
            </a:pPr>
            <a:r>
              <a:rPr lang="en-US">
                <a:latin typeface="Arial"/>
                <a:cs typeface="Arial"/>
              </a:rPr>
              <a:t>Ten days prior to the CAP due date, the RFA Worker is notified that the RFH's CAP due date is approaching. The RFA Worker reaches out to the RFH, and the family informs the RFA Worker that they have not corrected the deficiency and the RFA Worker continues to follow up. On the day of the due date, the family informs the RFA worker that they have not corrected the deficiency and will not be doing so. Therefore, the RFA Worker documents that the CAP was not completed by the due date and indicates that they have submitted a request to legal for consult to rescind the approval, along with the 30-day notice prior to consult.</a:t>
            </a:r>
          </a:p>
          <a:p>
            <a:pPr marL="0" indent="0">
              <a:buNone/>
            </a:pPr>
            <a:endParaRPr lang="en-US">
              <a:latin typeface="Arial"/>
              <a:cs typeface="Arial"/>
            </a:endParaRPr>
          </a:p>
        </p:txBody>
      </p:sp>
      <p:sp>
        <p:nvSpPr>
          <p:cNvPr id="4" name="Date Placeholder 3">
            <a:extLst>
              <a:ext uri="{FF2B5EF4-FFF2-40B4-BE49-F238E27FC236}">
                <a16:creationId xmlns:a16="http://schemas.microsoft.com/office/drawing/2014/main" id="{7A52D8DD-43E6-ABC4-FB0A-6A789FDA0590}"/>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B6213D4C-86D5-4007-DF45-4E75BDBBB567}"/>
              </a:ext>
            </a:extLst>
          </p:cNvPr>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68329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CAE3D-1B23-FEF2-9A98-5F80AA7CF4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D7790F-3121-8C77-1EF0-6BC30C492529}"/>
              </a:ext>
            </a:extLst>
          </p:cNvPr>
          <p:cNvSpPr>
            <a:spLocks noGrp="1"/>
          </p:cNvSpPr>
          <p:nvPr>
            <p:ph type="title"/>
          </p:nvPr>
        </p:nvSpPr>
        <p:spPr>
          <a:xfrm>
            <a:off x="914400" y="571500"/>
            <a:ext cx="9595126" cy="1776663"/>
          </a:xfrm>
        </p:spPr>
        <p:txBody>
          <a:bodyPr/>
          <a:lstStyle/>
          <a:p>
            <a:r>
              <a:rPr lang="en-US"/>
              <a:t>Lesson 5 </a:t>
            </a:r>
          </a:p>
        </p:txBody>
      </p:sp>
      <p:sp>
        <p:nvSpPr>
          <p:cNvPr id="4" name="Text Placeholder 3">
            <a:extLst>
              <a:ext uri="{FF2B5EF4-FFF2-40B4-BE49-F238E27FC236}">
                <a16:creationId xmlns:a16="http://schemas.microsoft.com/office/drawing/2014/main" id="{0E1A874B-E75E-E82C-EF3D-92A4435163B4}"/>
              </a:ext>
            </a:extLst>
          </p:cNvPr>
          <p:cNvSpPr>
            <a:spLocks noGrp="1"/>
          </p:cNvSpPr>
          <p:nvPr>
            <p:ph type="body" sz="half" idx="2"/>
          </p:nvPr>
        </p:nvSpPr>
        <p:spPr>
          <a:xfrm>
            <a:off x="914400" y="2338108"/>
            <a:ext cx="9604209" cy="6996392"/>
          </a:xfrm>
        </p:spPr>
        <p:txBody>
          <a:bodyPr vert="horz" lIns="91440" tIns="45720" rIns="91440" bIns="45720" rtlCol="0" anchor="t">
            <a:normAutofit/>
          </a:bodyPr>
          <a:lstStyle/>
          <a:p>
            <a:r>
              <a:rPr lang="en-US" sz="3000">
                <a:latin typeface="Calibri"/>
                <a:ea typeface="Calibri"/>
                <a:cs typeface="Calibri"/>
              </a:rPr>
              <a:t>Key Actions:</a:t>
            </a:r>
          </a:p>
          <a:p>
            <a:pPr marL="457200" indent="-457200">
              <a:buFont typeface="Wingdings" panose="05000000000000000000" pitchFamily="2" charset="2"/>
              <a:buChar char="Ø"/>
            </a:pPr>
            <a:r>
              <a:rPr lang="en-US" sz="3000">
                <a:latin typeface="Calibri"/>
                <a:ea typeface="Calibri"/>
                <a:cs typeface="Calibri"/>
              </a:rPr>
              <a:t>Complete Complaint Investigation </a:t>
            </a:r>
            <a:endParaRPr lang="en-US" sz="3000">
              <a:ea typeface="Calibri" panose="020F0502020204030204" pitchFamily="34" charset="0"/>
            </a:endParaRPr>
          </a:p>
          <a:p>
            <a:pPr marL="914400" lvl="1" indent="-457200">
              <a:buFont typeface="Wingdings" panose="05000000000000000000" pitchFamily="2" charset="2"/>
              <a:buChar char="Ø"/>
            </a:pPr>
            <a:r>
              <a:rPr lang="en-US" sz="2800">
                <a:latin typeface="Calibri"/>
                <a:ea typeface="Calibri"/>
                <a:cs typeface="Calibri"/>
              </a:rPr>
              <a:t>Document Allegations and Findings </a:t>
            </a:r>
            <a:endParaRPr lang="en-US" sz="2800">
              <a:ea typeface="Calibri" panose="020F0502020204030204" pitchFamily="34" charset="0"/>
            </a:endParaRPr>
          </a:p>
          <a:p>
            <a:pPr marL="914400" lvl="1" indent="-457200">
              <a:buFont typeface="Wingdings" panose="05000000000000000000" pitchFamily="2" charset="2"/>
              <a:buChar char="Ø"/>
            </a:pPr>
            <a:r>
              <a:rPr lang="en-US" sz="2800">
                <a:latin typeface="Calibri"/>
                <a:ea typeface="Calibri"/>
                <a:cs typeface="Calibri"/>
              </a:rPr>
              <a:t>Create Correction Active Plan</a:t>
            </a:r>
            <a:endParaRPr lang="en-US" sz="2800">
              <a:ea typeface="Calibri" panose="020F0502020204030204" pitchFamily="34" charset="0"/>
            </a:endParaRPr>
          </a:p>
          <a:p>
            <a:pPr marL="914400" lvl="1" indent="-457200">
              <a:buFont typeface="Wingdings" panose="05000000000000000000" pitchFamily="2" charset="2"/>
              <a:buChar char="Ø"/>
            </a:pPr>
            <a:r>
              <a:rPr lang="en-US" sz="2800">
                <a:latin typeface="Calibri"/>
                <a:ea typeface="Calibri"/>
                <a:cs typeface="Calibri"/>
              </a:rPr>
              <a:t>Submit Corrective Action Plan for Approval and Approve</a:t>
            </a:r>
            <a:endParaRPr lang="en-US" sz="2800">
              <a:ea typeface="Calibri" panose="020F0502020204030204" pitchFamily="34" charset="0"/>
            </a:endParaRPr>
          </a:p>
          <a:p>
            <a:pPr marL="914400" lvl="1" indent="-457200">
              <a:buFont typeface="Wingdings" panose="05000000000000000000" pitchFamily="2" charset="2"/>
              <a:buChar char="Ø"/>
            </a:pPr>
            <a:r>
              <a:rPr lang="en-US" sz="2800">
                <a:latin typeface="Calibri"/>
                <a:ea typeface="Calibri"/>
                <a:cs typeface="Calibri"/>
              </a:rPr>
              <a:t>Create a Deficiency Record</a:t>
            </a:r>
            <a:endParaRPr lang="en-US" sz="2800" dirty="0">
              <a:latin typeface="Calibri"/>
              <a:ea typeface="Calibri"/>
              <a:cs typeface="Calibri"/>
            </a:endParaRPr>
          </a:p>
          <a:p>
            <a:pPr marL="914400" lvl="1" indent="-457200">
              <a:buFont typeface="Wingdings" panose="05000000000000000000" pitchFamily="2" charset="2"/>
              <a:buChar char="Ø"/>
            </a:pPr>
            <a:r>
              <a:rPr lang="en-US" sz="2800">
                <a:latin typeface="Calibri"/>
                <a:ea typeface="Calibri"/>
                <a:cs typeface="Calibri"/>
              </a:rPr>
              <a:t>Submit Complaint for Approval and Approve </a:t>
            </a:r>
            <a:endParaRPr lang="en-US" sz="2800">
              <a:ea typeface="Calibri" panose="020F0502020204030204" pitchFamily="34" charset="0"/>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50FFA287-4E87-65E1-448C-057FDBF61DAE}"/>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37E14EAC-8C54-ED39-A8BD-46F318E3539A}"/>
              </a:ext>
            </a:extLst>
          </p:cNvPr>
          <p:cNvSpPr txBox="1"/>
          <p:nvPr/>
        </p:nvSpPr>
        <p:spPr>
          <a:xfrm>
            <a:off x="7591493" y="9486900"/>
            <a:ext cx="9907096" cy="369332"/>
          </a:xfrm>
          <a:prstGeom prst="rect">
            <a:avLst/>
          </a:prstGeom>
          <a:noFill/>
        </p:spPr>
        <p:txBody>
          <a:bodyPr wrap="square">
            <a:spAutoFit/>
          </a:bodyPr>
          <a:lstStyle/>
          <a:p>
            <a:pPr algn="r"/>
            <a:fld id="{B6F15528-21DE-4FAA-801E-634DDDAF4B2B}" type="slidenum">
              <a:rPr lang="en-US" smtClean="0"/>
              <a:pPr algn="r"/>
              <a:t>34</a:t>
            </a:fld>
            <a:endParaRPr lang="en-US"/>
          </a:p>
        </p:txBody>
      </p:sp>
    </p:spTree>
    <p:extLst>
      <p:ext uri="{BB962C8B-B14F-4D97-AF65-F5344CB8AC3E}">
        <p14:creationId xmlns:p14="http://schemas.microsoft.com/office/powerpoint/2010/main" val="2149219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E3AF6-F862-EA79-BBDC-32FB1435D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84902-EDB6-2D70-C5D2-EFEF71DC1912}"/>
              </a:ext>
            </a:extLst>
          </p:cNvPr>
          <p:cNvSpPr>
            <a:spLocks noGrp="1"/>
          </p:cNvSpPr>
          <p:nvPr>
            <p:ph type="title"/>
          </p:nvPr>
        </p:nvSpPr>
        <p:spPr>
          <a:xfrm>
            <a:off x="941294" y="571500"/>
            <a:ext cx="3514819" cy="3962399"/>
          </a:xfrm>
        </p:spPr>
        <p:txBody>
          <a:bodyPr anchor="b">
            <a:normAutofit/>
          </a:bodyPr>
          <a:lstStyle/>
          <a:p>
            <a:r>
              <a:rPr lang="en-US"/>
              <a:t>Lesson 5</a:t>
            </a:r>
            <a:br>
              <a:rPr lang="en-US"/>
            </a:br>
            <a:r>
              <a:rPr lang="en-US"/>
              <a:t>Follow-Up</a:t>
            </a:r>
          </a:p>
        </p:txBody>
      </p:sp>
      <p:sp>
        <p:nvSpPr>
          <p:cNvPr id="8" name="Text Placeholder 7">
            <a:extLst>
              <a:ext uri="{FF2B5EF4-FFF2-40B4-BE49-F238E27FC236}">
                <a16:creationId xmlns:a16="http://schemas.microsoft.com/office/drawing/2014/main" id="{7EF610A8-39DD-8EC0-36FB-F1D6610E1311}"/>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33AA01D0-EC29-3246-CB1E-490ACB792F74}"/>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5A0174A0-2897-D461-F22A-3D07208C6D7A}"/>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35</a:t>
            </a:fld>
            <a:endParaRPr lang="en-US">
              <a:solidFill>
                <a:schemeClr val="tx1"/>
              </a:solidFill>
            </a:endParaRPr>
          </a:p>
        </p:txBody>
      </p:sp>
      <p:pic>
        <p:nvPicPr>
          <p:cNvPr id="10" name="Picture Placeholder 9">
            <a:extLst>
              <a:ext uri="{FF2B5EF4-FFF2-40B4-BE49-F238E27FC236}">
                <a16:creationId xmlns:a16="http://schemas.microsoft.com/office/drawing/2014/main" id="{6C7E4DA3-07B5-45C3-E336-B8930F92C32F}"/>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43305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C2464-7DA1-5201-CC46-1AA840335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83ACED-452A-FFF2-193E-AA9CF18E2E8D}"/>
              </a:ext>
            </a:extLst>
          </p:cNvPr>
          <p:cNvSpPr>
            <a:spLocks noGrp="1"/>
          </p:cNvSpPr>
          <p:nvPr>
            <p:ph type="title"/>
          </p:nvPr>
        </p:nvSpPr>
        <p:spPr/>
        <p:txBody>
          <a:bodyPr/>
          <a:lstStyle/>
          <a:p>
            <a:r>
              <a:rPr lang="en-US">
                <a:latin typeface="Arial"/>
                <a:cs typeface="Arial"/>
              </a:rPr>
              <a:t>Lesson 6: Resource Family Approval Legal Action </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84D7797F-06CF-3478-399A-FC01E3790CEF}"/>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55B30018-5DB8-CFFC-5FF5-A16B7D63360A}"/>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28795165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DEA2A-33FA-51C3-51E1-6FCB61A77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FB14AA-AAFB-5B9D-F867-01626BD2EC5B}"/>
              </a:ext>
            </a:extLst>
          </p:cNvPr>
          <p:cNvSpPr>
            <a:spLocks noGrp="1"/>
          </p:cNvSpPr>
          <p:nvPr>
            <p:ph type="title"/>
          </p:nvPr>
        </p:nvSpPr>
        <p:spPr/>
        <p:txBody>
          <a:bodyPr/>
          <a:lstStyle/>
          <a:p>
            <a:r>
              <a:rPr lang="en-US">
                <a:latin typeface="Arial"/>
                <a:cs typeface="Arial"/>
              </a:rPr>
              <a:t>Scenario: Resource Family Approval Legal Action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5AC44F6-10E8-DB39-8823-ADA56E3CA29D}"/>
              </a:ext>
            </a:extLst>
          </p:cNvPr>
          <p:cNvSpPr>
            <a:spLocks noGrp="1"/>
          </p:cNvSpPr>
          <p:nvPr>
            <p:ph idx="1"/>
          </p:nvPr>
        </p:nvSpPr>
        <p:spPr/>
        <p:txBody>
          <a:bodyPr vert="horz" lIns="91440" tIns="45720" rIns="91440" bIns="45720" rtlCol="0" anchor="t">
            <a:normAutofit/>
          </a:bodyPr>
          <a:lstStyle/>
          <a:p>
            <a:pPr marL="0" indent="0">
              <a:buNone/>
            </a:pPr>
            <a:r>
              <a:rPr lang="en-US" sz="2800">
                <a:latin typeface="Arial" panose="020B0604020202020204" pitchFamily="34" charset="0"/>
                <a:cs typeface="Arial" panose="020B0604020202020204" pitchFamily="34" charset="0"/>
              </a:rPr>
              <a:t>The RFA Worker schedules a Legal Consultation and prepares the Legal Consultation Memo. Upon meeting with a CDSS attorney, and it's determined that there is enough evidence to move forward with legal action against the RFH. A Notice of Action (NOA) is sent to the family, detailing the recission of their Resource Family Approval due to failure to comply with RFA Standards. The family decides to appeal the decision. The RFA Worker documents the appeal information in CWS-CARES, preparing the case for hearings. </a:t>
            </a:r>
          </a:p>
        </p:txBody>
      </p:sp>
      <p:sp>
        <p:nvSpPr>
          <p:cNvPr id="4" name="Date Placeholder 3">
            <a:extLst>
              <a:ext uri="{FF2B5EF4-FFF2-40B4-BE49-F238E27FC236}">
                <a16:creationId xmlns:a16="http://schemas.microsoft.com/office/drawing/2014/main" id="{D7F50BBC-0212-4AFD-894C-BA996388C703}"/>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63D1F300-5A1A-9192-8963-E119838A6751}"/>
              </a:ext>
            </a:extLst>
          </p:cNvPr>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4243277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EFFA3-3D30-9725-A42E-77F82D84A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1F1B8C-4938-380D-03DD-2C2252513A39}"/>
              </a:ext>
            </a:extLst>
          </p:cNvPr>
          <p:cNvSpPr>
            <a:spLocks noGrp="1"/>
          </p:cNvSpPr>
          <p:nvPr>
            <p:ph type="title"/>
          </p:nvPr>
        </p:nvSpPr>
        <p:spPr>
          <a:xfrm>
            <a:off x="914400" y="571500"/>
            <a:ext cx="9595126" cy="1776663"/>
          </a:xfrm>
        </p:spPr>
        <p:txBody>
          <a:bodyPr/>
          <a:lstStyle/>
          <a:p>
            <a:r>
              <a:rPr lang="en-US"/>
              <a:t>Lesson 6 </a:t>
            </a:r>
          </a:p>
        </p:txBody>
      </p:sp>
      <p:sp>
        <p:nvSpPr>
          <p:cNvPr id="4" name="Text Placeholder 3">
            <a:extLst>
              <a:ext uri="{FF2B5EF4-FFF2-40B4-BE49-F238E27FC236}">
                <a16:creationId xmlns:a16="http://schemas.microsoft.com/office/drawing/2014/main" id="{6386A099-2322-0C04-0F02-70D58C4C2472}"/>
              </a:ext>
            </a:extLst>
          </p:cNvPr>
          <p:cNvSpPr>
            <a:spLocks noGrp="1"/>
          </p:cNvSpPr>
          <p:nvPr>
            <p:ph type="body" sz="half" idx="2"/>
          </p:nvPr>
        </p:nvSpPr>
        <p:spPr>
          <a:xfrm>
            <a:off x="914400" y="2338108"/>
            <a:ext cx="11533021"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Create Legal Consultation on RFH</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Create Notice of Action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Create Appeal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Managing Administrative Action Research System (AARS) Status </a:t>
            </a:r>
            <a:endParaRPr lang="en-US">
              <a:latin typeface="Arial"/>
              <a:ea typeface="Calibri" panose="020F0502020204030204" pitchFamily="34" charset="0"/>
              <a:cs typeface="Arial"/>
            </a:endParaRPr>
          </a:p>
          <a:p>
            <a:endParaRPr lang="en-US">
              <a:ea typeface="Calibri" panose="020F0502020204030204" pitchFamily="34" charset="0"/>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DC67B60D-849E-9726-6CEB-29A318E3D5D5}"/>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C8807E81-3F27-967D-BD19-818D3278BCA7}"/>
              </a:ext>
            </a:extLst>
          </p:cNvPr>
          <p:cNvSpPr txBox="1"/>
          <p:nvPr/>
        </p:nvSpPr>
        <p:spPr>
          <a:xfrm>
            <a:off x="8223022" y="9715500"/>
            <a:ext cx="9907096" cy="369332"/>
          </a:xfrm>
          <a:prstGeom prst="rect">
            <a:avLst/>
          </a:prstGeom>
          <a:noFill/>
        </p:spPr>
        <p:txBody>
          <a:bodyPr wrap="square">
            <a:spAutoFit/>
          </a:bodyPr>
          <a:lstStyle/>
          <a:p>
            <a:pPr algn="r"/>
            <a:fld id="{B6F15528-21DE-4FAA-801E-634DDDAF4B2B}" type="slidenum">
              <a:rPr lang="en-US" smtClean="0"/>
              <a:pPr algn="r"/>
              <a:t>38</a:t>
            </a:fld>
            <a:endParaRPr lang="en-US"/>
          </a:p>
        </p:txBody>
      </p:sp>
    </p:spTree>
    <p:extLst>
      <p:ext uri="{BB962C8B-B14F-4D97-AF65-F5344CB8AC3E}">
        <p14:creationId xmlns:p14="http://schemas.microsoft.com/office/powerpoint/2010/main" val="355705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A61F7-04F1-8F0C-805A-58C544F432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EDEC88-672E-1F3A-8DA9-CD494A6301F6}"/>
              </a:ext>
            </a:extLst>
          </p:cNvPr>
          <p:cNvSpPr>
            <a:spLocks noGrp="1"/>
          </p:cNvSpPr>
          <p:nvPr>
            <p:ph type="title"/>
          </p:nvPr>
        </p:nvSpPr>
        <p:spPr>
          <a:xfrm>
            <a:off x="941294" y="571500"/>
            <a:ext cx="3514819" cy="3962399"/>
          </a:xfrm>
        </p:spPr>
        <p:txBody>
          <a:bodyPr anchor="b">
            <a:normAutofit/>
          </a:bodyPr>
          <a:lstStyle/>
          <a:p>
            <a:r>
              <a:rPr lang="en-US"/>
              <a:t>Lesson 6</a:t>
            </a:r>
            <a:br>
              <a:rPr lang="en-US"/>
            </a:br>
            <a:r>
              <a:rPr lang="en-US"/>
              <a:t>Follow-Up</a:t>
            </a:r>
          </a:p>
        </p:txBody>
      </p:sp>
      <p:sp>
        <p:nvSpPr>
          <p:cNvPr id="8" name="Text Placeholder 7">
            <a:extLst>
              <a:ext uri="{FF2B5EF4-FFF2-40B4-BE49-F238E27FC236}">
                <a16:creationId xmlns:a16="http://schemas.microsoft.com/office/drawing/2014/main" id="{70EE608A-010F-FD23-574E-D3054B85E645}"/>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FCD3F35F-0522-F82F-68EA-EA6B1FA07DC0}"/>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72A001C-8CB3-23E8-B04D-5C1C106A6CBB}"/>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39</a:t>
            </a:fld>
            <a:endParaRPr lang="en-US">
              <a:solidFill>
                <a:schemeClr val="tx1"/>
              </a:solidFill>
            </a:endParaRPr>
          </a:p>
        </p:txBody>
      </p:sp>
      <p:pic>
        <p:nvPicPr>
          <p:cNvPr id="10" name="Picture Placeholder 9">
            <a:extLst>
              <a:ext uri="{FF2B5EF4-FFF2-40B4-BE49-F238E27FC236}">
                <a16:creationId xmlns:a16="http://schemas.microsoft.com/office/drawing/2014/main" id="{F8AD3CA7-10EA-6A4A-F71C-024CC0743701}"/>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19399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Lst>
          </p:cNvPr>
          <p:cNvSpPr>
            <a:spLocks noGrp="1"/>
          </p:cNvSpPr>
          <p:nvPr>
            <p:ph type="title"/>
          </p:nvPr>
        </p:nvSpPr>
        <p:spPr/>
        <p:txBody>
          <a:bodyPr/>
          <a:lstStyle/>
          <a:p>
            <a:r>
              <a:rPr lang="en-US"/>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a:latin typeface="Arial"/>
                <a:cs typeface="Arial"/>
              </a:rPr>
              <a:t>Follow along with your trainer(s) throughout the session.</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t>02</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Ask Questions</a:t>
            </a:r>
            <a:r>
              <a:rPr lang="en-US" b="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a:latin typeface="Arial"/>
                <a:cs typeface="Arial"/>
              </a:rPr>
              <a:t>If you are in-person, raise your hand in the main sessions to ask questions.</a:t>
            </a:r>
            <a:endParaRPr lang="en-US"/>
          </a:p>
          <a:p>
            <a:r>
              <a:rPr lang="en-US" sz="2400">
                <a:latin typeface="Arial"/>
                <a:cs typeface="Arial"/>
              </a:rPr>
              <a:t>If you are virtual, use the Microsoft Teams chat to type your questions directly in the chat.​ We will get to them as soon as possible.</a:t>
            </a:r>
            <a:endParaRPr lang="en-US"/>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a:t>03</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Minimize Distractions</a:t>
            </a:r>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a:latin typeface="Arial" panose="020B0604020202020204" pitchFamily="34" charset="0"/>
                <a:cs typeface="Arial" panose="020B0604020202020204" pitchFamily="34" charset="0"/>
              </a:rPr>
              <a:t>Avoid checking your cell phone, email, or CWS-CMS during the session. </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a:t>04</a:t>
            </a: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Vegas Rules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a:latin typeface="Arial" panose="020B0604020202020204" pitchFamily="34" charset="0"/>
              <a:cs typeface="Arial" panose="020B0604020202020204" pitchFamily="34" charset="0"/>
            </a:endParaRPr>
          </a:p>
          <a:p>
            <a:r>
              <a:rPr lang="en-US" sz="2400">
                <a:latin typeface="Arial"/>
                <a:cs typeface="Arial"/>
              </a:rPr>
              <a:t>Please use fictional names in the Training Environment</a:t>
            </a:r>
            <a:endParaRPr lang="en-US" sz="2400">
              <a:latin typeface="Arial" panose="020B0604020202020204" pitchFamily="34" charset="0"/>
              <a:cs typeface="Arial" panose="020B0604020202020204" pitchFamily="34" charset="0"/>
            </a:endParaRPr>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Date Placeholder 4">
            <a:extLst>
              <a:ext uri="{FF2B5EF4-FFF2-40B4-BE49-F238E27FC236}">
                <a16:creationId xmlns:a16="http://schemas.microsoft.com/office/drawing/2014/main" id="{20558639-60EF-0CA8-F9CB-5B428A4F2C82}"/>
              </a:ext>
            </a:extLst>
          </p:cNvPr>
          <p:cNvSpPr>
            <a:spLocks noGrp="1"/>
          </p:cNvSpPr>
          <p:nvPr>
            <p:ph type="dt" sz="half" idx="10"/>
          </p:nvPr>
        </p:nvSpPr>
        <p:spPr>
          <a:xfrm>
            <a:off x="92527" y="9784927"/>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5" name="TextBox 4">
            <a:extLst>
              <a:ext uri="{FF2B5EF4-FFF2-40B4-BE49-F238E27FC236}">
                <a16:creationId xmlns:a16="http://schemas.microsoft.com/office/drawing/2014/main" id="{067BDCB2-3ECC-36C8-B138-C77596963A0C}"/>
              </a:ext>
            </a:extLst>
          </p:cNvPr>
          <p:cNvSpPr txBox="1"/>
          <p:nvPr/>
        </p:nvSpPr>
        <p:spPr>
          <a:xfrm>
            <a:off x="8768863" y="9728107"/>
            <a:ext cx="9144000" cy="369332"/>
          </a:xfrm>
          <a:prstGeom prst="rect">
            <a:avLst/>
          </a:prstGeom>
          <a:noFill/>
        </p:spPr>
        <p:txBody>
          <a:bodyPr wrap="square">
            <a:spAutoFit/>
          </a:bodyPr>
          <a:lstStyle/>
          <a:p>
            <a:pPr algn="r"/>
            <a:fld id="{B6F15528-21DE-4FAA-801E-634DDDAF4B2B}" type="slidenum">
              <a:rPr lang="en-US" smtClean="0"/>
              <a:pPr algn="r"/>
              <a:t>4</a:t>
            </a:fld>
            <a:endParaRPr lang="en-US"/>
          </a:p>
        </p:txBody>
      </p:sp>
    </p:spTree>
    <p:custDataLst>
      <p:tags r:id="rId1"/>
    </p:custDataLst>
    <p:extLst>
      <p:ext uri="{BB962C8B-B14F-4D97-AF65-F5344CB8AC3E}">
        <p14:creationId xmlns:p14="http://schemas.microsoft.com/office/powerpoint/2010/main" val="10504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1A61E-DF86-078C-3C29-9C17E58ED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524F34-05E9-CDE5-9571-382E0A4135C0}"/>
              </a:ext>
            </a:extLst>
          </p:cNvPr>
          <p:cNvSpPr>
            <a:spLocks noGrp="1"/>
          </p:cNvSpPr>
          <p:nvPr>
            <p:ph type="title"/>
          </p:nvPr>
        </p:nvSpPr>
        <p:spPr/>
        <p:txBody>
          <a:bodyPr>
            <a:normAutofit fontScale="90000"/>
          </a:bodyPr>
          <a:lstStyle/>
          <a:p>
            <a:r>
              <a:rPr lang="en-US">
                <a:latin typeface="Arial"/>
                <a:cs typeface="Arial"/>
              </a:rPr>
              <a:t>Lesson 7: Registered Sex Offender (RSO) Investigations</a:t>
            </a:r>
            <a:br>
              <a:rPr lang="en-US" dirty="0">
                <a:latin typeface="Arial"/>
                <a:cs typeface="Arial"/>
              </a:rPr>
            </a:br>
            <a:r>
              <a:rPr lang="en-US" i="1">
                <a:solidFill>
                  <a:srgbClr val="FF0000"/>
                </a:solidFill>
                <a:latin typeface="Arial"/>
                <a:cs typeface="Arial"/>
              </a:rPr>
              <a:t>SKIPPED DURING TTT</a:t>
            </a:r>
            <a:endParaRPr lang="en-US" i="1">
              <a:solidFill>
                <a:srgbClr val="FF0000"/>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FBFD48CA-FAE0-9E59-7F5C-FBE38F35B77D}"/>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252A7B1E-327D-D2D1-6AC8-92FED7EE2EF8}"/>
              </a:ext>
            </a:extLst>
          </p:cNvPr>
          <p:cNvSpPr>
            <a:spLocks noGrp="1"/>
          </p:cNvSpPr>
          <p:nvPr>
            <p:ph type="sldNum" sz="quarter" idx="12"/>
          </p:nvPr>
        </p:nvSpPr>
        <p:spPr/>
        <p:txBody>
          <a:bodyPr/>
          <a:lstStyle/>
          <a:p>
            <a:fld id="{B6F15528-21DE-4FAA-801E-634DDDAF4B2B}" type="slidenum">
              <a:rPr lang="en-US" smtClean="0"/>
              <a:pPr/>
              <a:t>40</a:t>
            </a:fld>
            <a:endParaRPr lang="en-US"/>
          </a:p>
        </p:txBody>
      </p:sp>
    </p:spTree>
    <p:extLst>
      <p:ext uri="{BB962C8B-B14F-4D97-AF65-F5344CB8AC3E}">
        <p14:creationId xmlns:p14="http://schemas.microsoft.com/office/powerpoint/2010/main" val="1048304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DF59B-BFC3-05A3-8F20-85E99F399A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6BEDA-3AF4-CE9B-4D13-92C9ED6547BE}"/>
              </a:ext>
            </a:extLst>
          </p:cNvPr>
          <p:cNvSpPr>
            <a:spLocks noGrp="1"/>
          </p:cNvSpPr>
          <p:nvPr>
            <p:ph type="title"/>
          </p:nvPr>
        </p:nvSpPr>
        <p:spPr>
          <a:xfrm>
            <a:off x="914400" y="434976"/>
            <a:ext cx="14630400" cy="1205254"/>
          </a:xfrm>
        </p:spPr>
        <p:txBody>
          <a:bodyPr/>
          <a:lstStyle/>
          <a:p>
            <a:r>
              <a:rPr lang="en-US">
                <a:latin typeface="Arial"/>
                <a:cs typeface="Arial"/>
              </a:rPr>
              <a:t>Scenario (RSO)</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B05202F6-0D87-8ECD-98D9-7096487C03DE}"/>
              </a:ext>
            </a:extLst>
          </p:cNvPr>
          <p:cNvSpPr>
            <a:spLocks noGrp="1"/>
          </p:cNvSpPr>
          <p:nvPr>
            <p:ph idx="1"/>
          </p:nvPr>
        </p:nvSpPr>
        <p:spPr>
          <a:xfrm>
            <a:off x="914400" y="1883298"/>
            <a:ext cx="15397221" cy="6781800"/>
          </a:xfrm>
        </p:spPr>
        <p:txBody>
          <a:bodyPr vert="horz" lIns="91440" tIns="45720" rIns="91440" bIns="45720" rtlCol="0" anchor="t">
            <a:noAutofit/>
          </a:bodyPr>
          <a:lstStyle/>
          <a:p>
            <a:pPr marL="0" indent="0" fontAlgn="base">
              <a:buNone/>
            </a:pPr>
            <a:r>
              <a:rPr lang="en-US" sz="2300">
                <a:latin typeface="Arial"/>
                <a:cs typeface="Arial"/>
              </a:rPr>
              <a:t>Each month, California Department of Social Services (CDSS) receives a spreadsheet listing Resource Family Homes (RFH) potentially linked to Registered Sex Offenders (RSO). If the Address for an RFH is flagged on this list due to an address match, it prompts CDSS RFA Oversight Staff to create an RSO Address Investigation record in CWS-CARES for the home and send it to their corresponding county.   </a:t>
            </a:r>
          </a:p>
          <a:p>
            <a:pPr marL="0" indent="0">
              <a:buNone/>
            </a:pPr>
            <a:endParaRPr lang="en-US" sz="2300">
              <a:latin typeface="Arial"/>
              <a:cs typeface="Arial"/>
            </a:endParaRPr>
          </a:p>
          <a:p>
            <a:pPr marL="0" indent="0" fontAlgn="base">
              <a:buNone/>
            </a:pPr>
            <a:r>
              <a:rPr lang="en-US" sz="2300">
                <a:latin typeface="Arial"/>
                <a:cs typeface="Arial"/>
              </a:rPr>
              <a:t>A County RSO Supervisor reviews and assigns the family's Address Investigation record to an RSO Investigator to investigate the address. In CWS-CARES, the RSO Investigator views their assignment on the RSO Investigation homepage.  The RSO Investigator contacts the Primary Resource Parent listed on the home’s Provider Person record to schedule a meeting to talk. The RSO Investigator conducts the investigation using a set of questions and documents their findings on the Address Investigation Record.    </a:t>
            </a:r>
          </a:p>
          <a:p>
            <a:pPr marL="0" indent="0">
              <a:buNone/>
            </a:pPr>
            <a:endParaRPr lang="en-US" sz="2300">
              <a:latin typeface="Arial"/>
              <a:cs typeface="Arial"/>
            </a:endParaRPr>
          </a:p>
          <a:p>
            <a:pPr marL="0" indent="0" fontAlgn="base">
              <a:buNone/>
            </a:pPr>
            <a:r>
              <a:rPr lang="en-US" sz="2300">
                <a:latin typeface="Arial"/>
                <a:cs typeface="Arial"/>
              </a:rPr>
              <a:t>During this investigation, it is discovered that the RSO lived in the same apartment complex but did not have any associations with the RFH. The RSO Investigator documents that the RSO has no association with the SCP (Substitute Care Provider) home at the identified address, no safety action is required, and the status of the home at the time of completion is “RSO Investigated – ok to place” on the RSO Address Investigation record before submitting it for approval. The RSO Supervisor then reviews the case and approves, which then locks the record so that it is no longer in the RSO Investigators queue. CWS-CARES automatically closes and archives the investigation. The results are sent to CDSS, validating that the family home maintains compliance and remains a secure environment for foster care.  </a:t>
            </a:r>
          </a:p>
          <a:p>
            <a:pPr marL="0" indent="0">
              <a:buNone/>
            </a:pP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2F35680B-ADF6-294B-1F63-07134FF81E06}"/>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54BF1DE0-5BDE-7E57-5CA1-BEEBF10A6A63}"/>
              </a:ext>
            </a:extLst>
          </p:cNvPr>
          <p:cNvSpPr>
            <a:spLocks noGrp="1"/>
          </p:cNvSpPr>
          <p:nvPr>
            <p:ph type="sldNum" sz="quarter" idx="12"/>
          </p:nvPr>
        </p:nvSpPr>
        <p:spPr/>
        <p:txBody>
          <a:bodyPr/>
          <a:lstStyle/>
          <a:p>
            <a:fld id="{B6F15528-21DE-4FAA-801E-634DDDAF4B2B}" type="slidenum">
              <a:rPr lang="en-US" smtClean="0"/>
              <a:pPr/>
              <a:t>41</a:t>
            </a:fld>
            <a:endParaRPr lang="en-US"/>
          </a:p>
        </p:txBody>
      </p:sp>
    </p:spTree>
    <p:extLst>
      <p:ext uri="{BB962C8B-B14F-4D97-AF65-F5344CB8AC3E}">
        <p14:creationId xmlns:p14="http://schemas.microsoft.com/office/powerpoint/2010/main" val="1684230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32324-08FC-B2AB-6A00-1D37C5A64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4DD1B-CB9F-1646-0732-A0ED8C0BFEF3}"/>
              </a:ext>
            </a:extLst>
          </p:cNvPr>
          <p:cNvSpPr>
            <a:spLocks noGrp="1"/>
          </p:cNvSpPr>
          <p:nvPr>
            <p:ph type="title"/>
          </p:nvPr>
        </p:nvSpPr>
        <p:spPr>
          <a:xfrm>
            <a:off x="914400" y="571500"/>
            <a:ext cx="9595126" cy="1776663"/>
          </a:xfrm>
        </p:spPr>
        <p:txBody>
          <a:bodyPr/>
          <a:lstStyle/>
          <a:p>
            <a:r>
              <a:rPr lang="en-US"/>
              <a:t>Lesson 7</a:t>
            </a:r>
          </a:p>
        </p:txBody>
      </p:sp>
      <p:sp>
        <p:nvSpPr>
          <p:cNvPr id="4" name="Text Placeholder 3">
            <a:extLst>
              <a:ext uri="{FF2B5EF4-FFF2-40B4-BE49-F238E27FC236}">
                <a16:creationId xmlns:a16="http://schemas.microsoft.com/office/drawing/2014/main" id="{A2AF91E4-9E47-47DA-067A-BACC0B002D20}"/>
              </a:ext>
            </a:extLst>
          </p:cNvPr>
          <p:cNvSpPr>
            <a:spLocks noGrp="1"/>
          </p:cNvSpPr>
          <p:nvPr>
            <p:ph type="body" sz="half" idx="2"/>
          </p:nvPr>
        </p:nvSpPr>
        <p:spPr>
          <a:xfrm>
            <a:off x="914400" y="2338108"/>
            <a:ext cx="13018921"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Create and Document a Register Sex Offender Address Match Investigation</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Complete RSO Address Investigation</a:t>
            </a: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AEA16EA8-E9A1-4C7C-EF4D-35140C606077}"/>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CEBE8E9B-D600-B739-9B5A-59C93105AE58}"/>
              </a:ext>
            </a:extLst>
          </p:cNvPr>
          <p:cNvSpPr txBox="1"/>
          <p:nvPr/>
        </p:nvSpPr>
        <p:spPr>
          <a:xfrm>
            <a:off x="8190129" y="9771769"/>
            <a:ext cx="9907096" cy="369332"/>
          </a:xfrm>
          <a:prstGeom prst="rect">
            <a:avLst/>
          </a:prstGeom>
          <a:noFill/>
        </p:spPr>
        <p:txBody>
          <a:bodyPr wrap="square">
            <a:spAutoFit/>
          </a:bodyPr>
          <a:lstStyle/>
          <a:p>
            <a:pPr algn="r"/>
            <a:fld id="{B6F15528-21DE-4FAA-801E-634DDDAF4B2B}" type="slidenum">
              <a:rPr lang="en-US" smtClean="0"/>
              <a:pPr algn="r"/>
              <a:t>42</a:t>
            </a:fld>
            <a:endParaRPr lang="en-US"/>
          </a:p>
        </p:txBody>
      </p:sp>
    </p:spTree>
    <p:extLst>
      <p:ext uri="{BB962C8B-B14F-4D97-AF65-F5344CB8AC3E}">
        <p14:creationId xmlns:p14="http://schemas.microsoft.com/office/powerpoint/2010/main" val="40865586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9E5EF-115D-FEFB-0BEC-63CF7EE5BF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5D26B-2DE1-7CEB-E481-9B799CAF62B4}"/>
              </a:ext>
            </a:extLst>
          </p:cNvPr>
          <p:cNvSpPr>
            <a:spLocks noGrp="1"/>
          </p:cNvSpPr>
          <p:nvPr>
            <p:ph type="title"/>
          </p:nvPr>
        </p:nvSpPr>
        <p:spPr>
          <a:xfrm>
            <a:off x="941294" y="571500"/>
            <a:ext cx="3514819" cy="3962399"/>
          </a:xfrm>
        </p:spPr>
        <p:txBody>
          <a:bodyPr anchor="b">
            <a:normAutofit/>
          </a:bodyPr>
          <a:lstStyle/>
          <a:p>
            <a:r>
              <a:rPr lang="en-US"/>
              <a:t>Lesson 7</a:t>
            </a:r>
            <a:br>
              <a:rPr lang="en-US"/>
            </a:br>
            <a:r>
              <a:rPr lang="en-US"/>
              <a:t>Follow-Up</a:t>
            </a:r>
          </a:p>
        </p:txBody>
      </p:sp>
      <p:sp>
        <p:nvSpPr>
          <p:cNvPr id="8" name="Text Placeholder 7">
            <a:extLst>
              <a:ext uri="{FF2B5EF4-FFF2-40B4-BE49-F238E27FC236}">
                <a16:creationId xmlns:a16="http://schemas.microsoft.com/office/drawing/2014/main" id="{36002C79-2CCF-7F93-EC8F-3C678248B495}"/>
              </a:ext>
            </a:extLst>
          </p:cNvPr>
          <p:cNvSpPr>
            <a:spLocks noGrp="1"/>
          </p:cNvSpPr>
          <p:nvPr>
            <p:ph type="body" sz="half" idx="2"/>
          </p:nvPr>
        </p:nvSpPr>
        <p:spPr>
          <a:xfrm>
            <a:off x="939289" y="4838700"/>
            <a:ext cx="3516824" cy="4458419"/>
          </a:xfrm>
        </p:spPr>
        <p:txBody>
          <a:bodyPr>
            <a:normAutofit/>
          </a:bodyPr>
          <a:lstStyle/>
          <a:p>
            <a:r>
              <a:rPr lang="en-US"/>
              <a:t>Any questions?</a:t>
            </a:r>
          </a:p>
        </p:txBody>
      </p:sp>
      <p:pic>
        <p:nvPicPr>
          <p:cNvPr id="10" name="Picture Placeholder 9">
            <a:extLst>
              <a:ext uri="{FF2B5EF4-FFF2-40B4-BE49-F238E27FC236}">
                <a16:creationId xmlns:a16="http://schemas.microsoft.com/office/drawing/2014/main" id="{86763531-5EBD-21A0-099F-A20D8E8EAF8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Date Placeholder 2">
            <a:extLst>
              <a:ext uri="{FF2B5EF4-FFF2-40B4-BE49-F238E27FC236}">
                <a16:creationId xmlns:a16="http://schemas.microsoft.com/office/drawing/2014/main" id="{84730378-A9EF-8C1B-B32F-10862F8EF9B2}"/>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8C64801D-EDD4-FE5D-0CCB-A6CF704FDD58}"/>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43</a:t>
            </a:fld>
            <a:endParaRPr lang="en-US">
              <a:solidFill>
                <a:schemeClr val="tx1"/>
              </a:solidFill>
            </a:endParaRPr>
          </a:p>
        </p:txBody>
      </p:sp>
    </p:spTree>
    <p:extLst>
      <p:ext uri="{BB962C8B-B14F-4D97-AF65-F5344CB8AC3E}">
        <p14:creationId xmlns:p14="http://schemas.microsoft.com/office/powerpoint/2010/main" val="2406508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sz="3600">
                <a:ea typeface="Calibri" panose="020F0502020204030204" pitchFamily="34" charset="0"/>
              </a:rPr>
              <a:t>Thank you for completing the course!</a:t>
            </a:r>
          </a:p>
          <a:p>
            <a:r>
              <a:rPr lang="en-US" sz="3600">
                <a:ea typeface="Calibri" panose="020F0502020204030204" pitchFamily="34" charset="0"/>
              </a:rPr>
              <a:t>Please take a few minutes to fill out the Course Survey, which can be found here:</a:t>
            </a:r>
          </a:p>
          <a:p>
            <a:endParaRPr lang="en-US" sz="3600">
              <a:ea typeface="Calibri" panose="020F0502020204030204" pitchFamily="34" charset="0"/>
            </a:endParaRPr>
          </a:p>
          <a:p>
            <a:r>
              <a:rPr lang="en-US" sz="3600" u="sng">
                <a:hlinkClick r:id="rId3"/>
              </a:rPr>
              <a:t>https://cahhscwds.gov1.qualtrics.com/jfe/form/SV_024TW5uq8KQSBGm</a:t>
            </a:r>
            <a:endParaRPr lang="en-US" sz="3600">
              <a:ea typeface="Calibri" panose="020F0502020204030204" pitchFamily="34" charset="0"/>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a:xfrm>
            <a:off x="914400" y="9486900"/>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6">
            <a:extLst>
              <a:ext uri="{FF2B5EF4-FFF2-40B4-BE49-F238E27FC236}">
                <a16:creationId xmlns:a16="http://schemas.microsoft.com/office/drawing/2014/main" id="{D0C01569-499E-4BA3-68B0-2928D7FA9AB7}"/>
              </a:ext>
            </a:extLst>
          </p:cNvPr>
          <p:cNvSpPr txBox="1"/>
          <p:nvPr/>
        </p:nvSpPr>
        <p:spPr>
          <a:xfrm>
            <a:off x="8098031" y="9715500"/>
            <a:ext cx="9907096" cy="369332"/>
          </a:xfrm>
          <a:prstGeom prst="rect">
            <a:avLst/>
          </a:prstGeom>
          <a:noFill/>
        </p:spPr>
        <p:txBody>
          <a:bodyPr wrap="square">
            <a:spAutoFit/>
          </a:bodyPr>
          <a:lstStyle/>
          <a:p>
            <a:pPr algn="r"/>
            <a:fld id="{B6F15528-21DE-4FAA-801E-634DDDAF4B2B}" type="slidenum">
              <a:rPr lang="en-US" smtClean="0"/>
              <a:pPr algn="r"/>
              <a:t>44</a:t>
            </a:fld>
            <a:endParaRPr lang="en-US"/>
          </a:p>
        </p:txBody>
      </p:sp>
      <p:pic>
        <p:nvPicPr>
          <p:cNvPr id="3" name="Picture 2" descr="Qr code&#10;&#10;AI-generated content may be incorrect.">
            <a:extLst>
              <a:ext uri="{FF2B5EF4-FFF2-40B4-BE49-F238E27FC236}">
                <a16:creationId xmlns:a16="http://schemas.microsoft.com/office/drawing/2014/main" id="{C9DCADF2-4465-DA72-7C4F-ECD863EF190D}"/>
              </a:ext>
            </a:extLst>
          </p:cNvPr>
          <p:cNvPicPr>
            <a:picLocks noChangeAspect="1"/>
          </p:cNvPicPr>
          <p:nvPr/>
        </p:nvPicPr>
        <p:blipFill>
          <a:blip r:embed="rId5"/>
          <a:stretch>
            <a:fillRect/>
          </a:stretch>
        </p:blipFill>
        <p:spPr>
          <a:xfrm>
            <a:off x="6409167" y="5605977"/>
            <a:ext cx="4295775" cy="4295775"/>
          </a:xfrm>
          <a:prstGeom prst="rect">
            <a:avLst/>
          </a:prstGeom>
        </p:spPr>
      </p:pic>
    </p:spTree>
    <p:extLst>
      <p:ext uri="{BB962C8B-B14F-4D97-AF65-F5344CB8AC3E}">
        <p14:creationId xmlns:p14="http://schemas.microsoft.com/office/powerpoint/2010/main" val="32943448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
        <p:nvSpPr>
          <p:cNvPr id="6" name="Date Placeholder 4">
            <a:extLst>
              <a:ext uri="{FF2B5EF4-FFF2-40B4-BE49-F238E27FC236}">
                <a16:creationId xmlns:a16="http://schemas.microsoft.com/office/drawing/2014/main" id="{5EF5854D-A14D-D59A-8993-A870354E3B48}"/>
              </a:ext>
            </a:extLst>
          </p:cNvPr>
          <p:cNvSpPr txBox="1">
            <a:spLocks/>
          </p:cNvSpPr>
          <p:nvPr/>
        </p:nvSpPr>
        <p:spPr>
          <a:xfrm>
            <a:off x="914400" y="9486900"/>
            <a:ext cx="2362200" cy="365123"/>
          </a:xfrm>
          <a:prstGeom prst="rect">
            <a:avLst/>
          </a:prstGeom>
        </p:spPr>
        <p:txBody>
          <a:bodyPr vert="horz" lIns="91440" tIns="45720" rIns="91440" bIns="45720" rtlCol="0" anchor="ctr">
            <a:normAutofit/>
          </a:bodyPr>
          <a:lstStyle>
            <a:defPPr>
              <a:defRPr lang="en-US"/>
            </a:defPPr>
            <a:lvl1pPr marL="0" indent="0" algn="l" defTabSz="914400" rtl="0" eaLnBrk="1" latinLnBrk="0" hangingPunct="1">
              <a:spcBef>
                <a:spcPct val="20000"/>
              </a:spcBef>
              <a:buFont typeface="Arial" pitchFamily="34" charset="0"/>
              <a:buNone/>
              <a:defRPr sz="1600" kern="1200">
                <a:solidFill>
                  <a:schemeClr val="tx1"/>
                </a:solidFill>
                <a:latin typeface="+mn-lt"/>
                <a:ea typeface="+mn-ea"/>
                <a:cs typeface="+mn-cs"/>
              </a:defRPr>
            </a:lvl1pPr>
            <a:lvl2pPr marL="45720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371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286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743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200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657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a:solidFill>
                  <a:schemeClr val="bg1"/>
                </a:solidFill>
              </a:rPr>
              <a:t>2026</a:t>
            </a:r>
          </a:p>
        </p:txBody>
      </p:sp>
      <p:sp>
        <p:nvSpPr>
          <p:cNvPr id="5" name="TextBox 4">
            <a:extLst>
              <a:ext uri="{FF2B5EF4-FFF2-40B4-BE49-F238E27FC236}">
                <a16:creationId xmlns:a16="http://schemas.microsoft.com/office/drawing/2014/main" id="{365A04DB-6D00-01D5-A6A8-4436F3F69C09}"/>
              </a:ext>
            </a:extLst>
          </p:cNvPr>
          <p:cNvSpPr txBox="1"/>
          <p:nvPr/>
        </p:nvSpPr>
        <p:spPr>
          <a:xfrm>
            <a:off x="7533640" y="9731494"/>
            <a:ext cx="10535920" cy="369332"/>
          </a:xfrm>
          <a:prstGeom prst="rect">
            <a:avLst/>
          </a:prstGeom>
          <a:noFill/>
        </p:spPr>
        <p:txBody>
          <a:bodyPr wrap="square">
            <a:spAutoFit/>
          </a:bodyPr>
          <a:lstStyle/>
          <a:p>
            <a:pPr algn="r"/>
            <a:fld id="{B6F15528-21DE-4FAA-801E-634DDDAF4B2B}" type="slidenum">
              <a:rPr lang="en-US" smtClean="0">
                <a:solidFill>
                  <a:schemeClr val="bg1"/>
                </a:solidFill>
              </a:rPr>
              <a:pPr algn="r"/>
              <a:t>45</a:t>
            </a:fld>
            <a:endParaRPr lang="en-US">
              <a:solidFill>
                <a:schemeClr val="bg1"/>
              </a:solidFill>
            </a:endParaRPr>
          </a:p>
        </p:txBody>
      </p:sp>
    </p:spTree>
    <p:extLst>
      <p:ext uri="{BB962C8B-B14F-4D97-AF65-F5344CB8AC3E}">
        <p14:creationId xmlns:p14="http://schemas.microsoft.com/office/powerpoint/2010/main" val="4021087637"/>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Recording Notice</a:t>
            </a:r>
          </a:p>
        </p:txBody>
      </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 uri="{C183D7F6-B498-43B3-948B-1728B52AA6E4}">
                    <adec:decorative xmlns:adec="http://schemas.microsoft.com/office/drawing/2017/decorative" val="1"/>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Course Content</a:t>
            </a:r>
          </a:p>
        </p:txBody>
      </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 uri="{C183D7F6-B498-43B3-948B-1728B52AA6E4}">
                    <adec:decorative xmlns:adec="http://schemas.microsoft.com/office/drawing/2017/decorative" val="0"/>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66" name="Text Placeholder 4">
            <a:extLst>
              <a:ext uri="{FF2B5EF4-FFF2-40B4-BE49-F238E27FC236}">
                <a16:creationId xmlns:a16="http://schemas.microsoft.com/office/drawing/2014/main" id="{8BDA8037-7111-4CBF-C832-8AC518E72AE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 uri="{C183D7F6-B498-43B3-948B-1728B52AA6E4}">
                    <adec:decorative xmlns:adec="http://schemas.microsoft.com/office/drawing/2017/decorative" val="1"/>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Course Feedback</a:t>
            </a:r>
            <a:endParaRPr lang="en-US" sz="240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3" name="Date Placeholder 4">
            <a:extLst>
              <a:ext uri="{FF2B5EF4-FFF2-40B4-BE49-F238E27FC236}">
                <a16:creationId xmlns:a16="http://schemas.microsoft.com/office/drawing/2014/main" id="{63397B95-171A-4343-FFDF-76F9617880C4}"/>
              </a:ext>
            </a:extLst>
          </p:cNvPr>
          <p:cNvSpPr txBox="1">
            <a:spLocks/>
          </p:cNvSpPr>
          <p:nvPr/>
        </p:nvSpPr>
        <p:spPr>
          <a:xfrm>
            <a:off x="118411" y="9736880"/>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409892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66" grpId="0"/>
      <p:bldP spid="80" grpId="0"/>
      <p:bldP spid="53" grpId="0"/>
      <p:bldP spid="73" grpId="0"/>
      <p:bldP spid="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19" name="Date Placeholder 3">
            <a:extLst>
              <a:ext uri="{FF2B5EF4-FFF2-40B4-BE49-F238E27FC236}">
                <a16:creationId xmlns:a16="http://schemas.microsoft.com/office/drawing/2014/main" id="{243A7BC8-1285-3EF5-07E6-E83DFD14E8D8}"/>
              </a:ext>
            </a:extLst>
          </p:cNvPr>
          <p:cNvSpPr>
            <a:spLocks noGrp="1"/>
          </p:cNvSpPr>
          <p:nvPr>
            <p:ph type="dt" sz="half" idx="10"/>
          </p:nvPr>
        </p:nvSpPr>
        <p:spPr>
          <a:xfrm>
            <a:off x="914400" y="9486900"/>
            <a:ext cx="2362200" cy="365123"/>
          </a:xfrm>
        </p:spPr>
        <p:txBody>
          <a:bodyPr/>
          <a:lstStyle/>
          <a:p>
            <a:pPr>
              <a:spcAft>
                <a:spcPts val="600"/>
              </a:spcAft>
            </a:pPr>
            <a:r>
              <a:rPr lang="en-US"/>
              <a:t>2026</a:t>
            </a:r>
          </a:p>
        </p:txBody>
      </p:sp>
      <p:sp>
        <p:nvSpPr>
          <p:cNvPr id="21" name="Slide Number Placeholder 5">
            <a:extLst>
              <a:ext uri="{FF2B5EF4-FFF2-40B4-BE49-F238E27FC236}">
                <a16:creationId xmlns:a16="http://schemas.microsoft.com/office/drawing/2014/main" id="{C1C475D2-2269-2BD2-6D0D-58F0DA7B19AF}"/>
              </a:ext>
            </a:extLst>
          </p:cNvPr>
          <p:cNvSpPr>
            <a:spLocks noGrp="1"/>
          </p:cNvSpPr>
          <p:nvPr>
            <p:ph type="sldNum" sz="quarter" idx="12"/>
          </p:nvPr>
        </p:nvSpPr>
        <p:spPr>
          <a:xfrm>
            <a:off x="14859000" y="9486898"/>
            <a:ext cx="514350" cy="365125"/>
          </a:xfrm>
        </p:spPr>
        <p:txBody>
          <a:bodyPr/>
          <a:lstStyle/>
          <a:p>
            <a:pPr>
              <a:spcAft>
                <a:spcPts val="600"/>
              </a:spcAft>
            </a:pPr>
            <a:fld id="{B6F15528-21DE-4FAA-801E-634DDDAF4B2B}" type="slidenum">
              <a:rPr lang="en-US" smtClean="0"/>
              <a:pPr>
                <a:spcAft>
                  <a:spcPts val="600"/>
                </a:spcAft>
              </a:pPr>
              <a:t>6</a:t>
            </a:fld>
            <a:endParaRPr lang="en-US"/>
          </a:p>
        </p:txBody>
      </p:sp>
    </p:spTree>
    <p:extLst>
      <p:ext uri="{BB962C8B-B14F-4D97-AF65-F5344CB8AC3E}">
        <p14:creationId xmlns:p14="http://schemas.microsoft.com/office/powerpoint/2010/main" val="4256127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AA99-43CA-9096-8FB2-A9202A864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1D94-0EF4-EAC2-791A-588CE7FBE3FD}"/>
              </a:ext>
            </a:extLst>
          </p:cNvPr>
          <p:cNvSpPr>
            <a:spLocks noGrp="1"/>
          </p:cNvSpPr>
          <p:nvPr>
            <p:ph type="title"/>
          </p:nvPr>
        </p:nvSpPr>
        <p:spPr>
          <a:xfrm>
            <a:off x="914400" y="434976"/>
            <a:ext cx="14673805" cy="1147380"/>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C054786-7F2D-0B0C-40EC-D09757624BD3}"/>
              </a:ext>
            </a:extLst>
          </p:cNvPr>
          <p:cNvGraphicFramePr/>
          <p:nvPr>
            <p:extLst>
              <p:ext uri="{D42A27DB-BD31-4B8C-83A1-F6EECF244321}">
                <p14:modId xmlns:p14="http://schemas.microsoft.com/office/powerpoint/2010/main" val="2304349322"/>
              </p:ext>
            </p:extLst>
          </p:nvPr>
        </p:nvGraphicFramePr>
        <p:xfrm>
          <a:off x="1082040" y="2011680"/>
          <a:ext cx="14160995" cy="7191350"/>
        </p:xfrm>
        <a:graphic>
          <a:graphicData uri="http://schemas.openxmlformats.org/drawingml/2006/table">
            <a:tbl>
              <a:tblPr firstRow="1" bandRow="1">
                <a:tableStyleId>{7E9639D4-E3E2-4D34-9284-5A2195B3D0D7}</a:tableStyleId>
              </a:tblPr>
              <a:tblGrid>
                <a:gridCol w="1105580">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1116095">
                <a:tc>
                  <a:txBody>
                    <a:bodyPr/>
                    <a:lstStyle/>
                    <a:p>
                      <a:pPr marL="0" lvl="0" indent="0" algn="ctr">
                        <a:buFont typeface="+mj-lt"/>
                        <a:buNone/>
                      </a:pPr>
                      <a:r>
                        <a:rPr lang="en-US" sz="2000">
                          <a:solidFill>
                            <a:schemeClr val="tx1"/>
                          </a:solidFill>
                          <a:latin typeface="Arial" panose="020B0604020202020204" pitchFamily="34" charset="0"/>
                          <a:cs typeface="Arial" panose="020B0604020202020204" pitchFamily="34" charset="0"/>
                        </a:rPr>
                        <a:t>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latin typeface="Arial"/>
                          <a:cs typeface="Arial"/>
                        </a:rPr>
                        <a:t>Understand processes to create and submit a Resource Family Approval Application in CWS-CARES including: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Creating and documenting an RFA Recruitment Inquiry</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Documenting and Submitting an RFA Application for Approval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Completing and documenting Background Checks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Completing and documenting the Home Health and Safety Evaluation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Documenting Pre-Approval Training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Completing and documenting the Written Report</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Completing and documenting References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Uploading RFA Forms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Generating RFA Approval Certificate</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processes to maintain Resource Family homes in CWS-CARES,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Monitoring and documenting Post Approval Training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Indicating Tribal Affiliation for the Resource Family Home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Completing the Resource Family Home Biennial Update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the Resource Family Home’s decision for inactive status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Managing a Corrective Action Plan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Uploading verification of corrections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Closing a Resource Family Home</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bl>
          </a:graphicData>
        </a:graphic>
      </p:graphicFrame>
      <p:sp>
        <p:nvSpPr>
          <p:cNvPr id="8" name="Slide Number Placeholder 7">
            <a:extLst>
              <a:ext uri="{FF2B5EF4-FFF2-40B4-BE49-F238E27FC236}">
                <a16:creationId xmlns:a16="http://schemas.microsoft.com/office/drawing/2014/main" id="{A23E8D65-7615-26E1-4944-E12631756FB4}"/>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23" name="Freeform 3">
            <a:extLst>
              <a:ext uri="{FF2B5EF4-FFF2-40B4-BE49-F238E27FC236}">
                <a16:creationId xmlns:a16="http://schemas.microsoft.com/office/drawing/2014/main" id="{B3E05D7D-D604-E461-A183-31E4069E0FE2}"/>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313530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16CC1-C5CF-1B87-01D6-BB3D59FDEE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03D307-1A2D-F79E-7696-F254F0AEF348}"/>
              </a:ext>
            </a:extLst>
          </p:cNvPr>
          <p:cNvSpPr>
            <a:spLocks noGrp="1"/>
          </p:cNvSpPr>
          <p:nvPr>
            <p:ph type="title"/>
          </p:nvPr>
        </p:nvSpPr>
        <p:spPr>
          <a:xfrm>
            <a:off x="914400" y="434976"/>
            <a:ext cx="14673805" cy="1147380"/>
          </a:xfrm>
        </p:spPr>
        <p:txBody>
          <a:bodyPr/>
          <a:lstStyle/>
          <a:p>
            <a:r>
              <a:rPr lang="en-US">
                <a:latin typeface="Arial"/>
                <a:cs typeface="Arial"/>
              </a:rPr>
              <a:t>Course Objectives Cont.</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82BA85A-E139-7B99-AEB0-845BCD43CE9F}"/>
              </a:ext>
            </a:extLst>
          </p:cNvPr>
          <p:cNvGraphicFramePr/>
          <p:nvPr>
            <p:extLst>
              <p:ext uri="{D42A27DB-BD31-4B8C-83A1-F6EECF244321}">
                <p14:modId xmlns:p14="http://schemas.microsoft.com/office/powerpoint/2010/main" val="2786123949"/>
              </p:ext>
            </p:extLst>
          </p:nvPr>
        </p:nvGraphicFramePr>
        <p:xfrm>
          <a:off x="1082040" y="2011680"/>
          <a:ext cx="14160995" cy="5667350"/>
        </p:xfrm>
        <a:graphic>
          <a:graphicData uri="http://schemas.openxmlformats.org/drawingml/2006/table">
            <a:tbl>
              <a:tblPr firstRow="1" bandRow="1">
                <a:tableStyleId>{7E9639D4-E3E2-4D34-9284-5A2195B3D0D7}</a:tableStyleId>
              </a:tblPr>
              <a:tblGrid>
                <a:gridCol w="1105580">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processes to create and process Resource Family Home complaints in CWS-CARES,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Completing a Complaint Investigation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allegations and findings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deficiencies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documenting Registered Sex Offender (RSO) Address Match Investigations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sending cross reports</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46943"/>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processes to create and update Resource Family Approval Legal Action in CWS-CARES,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scheduling a Legal Consultation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Generating Legal Consult memo</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forms (RFA09, RFA09B, RFA09E, RFA09I)</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Managing Administrative Action Research System (AARS) Status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processing an Appeal</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6976501"/>
                  </a:ext>
                </a:extLst>
              </a:tr>
            </a:tbl>
          </a:graphicData>
        </a:graphic>
      </p:graphicFrame>
      <p:sp>
        <p:nvSpPr>
          <p:cNvPr id="3" name="Date Placeholder 4">
            <a:extLst>
              <a:ext uri="{FF2B5EF4-FFF2-40B4-BE49-F238E27FC236}">
                <a16:creationId xmlns:a16="http://schemas.microsoft.com/office/drawing/2014/main" id="{7AEF45E8-91A8-AB6D-98CA-59F4E87868E1}"/>
              </a:ext>
            </a:extLst>
          </p:cNvPr>
          <p:cNvSpPr txBox="1">
            <a:spLocks/>
          </p:cNvSpPr>
          <p:nvPr/>
        </p:nvSpPr>
        <p:spPr>
          <a:xfrm>
            <a:off x="111833" y="9763194"/>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8" name="Slide Number Placeholder 7">
            <a:extLst>
              <a:ext uri="{FF2B5EF4-FFF2-40B4-BE49-F238E27FC236}">
                <a16:creationId xmlns:a16="http://schemas.microsoft.com/office/drawing/2014/main" id="{15BE60DF-19E1-474D-650D-AB544A03D2A7}"/>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23" name="Freeform 3">
            <a:extLst>
              <a:ext uri="{FF2B5EF4-FFF2-40B4-BE49-F238E27FC236}">
                <a16:creationId xmlns:a16="http://schemas.microsoft.com/office/drawing/2014/main" id="{CCB3078D-C192-8CFB-959D-40951CEAC68E}"/>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2495034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a:t>
            </a:r>
          </a:p>
        </p:txBody>
      </p:sp>
      <p:graphicFrame>
        <p:nvGraphicFramePr>
          <p:cNvPr id="6" name="Table 5">
            <a:extLst>
              <a:ext uri="{FF2B5EF4-FFF2-40B4-BE49-F238E27FC236}">
                <a16:creationId xmlns:a16="http://schemas.microsoft.com/office/drawing/2014/main" id="{80A7BF7A-2FE1-5851-3546-48417A17779A}"/>
              </a:ext>
            </a:extLst>
          </p:cNvPr>
          <p:cNvGraphicFramePr/>
          <p:nvPr>
            <p:extLst>
              <p:ext uri="{D42A27DB-BD31-4B8C-83A1-F6EECF244321}">
                <p14:modId xmlns:p14="http://schemas.microsoft.com/office/powerpoint/2010/main" val="616923938"/>
              </p:ext>
            </p:extLst>
          </p:nvPr>
        </p:nvGraphicFramePr>
        <p:xfrm>
          <a:off x="1385887" y="1985962"/>
          <a:ext cx="9398991" cy="7853525"/>
        </p:xfrm>
        <a:graphic>
          <a:graphicData uri="http://schemas.openxmlformats.org/drawingml/2006/table">
            <a:tbl>
              <a:tblPr firstRow="1" bandRow="1">
                <a:tableStyleId>{5C22544A-7EE6-4342-B048-85BDC9FD1C3A}</a:tableStyleId>
              </a:tblPr>
              <a:tblGrid>
                <a:gridCol w="6622500">
                  <a:extLst>
                    <a:ext uri="{9D8B030D-6E8A-4147-A177-3AD203B41FA5}">
                      <a16:colId xmlns:a16="http://schemas.microsoft.com/office/drawing/2014/main" val="3348809164"/>
                    </a:ext>
                  </a:extLst>
                </a:gridCol>
                <a:gridCol w="2776491">
                  <a:extLst>
                    <a:ext uri="{9D8B030D-6E8A-4147-A177-3AD203B41FA5}">
                      <a16:colId xmlns:a16="http://schemas.microsoft.com/office/drawing/2014/main" val="2496405819"/>
                    </a:ext>
                  </a:extLst>
                </a:gridCol>
              </a:tblGrid>
              <a:tr h="469965">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537101">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Welcome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04243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Lesson 1: Review Activity</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97521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2: RFA Applications </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45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5566886"/>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3: Home Health &amp; Safety Assessments</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 min</a:t>
                      </a:r>
                      <a:endParaRPr lang="en-US"/>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70940"/>
                  </a:ext>
                </a:extLst>
              </a:tr>
              <a:tr h="537100">
                <a:tc>
                  <a:txBody>
                    <a:bodyPr/>
                    <a:lstStyle/>
                    <a:p>
                      <a:pPr lvl="0" algn="l">
                        <a:buNone/>
                      </a:pPr>
                      <a:r>
                        <a:rPr lang="en-US" sz="2000" b="1" i="1">
                          <a:solidFill>
                            <a:srgbClr val="053D53"/>
                          </a:solidFill>
                          <a:latin typeface="Arial"/>
                          <a:cs typeface="Arial"/>
                        </a:rPr>
                        <a:t>Break</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10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786514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4: Maintain Resource Family Home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71881"/>
                  </a:ext>
                </a:extLst>
              </a:tr>
              <a:tr h="537100">
                <a:tc>
                  <a:txBody>
                    <a:bodyPr/>
                    <a:lstStyle/>
                    <a:p>
                      <a:pPr lvl="0" algn="l">
                        <a:buNone/>
                      </a:pPr>
                      <a:r>
                        <a:rPr lang="en-US" sz="2000" b="1" i="1">
                          <a:solidFill>
                            <a:srgbClr val="053D53"/>
                          </a:solidFill>
                          <a:latin typeface="Arial"/>
                          <a:cs typeface="Arial"/>
                        </a:rPr>
                        <a:t>Lesson 5: Resource Family Approval Complaints</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20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083583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6: Resource Family Approval Legal Action</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9017450"/>
                  </a:ext>
                </a:extLst>
              </a:tr>
              <a:tr h="537100">
                <a:tc>
                  <a:txBody>
                    <a:bodyPr/>
                    <a:lstStyle/>
                    <a:p>
                      <a:pPr lvl="0" algn="l">
                        <a:buNone/>
                      </a:pPr>
                      <a:r>
                        <a:rPr lang="en-US" sz="2000" b="1" i="1">
                          <a:solidFill>
                            <a:srgbClr val="053D53"/>
                          </a:solidFill>
                          <a:latin typeface="Arial"/>
                          <a:cs typeface="Arial"/>
                        </a:rPr>
                        <a:t>Lesson 7: Registered Sex Offender (RSO) Investigations</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15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002304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Review/Questions/Wrap-up</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246042"/>
                  </a:ext>
                </a:extLst>
              </a:tr>
              <a:tr h="537100">
                <a:tc>
                  <a:txBody>
                    <a:bodyPr/>
                    <a:lstStyle/>
                    <a:p>
                      <a:pPr lvl="0" algn="l">
                        <a:lnSpc>
                          <a:spcPct val="100000"/>
                        </a:lnSpc>
                        <a:spcBef>
                          <a:spcPts val="0"/>
                        </a:spcBef>
                        <a:spcAft>
                          <a:spcPts val="0"/>
                        </a:spcAft>
                        <a:buNone/>
                      </a:pPr>
                      <a:r>
                        <a:rPr lang="en-US" sz="2000" b="1" i="0" u="none" strike="noStrike" noProof="0">
                          <a:solidFill>
                            <a:schemeClr val="accent2"/>
                          </a:solidFill>
                          <a:latin typeface="Arial" panose="020B0604020202020204" pitchFamily="34" charset="0"/>
                          <a:cs typeface="Arial" panose="020B0604020202020204" pitchFamily="34" charset="0"/>
                        </a:rPr>
                        <a:t>Estimated Total Duration</a:t>
                      </a:r>
                    </a:p>
                    <a:p>
                      <a:pPr lvl="0" algn="l">
                        <a:buNone/>
                      </a:pPr>
                      <a:endParaRPr lang="en-US" sz="2000" b="1" i="1">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1" i="0" u="none" strike="noStrike" noProof="0">
                          <a:solidFill>
                            <a:schemeClr val="accent2"/>
                          </a:solidFill>
                          <a:latin typeface="Arial"/>
                          <a:cs typeface="Arial"/>
                        </a:rPr>
                        <a:t>3.5 Hours</a:t>
                      </a:r>
                    </a:p>
                    <a:p>
                      <a:pPr lvl="0">
                        <a:buNone/>
                      </a:pPr>
                      <a:endParaRPr lang="en-US" sz="2000">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182123"/>
                  </a:ext>
                </a:extLst>
              </a:tr>
            </a:tbl>
          </a:graphicData>
        </a:graphic>
      </p:graphicFrame>
      <p:sp>
        <p:nvSpPr>
          <p:cNvPr id="5" name="Date Placeholder 4">
            <a:extLst>
              <a:ext uri="{FF2B5EF4-FFF2-40B4-BE49-F238E27FC236}">
                <a16:creationId xmlns:a16="http://schemas.microsoft.com/office/drawing/2014/main" id="{65B7A411-A5AC-2122-EF1E-22748004E51F}"/>
              </a:ext>
            </a:extLst>
          </p:cNvPr>
          <p:cNvSpPr>
            <a:spLocks noGrp="1"/>
          </p:cNvSpPr>
          <p:nvPr>
            <p:ph type="dt" sz="half" idx="10"/>
          </p:nvPr>
        </p:nvSpPr>
        <p:spPr>
          <a:xfrm>
            <a:off x="0" y="9921877"/>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4" name="TextBox 3">
            <a:extLst>
              <a:ext uri="{FF2B5EF4-FFF2-40B4-BE49-F238E27FC236}">
                <a16:creationId xmlns:a16="http://schemas.microsoft.com/office/drawing/2014/main" id="{091C6C33-B722-8EEA-FB3C-DD71EDA33778}"/>
              </a:ext>
            </a:extLst>
          </p:cNvPr>
          <p:cNvSpPr txBox="1"/>
          <p:nvPr/>
        </p:nvSpPr>
        <p:spPr>
          <a:xfrm>
            <a:off x="8899894" y="9709273"/>
            <a:ext cx="9144000" cy="369332"/>
          </a:xfrm>
          <a:prstGeom prst="rect">
            <a:avLst/>
          </a:prstGeom>
          <a:noFill/>
        </p:spPr>
        <p:txBody>
          <a:bodyPr wrap="square">
            <a:spAutoFit/>
          </a:bodyPr>
          <a:lstStyle/>
          <a:p>
            <a:pPr algn="r"/>
            <a:fld id="{B6F15528-21DE-4FAA-801E-634DDDAF4B2B}" type="slidenum">
              <a:rPr lang="en-US" smtClean="0">
                <a:solidFill>
                  <a:schemeClr val="bg1"/>
                </a:solidFill>
              </a:rPr>
              <a:pPr algn="r"/>
              <a:t>9</a:t>
            </a:fld>
            <a:endParaRPr lang="en-US">
              <a:solidFill>
                <a:schemeClr val="bg1"/>
              </a:solidFill>
            </a:endParaRPr>
          </a:p>
        </p:txBody>
      </p:sp>
    </p:spTree>
    <p:extLst>
      <p:ext uri="{BB962C8B-B14F-4D97-AF65-F5344CB8AC3E}">
        <p14:creationId xmlns:p14="http://schemas.microsoft.com/office/powerpoint/2010/main" val="11727455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RCJ5YXZNKWNZ-1068808933-50788</_dlc_DocId>
    <_dlc_DocIdUrl xmlns="500343c0-af67-4d55-b6f3-a7838e163d14">
      <Url>https://osicagov.sharepoint.com/sites/CWDS/Implementation/_layouts/15/DocIdRedir.aspx?ID=RCJ5YXZNKWNZ-1068808933-50788</Url>
      <Description>RCJ5YXZNKWNZ-1068808933-50788</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SharedContentType xmlns="Microsoft.SharePoint.Taxonomy.ContentTypeSync" SourceId="5bce90d6-5a2c-47e0-8337-aac7acda0e97" ContentTypeId="0x0101" PreviousValue="false" LastSyncTimeStamp="2017-02-08T00:21:31.923Z"/>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AAB9CB-6A14-48A8-B140-7D4DFF71AA8C}">
  <ds:schemaRefs>
    <ds:schemaRef ds:uri="4eb7c661-5355-418f-a04b-13b4df5d1a0a"/>
    <ds:schemaRef ds:uri="500343c0-af67-4d55-b6f3-a7838e163d14"/>
    <ds:schemaRef ds:uri="94cd0665-381a-4015-9256-769fcceda6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B2B8F6D-0839-4701-9AD8-A8A3EA62056A}">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015F76B-3E21-4CD7-8F12-AF49D5FADF1F}">
  <ds:schemaRefs>
    <ds:schemaRef ds:uri="http://schemas.microsoft.com/sharepoint/events"/>
  </ds:schemaRefs>
</ds:datastoreItem>
</file>

<file path=customXml/itemProps4.xml><?xml version="1.0" encoding="utf-8"?>
<ds:datastoreItem xmlns:ds="http://schemas.openxmlformats.org/officeDocument/2006/customXml" ds:itemID="{7298FA97-9313-4CA3-83E0-1257411BBDF1}">
  <ds:schemaRefs>
    <ds:schemaRef ds:uri="Microsoft.SharePoint.Taxonomy.ContentTypeSync"/>
  </ds:schemaRefs>
</ds:datastoreItem>
</file>

<file path=customXml/itemProps5.xml><?xml version="1.0" encoding="utf-8"?>
<ds:datastoreItem xmlns:ds="http://schemas.openxmlformats.org/officeDocument/2006/customXml" ds:itemID="{F77D542E-928D-404C-BAB8-333B04011A47}">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TotalTime>0</TotalTime>
  <Words>2945</Words>
  <Application>Microsoft Office PowerPoint</Application>
  <PresentationFormat>Custom</PresentationFormat>
  <Paragraphs>427</Paragraphs>
  <Slides>45</Slides>
  <Notes>43</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CWS-CARES Training</vt:lpstr>
      <vt:lpstr>Course Introduction</vt:lpstr>
      <vt:lpstr>Training Introduction</vt:lpstr>
      <vt:lpstr>Ground Rules &amp; Housekeeping</vt:lpstr>
      <vt:lpstr>About This Course</vt:lpstr>
      <vt:lpstr>Meet Your Facilitators!</vt:lpstr>
      <vt:lpstr>Course Objectives</vt:lpstr>
      <vt:lpstr>Course Objectives Cont.</vt:lpstr>
      <vt:lpstr>Course Agenda</vt:lpstr>
      <vt:lpstr>Logging in to CWS-CARES</vt:lpstr>
      <vt:lpstr>Logging into CWS-CARES</vt:lpstr>
      <vt:lpstr>Accessing the CARES Training Environment (104)</vt:lpstr>
      <vt:lpstr>How to Know You're In the Right Place: CWS-CARES</vt:lpstr>
      <vt:lpstr>Navigation Menu</vt:lpstr>
      <vt:lpstr>Global Search</vt:lpstr>
      <vt:lpstr>Lesson 1: Review Activity</vt:lpstr>
      <vt:lpstr>Lesson 2: RFA Applications  </vt:lpstr>
      <vt:lpstr>Scenario: RFA Applications   </vt:lpstr>
      <vt:lpstr>Lesson 2 </vt:lpstr>
      <vt:lpstr>Lesson 2 Follow-Up</vt:lpstr>
      <vt:lpstr>Lesson 3: Home Health &amp; Safety Assessment</vt:lpstr>
      <vt:lpstr>Scenario: Home Health &amp; Safety Assessment (Continued from Lesson 2) </vt:lpstr>
      <vt:lpstr>Lesson 3</vt:lpstr>
      <vt:lpstr>Lesson 3 Follow-Up</vt:lpstr>
      <vt:lpstr>Let’s Take a Break!</vt:lpstr>
      <vt:lpstr>Welcome Back!</vt:lpstr>
      <vt:lpstr>Lesson 4: Maintain Resource Family Home </vt:lpstr>
      <vt:lpstr>Scenario: Maintain Resource Family Home  </vt:lpstr>
      <vt:lpstr>Lesson 4 </vt:lpstr>
      <vt:lpstr>Lesson 4 Follow-Up</vt:lpstr>
      <vt:lpstr>Lesson 5: Resource Family Approval Complaints </vt:lpstr>
      <vt:lpstr>Accessing Pre-Seeded Cases for this Scenario</vt:lpstr>
      <vt:lpstr>Scenario: Resource Family Approval Complaints  </vt:lpstr>
      <vt:lpstr>Lesson 5 </vt:lpstr>
      <vt:lpstr>Lesson 5 Follow-Up</vt:lpstr>
      <vt:lpstr>Lesson 6: Resource Family Approval Legal Action </vt:lpstr>
      <vt:lpstr>Scenario: Resource Family Approval Legal Action  </vt:lpstr>
      <vt:lpstr>Lesson 6 </vt:lpstr>
      <vt:lpstr>Lesson 6 Follow-Up</vt:lpstr>
      <vt:lpstr>Lesson 7: Registered Sex Offender (RSO) Investigations SKIPPED DURING TTT</vt:lpstr>
      <vt:lpstr>Scenario (RSO)</vt:lpstr>
      <vt:lpstr>Lesson 7</vt:lpstr>
      <vt:lpstr>Lesson 7 Follow-Up</vt:lpstr>
      <vt:lpstr>Course Survey </vt:lpstr>
      <vt:lpstr>Thank you!</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lastModifiedBy>Ferrara, Brianna@OTSI</cp:lastModifiedBy>
  <cp:revision>100</cp:revision>
  <dcterms:created xsi:type="dcterms:W3CDTF">2025-09-23T17:55:59Z</dcterms:created>
  <dcterms:modified xsi:type="dcterms:W3CDTF">2026-09-09T16:59:28Z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_dlc_DocIdItemGuid">
    <vt:lpwstr>93f6d960-0693-452d-98b9-9833103b0770</vt:lpwstr>
  </property>
  <property fmtid="{D5CDD505-2E9C-101B-9397-08002B2CF9AE}" pid="4" name="Doc_x0020_Category">
    <vt:lpwstr/>
  </property>
  <property fmtid="{D5CDD505-2E9C-101B-9397-08002B2CF9AE}" pid="5" name="MediaServiceImageTags">
    <vt:lpwstr/>
  </property>
  <property fmtid="{D5CDD505-2E9C-101B-9397-08002B2CF9AE}" pid="6" name="osiProject">
    <vt:lpwstr/>
  </property>
  <property fmtid="{D5CDD505-2E9C-101B-9397-08002B2CF9AE}" pid="7" name="Doc_x0020_Status">
    <vt:lpwstr/>
  </property>
  <property fmtid="{D5CDD505-2E9C-101B-9397-08002B2CF9AE}" pid="8" name="Functional_x0020_Area">
    <vt:lpwstr/>
  </property>
  <property fmtid="{D5CDD505-2E9C-101B-9397-08002B2CF9AE}" pid="9" name="Doc Category">
    <vt:lpwstr/>
  </property>
  <property fmtid="{D5CDD505-2E9C-101B-9397-08002B2CF9AE}" pid="10" name="Doc Status">
    <vt:lpwstr/>
  </property>
  <property fmtid="{D5CDD505-2E9C-101B-9397-08002B2CF9AE}" pid="11" name="Functional Area">
    <vt:lpwstr/>
  </property>
  <property fmtid="{D5CDD505-2E9C-101B-9397-08002B2CF9AE}" pid="12" name="_ExtendedDescription">
    <vt:lpwstr/>
  </property>
</Properties>
</file>