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6"/>
  </p:sldMasterIdLst>
  <p:sldIdLst>
    <p:sldId id="28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293D9C-3AC6-4E56-BA0E-6DB92FBB1D2D}" v="2" dt="2026-08-12T19:26:50.026"/>
    <p1510:client id="{82A437A3-86DE-7302-2E6A-B31B4E51D9EB}" v="2" dt="2026-08-12T19:26:14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53" d="100"/>
          <a:sy n="53" d="100"/>
        </p:scale>
        <p:origin x="67" y="9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terink, Hope@OTSI" userId="S::hope.raterink@otsi.ca.gov::fa5cd563-4c45-4bf1-b4b0-46f7459b189f" providerId="AD" clId="Web-{82A437A3-86DE-7302-2E6A-B31B4E51D9EB}"/>
    <pc:docChg chg="addSld delSld">
      <pc:chgData name="Raterink, Hope@OTSI" userId="S::hope.raterink@otsi.ca.gov::fa5cd563-4c45-4bf1-b4b0-46f7459b189f" providerId="AD" clId="Web-{82A437A3-86DE-7302-2E6A-B31B4E51D9EB}" dt="2026-08-12T19:26:14.597" v="1"/>
      <pc:docMkLst>
        <pc:docMk/>
      </pc:docMkLst>
      <pc:sldChg chg="add del">
        <pc:chgData name="Raterink, Hope@OTSI" userId="S::hope.raterink@otsi.ca.gov::fa5cd563-4c45-4bf1-b4b0-46f7459b189f" providerId="AD" clId="Web-{82A437A3-86DE-7302-2E6A-B31B4E51D9EB}" dt="2026-08-12T19:26:14.597" v="1"/>
        <pc:sldMkLst>
          <pc:docMk/>
          <pc:sldMk cId="746324629" sldId="286"/>
        </pc:sldMkLst>
      </pc:sldChg>
    </pc:docChg>
  </pc:docChgLst>
  <pc:docChgLst>
    <pc:chgData name="Raterink, Hope@OTSI" userId="fa5cd563-4c45-4bf1-b4b0-46f7459b189f" providerId="ADAL" clId="{F4A1E90F-0115-4781-AB5B-F1CB1235006A}"/>
    <pc:docChg chg="custSel addSld delSld modSld">
      <pc:chgData name="Raterink, Hope@OTSI" userId="fa5cd563-4c45-4bf1-b4b0-46f7459b189f" providerId="ADAL" clId="{F4A1E90F-0115-4781-AB5B-F1CB1235006A}" dt="2026-08-12T19:27:40.927" v="44" actId="47"/>
      <pc:docMkLst>
        <pc:docMk/>
      </pc:docMkLst>
      <pc:sldChg chg="addSp delSp modSp del mod modClrScheme chgLayout">
        <pc:chgData name="Raterink, Hope@OTSI" userId="fa5cd563-4c45-4bf1-b4b0-46f7459b189f" providerId="ADAL" clId="{F4A1E90F-0115-4781-AB5B-F1CB1235006A}" dt="2026-08-12T19:27:40.927" v="44" actId="47"/>
        <pc:sldMkLst>
          <pc:docMk/>
          <pc:sldMk cId="109857222" sldId="256"/>
        </pc:sldMkLst>
        <pc:spChg chg="del mod ord">
          <ac:chgData name="Raterink, Hope@OTSI" userId="fa5cd563-4c45-4bf1-b4b0-46f7459b189f" providerId="ADAL" clId="{F4A1E90F-0115-4781-AB5B-F1CB1235006A}" dt="2026-08-12T19:26:53.994" v="2" actId="700"/>
          <ac:spMkLst>
            <pc:docMk/>
            <pc:sldMk cId="109857222" sldId="256"/>
            <ac:spMk id="2" creationId="{00000000-0000-0000-0000-000000000000}"/>
          </ac:spMkLst>
        </pc:spChg>
        <pc:spChg chg="del mod ord">
          <ac:chgData name="Raterink, Hope@OTSI" userId="fa5cd563-4c45-4bf1-b4b0-46f7459b189f" providerId="ADAL" clId="{F4A1E90F-0115-4781-AB5B-F1CB1235006A}" dt="2026-08-12T19:26:53.994" v="2" actId="700"/>
          <ac:spMkLst>
            <pc:docMk/>
            <pc:sldMk cId="109857222" sldId="256"/>
            <ac:spMk id="3" creationId="{00000000-0000-0000-0000-000000000000}"/>
          </ac:spMkLst>
        </pc:spChg>
        <pc:spChg chg="add mod ord">
          <ac:chgData name="Raterink, Hope@OTSI" userId="fa5cd563-4c45-4bf1-b4b0-46f7459b189f" providerId="ADAL" clId="{F4A1E90F-0115-4781-AB5B-F1CB1235006A}" dt="2026-08-12T19:27:03.828" v="43" actId="20577"/>
          <ac:spMkLst>
            <pc:docMk/>
            <pc:sldMk cId="109857222" sldId="256"/>
            <ac:spMk id="4" creationId="{65B51C58-080F-34DC-3720-488D82EED83B}"/>
          </ac:spMkLst>
        </pc:spChg>
        <pc:spChg chg="add mod ord">
          <ac:chgData name="Raterink, Hope@OTSI" userId="fa5cd563-4c45-4bf1-b4b0-46f7459b189f" providerId="ADAL" clId="{F4A1E90F-0115-4781-AB5B-F1CB1235006A}" dt="2026-08-12T19:26:53.994" v="2" actId="700"/>
          <ac:spMkLst>
            <pc:docMk/>
            <pc:sldMk cId="109857222" sldId="256"/>
            <ac:spMk id="5" creationId="{B78901D8-2A6C-9EDE-7E8C-B1D3903008C8}"/>
          </ac:spMkLst>
        </pc:spChg>
      </pc:sldChg>
      <pc:sldChg chg="add">
        <pc:chgData name="Raterink, Hope@OTSI" userId="fa5cd563-4c45-4bf1-b4b0-46f7459b189f" providerId="ADAL" clId="{F4A1E90F-0115-4781-AB5B-F1CB1235006A}" dt="2026-08-12T19:26:42.362" v="0"/>
        <pc:sldMkLst>
          <pc:docMk/>
          <pc:sldMk cId="746324629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8900" y="1122363"/>
            <a:ext cx="9309100" cy="2387600"/>
          </a:xfrm>
        </p:spPr>
        <p:txBody>
          <a:bodyPr anchor="b"/>
          <a:lstStyle>
            <a:lvl1pPr algn="l">
              <a:defRPr sz="6000" b="1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58900" y="3602038"/>
            <a:ext cx="93091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10804" y="5634640"/>
            <a:ext cx="953951" cy="931259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 userDrawn="1"/>
        </p:nvSpPr>
        <p:spPr>
          <a:xfrm>
            <a:off x="1385477" y="5901914"/>
            <a:ext cx="9282523" cy="564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1600" b="1" i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CWDS</a:t>
            </a:r>
            <a:r>
              <a:rPr lang="en-US" sz="1600" b="1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 b="0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/</a:t>
            </a:r>
            <a:r>
              <a:rPr lang="en-US" sz="1600" b="1" i="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Child Welfare Digital</a:t>
            </a:r>
            <a:r>
              <a:rPr lang="en-US" sz="1600" baseline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Services</a:t>
            </a:r>
            <a:endParaRPr lang="en-US" sz="160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Source Sans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15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rgbClr val="78A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24E7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0D5AEE6D-74CB-A224-9991-ABC2974DE3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446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802663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2065"/>
            <a:ext cx="10515600" cy="4773482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CWDS /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9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23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819400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0" y="1825625"/>
            <a:ext cx="5181600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DB77CFC-546F-4ACB-A28A-684CFBB3EFE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144001" y="1825625"/>
            <a:ext cx="2220984" cy="43513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rgbClr val="004A6C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rgbClr val="004A6C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730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9728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606040" cy="435133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Open Sans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Open Sans"/>
                <a:ea typeface="Source Sans Pro" charset="0"/>
                <a:cs typeface="Open Sans"/>
              </a:defRPr>
            </a:lvl1pPr>
          </a:lstStyle>
          <a:p>
            <a:r>
              <a:rPr lang="en-US"/>
              <a:t> CWDS /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F0C0D2-E23C-438C-B55F-48418DC39EE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62712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A6FBA5-22FA-4A63-AE17-BC8CCE1F52E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1604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D4BB8-55D9-4262-9722-F1451E59A52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9204960" y="1825625"/>
            <a:ext cx="260604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2pPr>
            <a:lvl3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3pPr>
            <a:lvl4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4pPr>
            <a:lvl5pPr>
              <a:defRPr sz="1800">
                <a:solidFill>
                  <a:srgbClr val="004A6C"/>
                </a:solidFill>
                <a:latin typeface="Open Sans"/>
                <a:ea typeface="Source Sans Pro" charset="0"/>
                <a:cs typeface="Open San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5116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2960" y="457200"/>
            <a:ext cx="10972800" cy="914400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10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2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239044"/>
            <a:ext cx="10515600" cy="437991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400" baseline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quote block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64757" y="6205371"/>
            <a:ext cx="544831" cy="531870"/>
          </a:xfrm>
          <a:prstGeom prst="rect">
            <a:avLst/>
          </a:prstGeom>
        </p:spPr>
      </p:pic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081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09E811-50DC-450D-86C6-A85A85ED8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5586993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0F878-D597-4EE7-845C-EFE5547EB2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5701296"/>
            <a:ext cx="10515600" cy="1042404"/>
          </a:xfrm>
        </p:spPr>
        <p:txBody>
          <a:bodyPr numCol="3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A6C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FC2428-2995-4C51-A0CC-2FFC76570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3567507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6519CA-0015-4609-965F-7F9413575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77428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b="0" i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09E811-50DC-450D-86C6-A85A85ED8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38200" y="5586993"/>
            <a:ext cx="105156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FFE80EE-5C3F-483F-9A88-66E5043FF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6075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9FDEDA7-C34D-4501-8B43-B09CA615B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6075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0F878-D597-4EE7-845C-EFE5547EB2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5701296"/>
            <a:ext cx="10515600" cy="1042404"/>
          </a:xfrm>
        </p:spPr>
        <p:txBody>
          <a:bodyPr numCol="3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A6C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686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– 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8900" y="1122363"/>
            <a:ext cx="9309100" cy="2387600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58900" y="3602038"/>
            <a:ext cx="9309100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56"/>
          <a:stretch/>
        </p:blipFill>
        <p:spPr>
          <a:xfrm>
            <a:off x="310804" y="5634640"/>
            <a:ext cx="953951" cy="931259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 userDrawn="1"/>
        </p:nvSpPr>
        <p:spPr>
          <a:xfrm>
            <a:off x="1385477" y="5901914"/>
            <a:ext cx="4414883" cy="5642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1600" b="1" i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CWDS</a:t>
            </a:r>
            <a:r>
              <a:rPr lang="en-US" sz="1600" b="1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 b="0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/</a:t>
            </a:r>
            <a:r>
              <a:rPr lang="en-US" sz="1600" b="1" i="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</a:t>
            </a:r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Child Welfare Digital</a:t>
            </a:r>
            <a:r>
              <a:rPr lang="en-US" sz="1600" baseline="0">
                <a:solidFill>
                  <a:schemeClr val="bg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rPr>
              <a:t> Services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Source Sans Pro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640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 / Con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8267700" y="635000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Weaknesses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79852" y="15494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479851" y="30988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479850" y="4648200"/>
            <a:ext cx="2479675" cy="1016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3708399" y="15494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708398" y="30988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8" hasCustomPrompt="1"/>
          </p:nvPr>
        </p:nvSpPr>
        <p:spPr>
          <a:xfrm>
            <a:off x="3708397" y="4648200"/>
            <a:ext cx="3454401" cy="13081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7848596" y="15494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7848595" y="3098800"/>
            <a:ext cx="3454401" cy="12700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7848594" y="4648200"/>
            <a:ext cx="3454401" cy="13081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4076698" y="633412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Strengths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559362" y="2964324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559362" y="4530287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559362" y="1422653"/>
            <a:ext cx="10400186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0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 / Con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267700" y="635000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Weaknesses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7505700" y="1271588"/>
            <a:ext cx="0" cy="4684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479852" y="1549400"/>
            <a:ext cx="2885647" cy="1244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600" b="0" i="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16" hasCustomPrompt="1"/>
          </p:nvPr>
        </p:nvSpPr>
        <p:spPr>
          <a:xfrm>
            <a:off x="3708399" y="1549400"/>
            <a:ext cx="3454401" cy="44069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7848596" y="1549400"/>
            <a:ext cx="3454401" cy="4406900"/>
          </a:xfrm>
        </p:spPr>
        <p:txBody>
          <a:bodyPr>
            <a:normAutofit/>
          </a:bodyPr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itle 1"/>
          <p:cNvSpPr txBox="1">
            <a:spLocks/>
          </p:cNvSpPr>
          <p:nvPr userDrawn="1"/>
        </p:nvSpPr>
        <p:spPr>
          <a:xfrm>
            <a:off x="4076698" y="633412"/>
            <a:ext cx="3086100" cy="636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 Light" charset="0"/>
                <a:ea typeface="Source Sans Pro Light" charset="0"/>
                <a:cs typeface="Source Sans Pro Light" charset="0"/>
              </a:defRPr>
            </a:lvl1pPr>
          </a:lstStyle>
          <a:p>
            <a:r>
              <a:rPr lang="en-US" sz="2400">
                <a:solidFill>
                  <a:schemeClr val="accent4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Strengths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20" hasCustomPrompt="1"/>
          </p:nvPr>
        </p:nvSpPr>
        <p:spPr>
          <a:xfrm>
            <a:off x="479852" y="2794000"/>
            <a:ext cx="2885647" cy="31623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>
                <a:solidFill>
                  <a:schemeClr val="tx1"/>
                </a:solidFill>
              </a:rPr>
              <a:t>CWDS</a:t>
            </a:r>
            <a:r>
              <a:rPr lang="en-US" b="1"/>
              <a:t>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452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llout – 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Source Sans Pro" charset="0"/>
              <a:cs typeface="Source Sans Pro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 baseline="0">
                <a:solidFill>
                  <a:schemeClr val="bg1">
                    <a:lumMod val="8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How does this work at two lines?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latin typeface="Open Sans"/>
                <a:ea typeface="Source Sans Pro" charset="0"/>
                <a:cs typeface="Open San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50505">
                    <a:tint val="75000"/>
                  </a:srgbClr>
                </a:solidFill>
                <a:effectLst/>
                <a:uLnTx/>
                <a:uFillTx/>
                <a:latin typeface="Open Sans"/>
                <a:ea typeface="Source Sans Pro" charset="0"/>
                <a:cs typeface="Open Sans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50505">
                    <a:tint val="75000"/>
                  </a:srgbClr>
                </a:solidFill>
                <a:effectLst/>
                <a:uLnTx/>
                <a:uFillTx/>
                <a:latin typeface="Open Sans"/>
                <a:ea typeface="Source Sans Pro" charset="0"/>
                <a:cs typeface="Open Sans"/>
              </a:rPr>
              <a:t>CWDS /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50505">
                    <a:tint val="75000"/>
                  </a:srgbClr>
                </a:solidFill>
                <a:effectLst/>
                <a:uLnTx/>
                <a:uFillTx/>
                <a:latin typeface="Open Sans"/>
                <a:ea typeface="Source Sans Pro" charset="0"/>
                <a:cs typeface="Open Sans"/>
              </a:rPr>
              <a:t> </a:t>
            </a:r>
            <a:fld id="{3034EA56-25F9-154B-A508-1E08B5A982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50505">
                    <a:tint val="75000"/>
                  </a:srgbClr>
                </a:solidFill>
                <a:effectLst/>
                <a:uLnTx/>
                <a:uFillTx/>
                <a:latin typeface="Open Sans"/>
                <a:ea typeface="Source Sans Pro" charset="0"/>
                <a:cs typeface="Open San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50505">
                  <a:tint val="75000"/>
                </a:srgbClr>
              </a:solidFill>
              <a:effectLst/>
              <a:uLnTx/>
              <a:uFillTx/>
              <a:latin typeface="Open Sans"/>
              <a:ea typeface="Source Sans Pro" charset="0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02036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71428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Medium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629620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 – Medium">
    <p:bg>
      <p:bgPr>
        <a:solidFill>
          <a:srgbClr val="2C7D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6202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– Accent">
    <p:bg>
      <p:bgPr>
        <a:solidFill>
          <a:srgbClr val="78A0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20265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ea typeface="Source Sans Pro" charset="0"/>
              <a:cs typeface="Source Sans Pro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How does this work at two lines?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8537F2A-842D-A78D-4E28-7033508C5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780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llout – 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rgbClr val="2C7D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36C82F-6ED0-4461-8821-A5484A868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685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– Medi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7866993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5924" y="1239044"/>
            <a:ext cx="7313083" cy="4379912"/>
          </a:xfrm>
          <a:solidFill>
            <a:schemeClr val="accent6">
              <a:lumMod val="75000"/>
            </a:schemeClr>
          </a:solidFill>
        </p:spPr>
        <p:txBody>
          <a:bodyPr anchor="ctr"/>
          <a:lstStyle>
            <a:lvl1pPr>
              <a:lnSpc>
                <a:spcPct val="100000"/>
              </a:lnSpc>
              <a:defRPr sz="6000">
                <a:solidFill>
                  <a:schemeClr val="bg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callout block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 </a:t>
            </a:r>
            <a:r>
              <a:rPr lang="en-US" b="1"/>
              <a:t>CWDS /</a:t>
            </a:r>
            <a:r>
              <a:rPr lang="en-US"/>
              <a:t> </a:t>
            </a:r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3CA38A8-4B64-2535-1443-922299E3DE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4930" y="1239044"/>
            <a:ext cx="3631145" cy="4379912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97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034EA56-25F9-154B-A508-1E08B5A982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2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Source Sans Pro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69ED8-49C7-32C6-5CA5-2261507B6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ABF4A-0ECC-E8C1-2944-46D0F6B9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045"/>
            <a:ext cx="10515600" cy="802663"/>
          </a:xfrm>
        </p:spPr>
        <p:txBody>
          <a:bodyPr/>
          <a:lstStyle/>
          <a:p>
            <a:r>
              <a:rPr lang="en-US"/>
              <a:t>CWS-CARES Stakeholder Landscape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F7BDC7-706E-60B3-0DD7-F01A89087CEB}"/>
              </a:ext>
            </a:extLst>
          </p:cNvPr>
          <p:cNvSpPr/>
          <p:nvPr/>
        </p:nvSpPr>
        <p:spPr>
          <a:xfrm rot="16200000">
            <a:off x="-209337" y="1930619"/>
            <a:ext cx="2485502" cy="6763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Engage Directly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B4FF41-2E3B-DC4C-5EA4-FFB17DC47E94}"/>
              </a:ext>
            </a:extLst>
          </p:cNvPr>
          <p:cNvSpPr txBox="1"/>
          <p:nvPr/>
        </p:nvSpPr>
        <p:spPr>
          <a:xfrm>
            <a:off x="1360179" y="1026062"/>
            <a:ext cx="3016835" cy="254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Intake Hotline Workers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Intake Hotline Supervisors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Emergency Response Workers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Clerical Workers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Mandated Reporters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Other Reporters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Tribal Representatives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Community Providers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Prevention Providers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Investigative Support Staff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CDSS/Federal Partner Oversight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Quality Assurance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County Counsel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OCM Coordinators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Social Workers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Social Worker Supervisors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CDSS Adoptions Regional Offices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Eligibility Workers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11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County Fiscal Workers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A116C0-7C8E-C46F-EF07-DB5B4D94244D}"/>
              </a:ext>
            </a:extLst>
          </p:cNvPr>
          <p:cNvSpPr/>
          <p:nvPr/>
        </p:nvSpPr>
        <p:spPr>
          <a:xfrm rot="16200000">
            <a:off x="599448" y="3607334"/>
            <a:ext cx="867931" cy="6763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Keep Informed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328B28-BB6C-8E4D-6CDE-14670F6884E4}"/>
              </a:ext>
            </a:extLst>
          </p:cNvPr>
          <p:cNvSpPr txBox="1"/>
          <p:nvPr/>
        </p:nvSpPr>
        <p:spPr>
          <a:xfrm>
            <a:off x="1356172" y="3563015"/>
            <a:ext cx="330005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Title IV-E Agency/State Admin Staff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CDSS Directory Oversight Staff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State Fiscal Workers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County Fiscal Workers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Placement Providers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CWCAs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F4B7A2-6B9B-9865-81C7-728167A871FD}"/>
              </a:ext>
            </a:extLst>
          </p:cNvPr>
          <p:cNvSpPr/>
          <p:nvPr/>
        </p:nvSpPr>
        <p:spPr>
          <a:xfrm rot="16200000">
            <a:off x="516650" y="4558062"/>
            <a:ext cx="1033520" cy="6763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Involve &amp; Collaborate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331A7D-F027-D181-7542-8C6364776274}"/>
              </a:ext>
            </a:extLst>
          </p:cNvPr>
          <p:cNvSpPr txBox="1"/>
          <p:nvPr/>
        </p:nvSpPr>
        <p:spPr>
          <a:xfrm>
            <a:off x="1356173" y="4430945"/>
            <a:ext cx="3458198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Other State Entities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Governor’s Office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Legislature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Provider Portal (FFPSA)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Courts (External to CARES)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CDSS – Fiscal Division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Federally recognized non-Title IV-E Tribes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5E4A82-AD1F-FA4B-DB70-108710528B07}"/>
              </a:ext>
            </a:extLst>
          </p:cNvPr>
          <p:cNvSpPr/>
          <p:nvPr/>
        </p:nvSpPr>
        <p:spPr>
          <a:xfrm rot="16200000">
            <a:off x="405546" y="5702687"/>
            <a:ext cx="1255728" cy="676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Monitor &amp; Engage Indirectly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3F7441-EF62-78E8-6E1F-9A7C9B5BDB01}"/>
              </a:ext>
            </a:extLst>
          </p:cNvPr>
          <p:cNvSpPr txBox="1"/>
          <p:nvPr/>
        </p:nvSpPr>
        <p:spPr>
          <a:xfrm>
            <a:off x="1360179" y="5413016"/>
            <a:ext cx="4494338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CWS Recipients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Advocacies and Associations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Federal Government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 Contractors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Media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Attorneys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County Behavioral Health Staff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Coordinator of Services</a:t>
            </a:r>
          </a:p>
          <a:p>
            <a:pPr marL="228600" marR="0" lvl="0" indent="-228600" algn="l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0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Court Appointed Special Advocates (CASA)</a:t>
            </a:r>
          </a:p>
        </p:txBody>
      </p:sp>
      <p:grpSp>
        <p:nvGrpSpPr>
          <p:cNvPr id="90" name="Group 89" descr="A four‑quadrant chart showing numbered stakeholders positioned by impact and influence levels. The quadrants are labeled Keep Informed, Engage Directly, Monitor &amp; Engage Indirectly, and Involve &amp; Collaborate, each containing corresponding numbered stakeholder groups.">
            <a:extLst>
              <a:ext uri="{FF2B5EF4-FFF2-40B4-BE49-F238E27FC236}">
                <a16:creationId xmlns:a16="http://schemas.microsoft.com/office/drawing/2014/main" id="{A60EECB2-1A5D-1B33-B91F-15F57C6A14FF}"/>
              </a:ext>
            </a:extLst>
          </p:cNvPr>
          <p:cNvGrpSpPr/>
          <p:nvPr/>
        </p:nvGrpSpPr>
        <p:grpSpPr>
          <a:xfrm>
            <a:off x="4341960" y="1199402"/>
            <a:ext cx="7787383" cy="4915659"/>
            <a:chOff x="4341960" y="1199402"/>
            <a:chExt cx="7787383" cy="491565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C22C579-44CE-B90B-8AB3-E4C1B92C3C55}"/>
                </a:ext>
              </a:extLst>
            </p:cNvPr>
            <p:cNvGrpSpPr/>
            <p:nvPr/>
          </p:nvGrpSpPr>
          <p:grpSpPr>
            <a:xfrm>
              <a:off x="4341960" y="1199402"/>
              <a:ext cx="7787383" cy="4915659"/>
              <a:chOff x="394709" y="2419899"/>
              <a:chExt cx="4975607" cy="3441178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54E403C0-C457-38F9-CEE7-DA6DE5467813}"/>
                  </a:ext>
                </a:extLst>
              </p:cNvPr>
              <p:cNvSpPr/>
              <p:nvPr/>
            </p:nvSpPr>
            <p:spPr>
              <a:xfrm>
                <a:off x="1190190" y="2550463"/>
                <a:ext cx="1465857" cy="12142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Keep Informed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E6E15CC5-B102-9141-50C8-3059373A0F19}"/>
                  </a:ext>
                </a:extLst>
              </p:cNvPr>
              <p:cNvSpPr/>
              <p:nvPr/>
            </p:nvSpPr>
            <p:spPr>
              <a:xfrm>
                <a:off x="2988291" y="2550464"/>
                <a:ext cx="1465861" cy="12142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Engage Directly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84BE682E-8D6A-3083-25F5-33C38E92E086}"/>
                  </a:ext>
                </a:extLst>
              </p:cNvPr>
              <p:cNvSpPr/>
              <p:nvPr/>
            </p:nvSpPr>
            <p:spPr>
              <a:xfrm>
                <a:off x="1190189" y="4112331"/>
                <a:ext cx="1465855" cy="122042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Monitor &amp; Engage Indirectly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0E16AB6B-BB21-DB40-FB75-415D46EDEF62}"/>
                  </a:ext>
                </a:extLst>
              </p:cNvPr>
              <p:cNvSpPr/>
              <p:nvPr/>
            </p:nvSpPr>
            <p:spPr>
              <a:xfrm>
                <a:off x="2981945" y="4118492"/>
                <a:ext cx="1465861" cy="12142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Involve &amp; Collaborate</a:t>
                </a:r>
              </a:p>
            </p:txBody>
          </p: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98BEB17C-1184-1D7E-4092-DFB71E5688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3341" y="5488527"/>
                <a:ext cx="3729963" cy="0"/>
              </a:xfrm>
              <a:prstGeom prst="line">
                <a:avLst/>
              </a:prstGeom>
              <a:ln w="19050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5E72EDA-D8A9-A45B-323E-402BDD1B5CF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3341" y="2424599"/>
                <a:ext cx="0" cy="3063928"/>
              </a:xfrm>
              <a:prstGeom prst="line">
                <a:avLst/>
              </a:prstGeom>
              <a:ln w="19050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FFDDA86D-96EC-C3BB-DC31-78DD52CBD9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3341" y="3956563"/>
                <a:ext cx="3621739" cy="0"/>
              </a:xfrm>
              <a:prstGeom prst="line">
                <a:avLst/>
              </a:prstGeom>
              <a:ln w="19050" cap="flat" cmpd="sng" algn="ctr">
                <a:solidFill>
                  <a:schemeClr val="bg2">
                    <a:lumMod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C0ECC7D-9889-96B5-92FE-616DED9C91F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14670" y="2424599"/>
                <a:ext cx="0" cy="3063928"/>
              </a:xfrm>
              <a:prstGeom prst="line">
                <a:avLst/>
              </a:prstGeom>
              <a:ln w="19050" cap="flat" cmpd="sng" algn="ctr">
                <a:solidFill>
                  <a:schemeClr val="bg2">
                    <a:lumMod val="50000"/>
                  </a:schemeClr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84138EF-806E-3D11-4D73-5FAB3F064883}"/>
                  </a:ext>
                </a:extLst>
              </p:cNvPr>
              <p:cNvSpPr txBox="1"/>
              <p:nvPr/>
            </p:nvSpPr>
            <p:spPr>
              <a:xfrm>
                <a:off x="394709" y="2419899"/>
                <a:ext cx="6956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High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26C7B5C2-2C41-27B3-7B81-34087EF5F669}"/>
                  </a:ext>
                </a:extLst>
              </p:cNvPr>
              <p:cNvSpPr txBox="1"/>
              <p:nvPr/>
            </p:nvSpPr>
            <p:spPr>
              <a:xfrm>
                <a:off x="447333" y="5449059"/>
                <a:ext cx="64307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Low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4D29A0D-6181-CE1A-01E3-46D068C66ABF}"/>
                  </a:ext>
                </a:extLst>
              </p:cNvPr>
              <p:cNvSpPr txBox="1"/>
              <p:nvPr/>
            </p:nvSpPr>
            <p:spPr>
              <a:xfrm>
                <a:off x="4674617" y="5522523"/>
                <a:ext cx="69569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High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9CD252AA-F107-2CA4-15B6-D4B0154631D2}"/>
                  </a:ext>
                </a:extLst>
              </p:cNvPr>
              <p:cNvSpPr txBox="1"/>
              <p:nvPr/>
            </p:nvSpPr>
            <p:spPr>
              <a:xfrm>
                <a:off x="944654" y="5529705"/>
                <a:ext cx="3729963" cy="25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Stakeholders Level of Influence on CWS-CARES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D3749CC-1833-D9EE-DCA4-BFFADD731492}"/>
                  </a:ext>
                </a:extLst>
              </p:cNvPr>
              <p:cNvSpPr txBox="1"/>
              <p:nvPr/>
            </p:nvSpPr>
            <p:spPr>
              <a:xfrm rot="16200000">
                <a:off x="-1017286" y="3916692"/>
                <a:ext cx="3436475" cy="4522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Stakeholders Level of</a:t>
                </a:r>
              </a:p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050505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Impact by CWS-CARES</a:t>
                </a:r>
              </a:p>
            </p:txBody>
          </p:sp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BCE7167-BDF9-EB3F-572C-8829F6B5AA70}"/>
                </a:ext>
              </a:extLst>
            </p:cNvPr>
            <p:cNvSpPr/>
            <p:nvPr/>
          </p:nvSpPr>
          <p:spPr>
            <a:xfrm>
              <a:off x="9916026" y="1796885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54BCD0D-7A84-897C-BEB5-951E0D9C48D6}"/>
                </a:ext>
              </a:extLst>
            </p:cNvPr>
            <p:cNvSpPr/>
            <p:nvPr/>
          </p:nvSpPr>
          <p:spPr>
            <a:xfrm>
              <a:off x="10338155" y="1799629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6EA92E4-E1AE-C96C-FB96-5FC05DDBC240}"/>
                </a:ext>
              </a:extLst>
            </p:cNvPr>
            <p:cNvSpPr/>
            <p:nvPr/>
          </p:nvSpPr>
          <p:spPr>
            <a:xfrm>
              <a:off x="8760112" y="1953274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C765167-028A-B081-EE39-A3CEB981EE3C}"/>
                </a:ext>
              </a:extLst>
            </p:cNvPr>
            <p:cNvSpPr/>
            <p:nvPr/>
          </p:nvSpPr>
          <p:spPr>
            <a:xfrm>
              <a:off x="8316611" y="2285440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596B82E-2EB9-DFAF-AFCD-FC45B67E327B}"/>
                </a:ext>
              </a:extLst>
            </p:cNvPr>
            <p:cNvSpPr/>
            <p:nvPr/>
          </p:nvSpPr>
          <p:spPr>
            <a:xfrm>
              <a:off x="8769831" y="2334980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06A01FB-DEFD-6FDE-001E-0DEBA654D0B3}"/>
                </a:ext>
              </a:extLst>
            </p:cNvPr>
            <p:cNvSpPr/>
            <p:nvPr/>
          </p:nvSpPr>
          <p:spPr>
            <a:xfrm>
              <a:off x="9158459" y="2118272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5309168-2558-8646-E893-6F65AACA207C}"/>
                </a:ext>
              </a:extLst>
            </p:cNvPr>
            <p:cNvSpPr/>
            <p:nvPr/>
          </p:nvSpPr>
          <p:spPr>
            <a:xfrm>
              <a:off x="9472872" y="1855414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B5F8C09-F6CB-4067-6A6A-6CAE8C969C0F}"/>
                </a:ext>
              </a:extLst>
            </p:cNvPr>
            <p:cNvSpPr/>
            <p:nvPr/>
          </p:nvSpPr>
          <p:spPr>
            <a:xfrm>
              <a:off x="9755118" y="2145567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BD03D36-2341-CC86-8CE9-B8AF3416F57A}"/>
                </a:ext>
              </a:extLst>
            </p:cNvPr>
            <p:cNvSpPr/>
            <p:nvPr/>
          </p:nvSpPr>
          <p:spPr>
            <a:xfrm>
              <a:off x="10114163" y="2118272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90B6BEC-A7CE-04DB-0C1B-B2D2E61210CB}"/>
                </a:ext>
              </a:extLst>
            </p:cNvPr>
            <p:cNvSpPr/>
            <p:nvPr/>
          </p:nvSpPr>
          <p:spPr>
            <a:xfrm>
              <a:off x="9928492" y="2539182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41E0F1A-8D93-A5F2-80AB-CDC20221450F}"/>
                </a:ext>
              </a:extLst>
            </p:cNvPr>
            <p:cNvSpPr/>
            <p:nvPr/>
          </p:nvSpPr>
          <p:spPr>
            <a:xfrm>
              <a:off x="10546476" y="2325403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47E358B-AFD8-7F11-4DE4-DB3224934EC7}"/>
                </a:ext>
              </a:extLst>
            </p:cNvPr>
            <p:cNvSpPr/>
            <p:nvPr/>
          </p:nvSpPr>
          <p:spPr>
            <a:xfrm>
              <a:off x="8910506" y="2688012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B58855D-A7FA-C3B7-A7D0-4A6EB237CB4B}"/>
                </a:ext>
              </a:extLst>
            </p:cNvPr>
            <p:cNvSpPr/>
            <p:nvPr/>
          </p:nvSpPr>
          <p:spPr>
            <a:xfrm>
              <a:off x="9604723" y="2964767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13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CEE898A-A47A-4F3C-EBA4-D7CDE81F06F6}"/>
                </a:ext>
              </a:extLst>
            </p:cNvPr>
            <p:cNvSpPr/>
            <p:nvPr/>
          </p:nvSpPr>
          <p:spPr>
            <a:xfrm>
              <a:off x="9387815" y="2501153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14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9CA5138-A9D8-B208-0BAE-26292B596B42}"/>
                </a:ext>
              </a:extLst>
            </p:cNvPr>
            <p:cNvSpPr/>
            <p:nvPr/>
          </p:nvSpPr>
          <p:spPr>
            <a:xfrm>
              <a:off x="10370176" y="2690910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CC732C0-7296-E8DB-6654-4E459B36D366}"/>
                </a:ext>
              </a:extLst>
            </p:cNvPr>
            <p:cNvSpPr/>
            <p:nvPr/>
          </p:nvSpPr>
          <p:spPr>
            <a:xfrm>
              <a:off x="10005761" y="2891076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16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35E8B8D-2040-E171-18BC-CA4C048E41B3}"/>
                </a:ext>
              </a:extLst>
            </p:cNvPr>
            <p:cNvSpPr/>
            <p:nvPr/>
          </p:nvSpPr>
          <p:spPr>
            <a:xfrm>
              <a:off x="10362395" y="3005614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17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45E2B66-4073-505B-FA74-A2D88880FF59}"/>
                </a:ext>
              </a:extLst>
            </p:cNvPr>
            <p:cNvSpPr/>
            <p:nvPr/>
          </p:nvSpPr>
          <p:spPr>
            <a:xfrm>
              <a:off x="8511720" y="2601031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18</a:t>
              </a: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6A7701AC-851F-23E8-0818-870D76459546}"/>
                </a:ext>
              </a:extLst>
            </p:cNvPr>
            <p:cNvSpPr/>
            <p:nvPr/>
          </p:nvSpPr>
          <p:spPr>
            <a:xfrm>
              <a:off x="8696485" y="2973936"/>
              <a:ext cx="300789" cy="300790"/>
            </a:xfrm>
            <a:prstGeom prst="ellipse">
              <a:avLst/>
            </a:prstGeom>
            <a:solidFill>
              <a:srgbClr val="10BC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19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39FB9593-40E2-308D-6285-DC712A8D4B73}"/>
                </a:ext>
              </a:extLst>
            </p:cNvPr>
            <p:cNvSpPr/>
            <p:nvPr/>
          </p:nvSpPr>
          <p:spPr>
            <a:xfrm>
              <a:off x="6433297" y="1755273"/>
              <a:ext cx="300789" cy="300790"/>
            </a:xfrm>
            <a:prstGeom prst="ellipse">
              <a:avLst/>
            </a:prstGeom>
            <a:solidFill>
              <a:srgbClr val="215E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24</a:t>
              </a: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48941CB6-62F2-07F8-2DF9-342063D6E4D3}"/>
                </a:ext>
              </a:extLst>
            </p:cNvPr>
            <p:cNvSpPr/>
            <p:nvPr/>
          </p:nvSpPr>
          <p:spPr>
            <a:xfrm>
              <a:off x="6855426" y="1834800"/>
              <a:ext cx="300789" cy="300790"/>
            </a:xfrm>
            <a:prstGeom prst="ellipse">
              <a:avLst/>
            </a:prstGeom>
            <a:solidFill>
              <a:srgbClr val="215E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22</a:t>
              </a: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AECB52B-889F-76B0-4C03-CDCFA70CD45A}"/>
                </a:ext>
              </a:extLst>
            </p:cNvPr>
            <p:cNvSpPr/>
            <p:nvPr/>
          </p:nvSpPr>
          <p:spPr>
            <a:xfrm>
              <a:off x="6122792" y="1947280"/>
              <a:ext cx="300789" cy="300790"/>
            </a:xfrm>
            <a:prstGeom prst="ellipse">
              <a:avLst/>
            </a:prstGeom>
            <a:solidFill>
              <a:srgbClr val="215E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F1A52355-AEE4-A8FA-FB95-D07AA10EEBCB}"/>
                </a:ext>
              </a:extLst>
            </p:cNvPr>
            <p:cNvSpPr/>
            <p:nvPr/>
          </p:nvSpPr>
          <p:spPr>
            <a:xfrm>
              <a:off x="6453951" y="2204571"/>
              <a:ext cx="300789" cy="300790"/>
            </a:xfrm>
            <a:prstGeom prst="ellipse">
              <a:avLst/>
            </a:prstGeom>
            <a:solidFill>
              <a:srgbClr val="215E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7A3CE1EA-F856-03A6-9157-BF2A77B0D8C5}"/>
                </a:ext>
              </a:extLst>
            </p:cNvPr>
            <p:cNvSpPr/>
            <p:nvPr/>
          </p:nvSpPr>
          <p:spPr>
            <a:xfrm>
              <a:off x="6900215" y="2188015"/>
              <a:ext cx="300789" cy="300790"/>
            </a:xfrm>
            <a:prstGeom prst="ellipse">
              <a:avLst/>
            </a:prstGeom>
            <a:solidFill>
              <a:srgbClr val="215E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23</a:t>
              </a: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A1E42AE2-F48C-5D96-D67B-058BCFE9A45E}"/>
                </a:ext>
              </a:extLst>
            </p:cNvPr>
            <p:cNvSpPr/>
            <p:nvPr/>
          </p:nvSpPr>
          <p:spPr>
            <a:xfrm>
              <a:off x="6749820" y="2537475"/>
              <a:ext cx="300789" cy="300790"/>
            </a:xfrm>
            <a:prstGeom prst="ellipse">
              <a:avLst/>
            </a:prstGeom>
            <a:solidFill>
              <a:srgbClr val="215E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25</a:t>
              </a: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3D7D560-BC71-93B4-C5EF-9CA09514DF24}"/>
                </a:ext>
              </a:extLst>
            </p:cNvPr>
            <p:cNvSpPr/>
            <p:nvPr/>
          </p:nvSpPr>
          <p:spPr>
            <a:xfrm>
              <a:off x="9193888" y="4338300"/>
              <a:ext cx="300789" cy="300790"/>
            </a:xfrm>
            <a:prstGeom prst="ellipse">
              <a:avLst/>
            </a:prstGeom>
            <a:solidFill>
              <a:srgbClr val="2062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32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78D6677-5836-C8CF-B00A-EB738E0CECC9}"/>
                </a:ext>
              </a:extLst>
            </p:cNvPr>
            <p:cNvSpPr/>
            <p:nvPr/>
          </p:nvSpPr>
          <p:spPr>
            <a:xfrm>
              <a:off x="8820396" y="4520392"/>
              <a:ext cx="300789" cy="300790"/>
            </a:xfrm>
            <a:prstGeom prst="ellipse">
              <a:avLst/>
            </a:prstGeom>
            <a:solidFill>
              <a:srgbClr val="2062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31</a:t>
              </a: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24A5C00-7E62-0308-7DE5-5E8C1ABCC1F8}"/>
                </a:ext>
              </a:extLst>
            </p:cNvPr>
            <p:cNvSpPr/>
            <p:nvPr/>
          </p:nvSpPr>
          <p:spPr>
            <a:xfrm>
              <a:off x="9092415" y="4775699"/>
              <a:ext cx="300789" cy="300790"/>
            </a:xfrm>
            <a:prstGeom prst="ellipse">
              <a:avLst/>
            </a:prstGeom>
            <a:solidFill>
              <a:srgbClr val="2062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27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F0A440B9-6637-9A40-AC6C-736C54013852}"/>
                </a:ext>
              </a:extLst>
            </p:cNvPr>
            <p:cNvSpPr/>
            <p:nvPr/>
          </p:nvSpPr>
          <p:spPr>
            <a:xfrm>
              <a:off x="9494677" y="4663082"/>
              <a:ext cx="300789" cy="300790"/>
            </a:xfrm>
            <a:prstGeom prst="ellipse">
              <a:avLst/>
            </a:prstGeom>
            <a:solidFill>
              <a:srgbClr val="2062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29</a:t>
              </a: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7685B859-BBB0-C692-7378-C3D5B48CE6DE}"/>
                </a:ext>
              </a:extLst>
            </p:cNvPr>
            <p:cNvSpPr/>
            <p:nvPr/>
          </p:nvSpPr>
          <p:spPr>
            <a:xfrm>
              <a:off x="10018563" y="4422666"/>
              <a:ext cx="300789" cy="300790"/>
            </a:xfrm>
            <a:prstGeom prst="ellipse">
              <a:avLst/>
            </a:prstGeom>
            <a:solidFill>
              <a:srgbClr val="2062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26</a:t>
              </a: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1B8FA3CC-2B17-2B45-D3A6-B5BFD5416688}"/>
                </a:ext>
              </a:extLst>
            </p:cNvPr>
            <p:cNvSpPr/>
            <p:nvPr/>
          </p:nvSpPr>
          <p:spPr>
            <a:xfrm>
              <a:off x="9905512" y="4995004"/>
              <a:ext cx="300789" cy="300790"/>
            </a:xfrm>
            <a:prstGeom prst="ellipse">
              <a:avLst/>
            </a:prstGeom>
            <a:solidFill>
              <a:srgbClr val="2062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28</a:t>
              </a: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661AF38-52B4-7CD5-D789-EF3CCDD44653}"/>
                </a:ext>
              </a:extLst>
            </p:cNvPr>
            <p:cNvSpPr/>
            <p:nvPr/>
          </p:nvSpPr>
          <p:spPr>
            <a:xfrm>
              <a:off x="9275909" y="5201180"/>
              <a:ext cx="300789" cy="300790"/>
            </a:xfrm>
            <a:prstGeom prst="ellipse">
              <a:avLst/>
            </a:prstGeom>
            <a:solidFill>
              <a:srgbClr val="2062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B0EB77D9-BA2D-B366-8603-E59E32D6BD20}"/>
                </a:ext>
              </a:extLst>
            </p:cNvPr>
            <p:cNvSpPr/>
            <p:nvPr/>
          </p:nvSpPr>
          <p:spPr>
            <a:xfrm>
              <a:off x="7511484" y="4077575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33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E4065876-35A0-E40B-689F-F7E166285CA3}"/>
                </a:ext>
              </a:extLst>
            </p:cNvPr>
            <p:cNvSpPr/>
            <p:nvPr/>
          </p:nvSpPr>
          <p:spPr>
            <a:xfrm>
              <a:off x="7731363" y="4430945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B08F94C8-38B5-54CD-391A-EC2E9911D43C}"/>
                </a:ext>
              </a:extLst>
            </p:cNvPr>
            <p:cNvSpPr/>
            <p:nvPr/>
          </p:nvSpPr>
          <p:spPr>
            <a:xfrm>
              <a:off x="7578175" y="4725505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41</a:t>
              </a: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7304617-F03D-0E97-A724-FAC2FD4CE6DB}"/>
                </a:ext>
              </a:extLst>
            </p:cNvPr>
            <p:cNvSpPr/>
            <p:nvPr/>
          </p:nvSpPr>
          <p:spPr>
            <a:xfrm>
              <a:off x="7188066" y="4515671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3D192FA7-073F-CB33-FD5D-A2C42E4D0692}"/>
                </a:ext>
              </a:extLst>
            </p:cNvPr>
            <p:cNvSpPr/>
            <p:nvPr/>
          </p:nvSpPr>
          <p:spPr>
            <a:xfrm>
              <a:off x="6977692" y="4875283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10C8F051-F83F-5660-2FA7-91B6544C5AAF}"/>
                </a:ext>
              </a:extLst>
            </p:cNvPr>
            <p:cNvSpPr/>
            <p:nvPr/>
          </p:nvSpPr>
          <p:spPr>
            <a:xfrm>
              <a:off x="6644769" y="4606261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37</a:t>
              </a: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A7ED7499-3EE9-D6B2-408B-104F17673D10}"/>
                </a:ext>
              </a:extLst>
            </p:cNvPr>
            <p:cNvSpPr/>
            <p:nvPr/>
          </p:nvSpPr>
          <p:spPr>
            <a:xfrm>
              <a:off x="6788533" y="4279357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34</a:t>
              </a: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BDF94E8-E93A-D74F-01F5-75BCE8EFDABB}"/>
                </a:ext>
              </a:extLst>
            </p:cNvPr>
            <p:cNvSpPr/>
            <p:nvPr/>
          </p:nvSpPr>
          <p:spPr>
            <a:xfrm>
              <a:off x="6331577" y="4409738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12C78B16-E19B-4806-31B2-625CEF5B374D}"/>
                </a:ext>
              </a:extLst>
            </p:cNvPr>
            <p:cNvSpPr/>
            <p:nvPr/>
          </p:nvSpPr>
          <p:spPr>
            <a:xfrm>
              <a:off x="5911978" y="4202777"/>
              <a:ext cx="300789" cy="300790"/>
            </a:xfrm>
            <a:prstGeom prst="ellipse">
              <a:avLst/>
            </a:prstGeom>
            <a:solidFill>
              <a:srgbClr val="94C9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05050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39</a:t>
              </a: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7FF762CA-1AA4-A438-2239-709C2E3E449A}"/>
              </a:ext>
            </a:extLst>
          </p:cNvPr>
          <p:cNvSpPr/>
          <p:nvPr/>
        </p:nvSpPr>
        <p:spPr>
          <a:xfrm>
            <a:off x="4935382" y="5981236"/>
            <a:ext cx="6372415" cy="397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Stakeholder groups from quadrants with higher levels of impact and influence were further assessed to determine their current and desired levels of engagement.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ABF60B-112D-D0E0-92C7-F24B3A2DA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CWDS / </a:t>
            </a:r>
            <a:fld id="{3034EA56-25F9-154B-A508-1E08B5A9821D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50505"/>
                </a:solidFill>
                <a:effectLst/>
                <a:uLnTx/>
                <a:uFillTx/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50505"/>
              </a:solidFill>
              <a:effectLst/>
              <a:uLnTx/>
              <a:uFillTx/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324629"/>
      </p:ext>
    </p:extLst>
  </p:cSld>
  <p:clrMapOvr>
    <a:masterClrMapping/>
  </p:clrMapOvr>
</p:sld>
</file>

<file path=ppt/theme/theme1.xml><?xml version="1.0" encoding="utf-8"?>
<a:theme xmlns:a="http://schemas.openxmlformats.org/drawingml/2006/main" name="1_CWDS Theme">
  <a:themeElements>
    <a:clrScheme name="Custom 3">
      <a:dk1>
        <a:srgbClr val="050505"/>
      </a:dk1>
      <a:lt1>
        <a:srgbClr val="FFFFFF"/>
      </a:lt1>
      <a:dk2>
        <a:srgbClr val="215E82"/>
      </a:dk2>
      <a:lt2>
        <a:srgbClr val="E8E8E8"/>
      </a:lt2>
      <a:accent1>
        <a:srgbClr val="10BCCE"/>
      </a:accent1>
      <a:accent2>
        <a:srgbClr val="94C941"/>
      </a:accent2>
      <a:accent3>
        <a:srgbClr val="FA8D29"/>
      </a:accent3>
      <a:accent4>
        <a:srgbClr val="2C7DAE"/>
      </a:accent4>
      <a:accent5>
        <a:srgbClr val="206259"/>
      </a:accent5>
      <a:accent6>
        <a:srgbClr val="D95A2C"/>
      </a:accent6>
      <a:hlink>
        <a:srgbClr val="2C7DAE"/>
      </a:hlink>
      <a:folHlink>
        <a:srgbClr val="2C7D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WDS-interim-template-jt" id="{CC953E3B-AB92-E345-A482-02F7B420C3DD}" vid="{4890E650-B9D2-5E46-9DD0-B2765BB2D93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5bce90d6-5a2c-47e0-8337-aac7acda0e97" ContentTypeId="0x0101" PreviousValue="false" LastSyncTimeStamp="2017-02-08T00:21:31.923Z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34670F50CF4D468227A63B65475311" ma:contentTypeVersion="11" ma:contentTypeDescription="Create a new document." ma:contentTypeScope="" ma:versionID="3e8e3c7f34bd5fce2d50c096a86ac28f">
  <xsd:schema xmlns:xsd="http://www.w3.org/2001/XMLSchema" xmlns:xs="http://www.w3.org/2001/XMLSchema" xmlns:p="http://schemas.microsoft.com/office/2006/metadata/properties" xmlns:ns2="500343c0-af67-4d55-b6f3-a7838e163d14" xmlns:ns3="6193a60a-489b-4beb-89d5-ed070de4f5d8" xmlns:ns4="4eb7c661-5355-418f-a04b-13b4df5d1a0a" targetNamespace="http://schemas.microsoft.com/office/2006/metadata/properties" ma:root="true" ma:fieldsID="70c3b4eec316bbfe1dca516fb6a8073a" ns2:_="" ns3:_="" ns4:_="">
    <xsd:import namespace="500343c0-af67-4d55-b6f3-a7838e163d14"/>
    <xsd:import namespace="6193a60a-489b-4beb-89d5-ed070de4f5d8"/>
    <xsd:import namespace="4eb7c661-5355-418f-a04b-13b4df5d1a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0343c0-af67-4d55-b6f3-a7838e163d1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93a60a-489b-4beb-89d5-ed070de4f5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bce90d6-5a2c-47e0-8337-aac7acda0e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7c661-5355-418f-a04b-13b4df5d1a0a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1bd0914-e572-4d1d-b5cf-766b5be58804}" ma:internalName="TaxCatchAll" ma:showField="CatchAllData" ma:web="4eb7c661-5355-418f-a04b-13b4df5d1a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00343c0-af67-4d55-b6f3-a7838e163d14">RCJ5YXZNKWNZ-1002286200-12980</_dlc_DocId>
    <_dlc_DocIdUrl xmlns="500343c0-af67-4d55-b6f3-a7838e163d14">
      <Url>https://osicagov.sharepoint.com/sites/CWDS/PMO/_layouts/15/DocIdRedir.aspx?ID=RCJ5YXZNKWNZ-1002286200-12980</Url>
      <Description>RCJ5YXZNKWNZ-1002286200-12980</Description>
    </_dlc_DocIdUrl>
    <TaxCatchAll xmlns="4eb7c661-5355-418f-a04b-13b4df5d1a0a" xsi:nil="true"/>
    <lcf76f155ced4ddcb4097134ff3c332f xmlns="6193a60a-489b-4beb-89d5-ed070de4f5d8">
      <Terms xmlns="http://schemas.microsoft.com/office/infopath/2007/PartnerControls"/>
    </lcf76f155ced4ddcb4097134ff3c332f>
  </documentManagement>
</p:properti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77C0D7F-3E16-406A-BF5E-B893826E095F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E80D3647-32A5-42BF-88F8-D5AEB153F0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607AD6-5966-485B-BF52-5696A97ADC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0343c0-af67-4d55-b6f3-a7838e163d14"/>
    <ds:schemaRef ds:uri="6193a60a-489b-4beb-89d5-ed070de4f5d8"/>
    <ds:schemaRef ds:uri="4eb7c661-5355-418f-a04b-13b4df5d1a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38D2C96-8991-48CB-BCF2-9ED429070235}">
  <ds:schemaRefs>
    <ds:schemaRef ds:uri="6193a60a-489b-4beb-89d5-ed070de4f5d8"/>
    <ds:schemaRef ds:uri="http://schemas.openxmlformats.org/package/2006/metadata/core-properties"/>
    <ds:schemaRef ds:uri="4eb7c661-5355-418f-a04b-13b4df5d1a0a"/>
    <ds:schemaRef ds:uri="http://www.w3.org/XML/1998/namespace"/>
    <ds:schemaRef ds:uri="http://schemas.microsoft.com/office/2006/documentManagement/types"/>
    <ds:schemaRef ds:uri="500343c0-af67-4d55-b6f3-a7838e163d14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5.xml><?xml version="1.0" encoding="utf-8"?>
<ds:datastoreItem xmlns:ds="http://schemas.openxmlformats.org/officeDocument/2006/customXml" ds:itemID="{F6DB209D-9C8D-4C3D-95D7-D7F6D78934A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229</Words>
  <Application>Microsoft Office PowerPoint</Application>
  <PresentationFormat>Widescreen</PresentationFormat>
  <Paragraphs>99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Source Sans Pro</vt:lpstr>
      <vt:lpstr>1_CWDS Theme</vt:lpstr>
      <vt:lpstr>CWS-CARES Stakeholder Landscape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Raterink, Hope@OTSI</cp:lastModifiedBy>
  <cp:revision>3</cp:revision>
  <dcterms:created xsi:type="dcterms:W3CDTF">2026-08-12T19:26:05Z</dcterms:created>
  <dcterms:modified xsi:type="dcterms:W3CDTF">2026-08-12T19:27:49Z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84be0a00-bc17-48d4-a048-280b8c8ed22e</vt:lpwstr>
  </property>
  <property fmtid="{D5CDD505-2E9C-101B-9397-08002B2CF9AE}" pid="3" name="ContentTypeId">
    <vt:lpwstr>0x010100BA34670F50CF4D468227A63B65475311</vt:lpwstr>
  </property>
  <property fmtid="{D5CDD505-2E9C-101B-9397-08002B2CF9AE}" pid="4" name="MediaServiceImageTags">
    <vt:lpwstr/>
  </property>
</Properties>
</file>