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6"/>
  </p:sldMasterIdLst>
  <p:notesMasterIdLst>
    <p:notesMasterId r:id="rId17"/>
  </p:notesMasterIdLst>
  <p:sldIdLst>
    <p:sldId id="739" r:id="rId7"/>
    <p:sldId id="1080" r:id="rId8"/>
    <p:sldId id="258" r:id="rId9"/>
    <p:sldId id="1081" r:id="rId10"/>
    <p:sldId id="257" r:id="rId11"/>
    <p:sldId id="262" r:id="rId12"/>
    <p:sldId id="259" r:id="rId13"/>
    <p:sldId id="2147483631" r:id="rId14"/>
    <p:sldId id="285" r:id="rId15"/>
    <p:sldId id="2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76A05E-3CFF-4064-8375-34C12742F36B}" v="2" dt="2026-08-04T18:28:22.5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3" d="100"/>
          <a:sy n="93" d="100"/>
        </p:scale>
        <p:origin x="77" y="12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slide" Target="slides/slide9.xml"/><Relationship Id="rId23"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terink, Hope@OTSI" userId="fa5cd563-4c45-4bf1-b4b0-46f7459b189f" providerId="ADAL" clId="{F4A1E90F-0115-4781-AB5B-F1CB1235006A}"/>
    <pc:docChg chg="undo custSel addSld delSld modSld delMainMaster">
      <pc:chgData name="Raterink, Hope@OTSI" userId="fa5cd563-4c45-4bf1-b4b0-46f7459b189f" providerId="ADAL" clId="{F4A1E90F-0115-4781-AB5B-F1CB1235006A}" dt="2026-08-04T18:28:32.730" v="26" actId="20577"/>
      <pc:docMkLst>
        <pc:docMk/>
      </pc:docMkLst>
      <pc:sldChg chg="del">
        <pc:chgData name="Raterink, Hope@OTSI" userId="fa5cd563-4c45-4bf1-b4b0-46f7459b189f" providerId="ADAL" clId="{F4A1E90F-0115-4781-AB5B-F1CB1235006A}" dt="2026-08-04T18:28:10.982" v="3" actId="47"/>
        <pc:sldMkLst>
          <pc:docMk/>
          <pc:sldMk cId="109857222" sldId="256"/>
        </pc:sldMkLst>
      </pc:sldChg>
      <pc:sldChg chg="add">
        <pc:chgData name="Raterink, Hope@OTSI" userId="fa5cd563-4c45-4bf1-b4b0-46f7459b189f" providerId="ADAL" clId="{F4A1E90F-0115-4781-AB5B-F1CB1235006A}" dt="2026-08-04T18:28:02.674" v="0"/>
        <pc:sldMkLst>
          <pc:docMk/>
          <pc:sldMk cId="3802630965" sldId="257"/>
        </pc:sldMkLst>
      </pc:sldChg>
      <pc:sldChg chg="add">
        <pc:chgData name="Raterink, Hope@OTSI" userId="fa5cd563-4c45-4bf1-b4b0-46f7459b189f" providerId="ADAL" clId="{F4A1E90F-0115-4781-AB5B-F1CB1235006A}" dt="2026-08-04T18:28:02.674" v="0"/>
        <pc:sldMkLst>
          <pc:docMk/>
          <pc:sldMk cId="3634456066" sldId="258"/>
        </pc:sldMkLst>
      </pc:sldChg>
      <pc:sldChg chg="add">
        <pc:chgData name="Raterink, Hope@OTSI" userId="fa5cd563-4c45-4bf1-b4b0-46f7459b189f" providerId="ADAL" clId="{F4A1E90F-0115-4781-AB5B-F1CB1235006A}" dt="2026-08-04T18:28:02.674" v="0"/>
        <pc:sldMkLst>
          <pc:docMk/>
          <pc:sldMk cId="1533930728" sldId="259"/>
        </pc:sldMkLst>
      </pc:sldChg>
      <pc:sldChg chg="add">
        <pc:chgData name="Raterink, Hope@OTSI" userId="fa5cd563-4c45-4bf1-b4b0-46f7459b189f" providerId="ADAL" clId="{F4A1E90F-0115-4781-AB5B-F1CB1235006A}" dt="2026-08-04T18:28:02.674" v="0"/>
        <pc:sldMkLst>
          <pc:docMk/>
          <pc:sldMk cId="4037465097" sldId="262"/>
        </pc:sldMkLst>
      </pc:sldChg>
      <pc:sldChg chg="add">
        <pc:chgData name="Raterink, Hope@OTSI" userId="fa5cd563-4c45-4bf1-b4b0-46f7459b189f" providerId="ADAL" clId="{F4A1E90F-0115-4781-AB5B-F1CB1235006A}" dt="2026-08-04T18:28:02.674" v="0"/>
        <pc:sldMkLst>
          <pc:docMk/>
          <pc:sldMk cId="746324629" sldId="276"/>
        </pc:sldMkLst>
      </pc:sldChg>
      <pc:sldChg chg="add">
        <pc:chgData name="Raterink, Hope@OTSI" userId="fa5cd563-4c45-4bf1-b4b0-46f7459b189f" providerId="ADAL" clId="{F4A1E90F-0115-4781-AB5B-F1CB1235006A}" dt="2026-08-04T18:28:02.674" v="0"/>
        <pc:sldMkLst>
          <pc:docMk/>
          <pc:sldMk cId="365237465" sldId="285"/>
        </pc:sldMkLst>
      </pc:sldChg>
      <pc:sldChg chg="modSp add mod">
        <pc:chgData name="Raterink, Hope@OTSI" userId="fa5cd563-4c45-4bf1-b4b0-46f7459b189f" providerId="ADAL" clId="{F4A1E90F-0115-4781-AB5B-F1CB1235006A}" dt="2026-08-04T18:28:32.730" v="26" actId="20577"/>
        <pc:sldMkLst>
          <pc:docMk/>
          <pc:sldMk cId="2660753138" sldId="739"/>
        </pc:sldMkLst>
        <pc:spChg chg="mod">
          <ac:chgData name="Raterink, Hope@OTSI" userId="fa5cd563-4c45-4bf1-b4b0-46f7459b189f" providerId="ADAL" clId="{F4A1E90F-0115-4781-AB5B-F1CB1235006A}" dt="2026-08-04T18:28:32.730" v="26" actId="20577"/>
          <ac:spMkLst>
            <pc:docMk/>
            <pc:sldMk cId="2660753138" sldId="739"/>
            <ac:spMk id="3" creationId="{D50B9F98-4A7B-4345-952D-2A87C13A444B}"/>
          </ac:spMkLst>
        </pc:spChg>
      </pc:sldChg>
      <pc:sldChg chg="add del">
        <pc:chgData name="Raterink, Hope@OTSI" userId="fa5cd563-4c45-4bf1-b4b0-46f7459b189f" providerId="ADAL" clId="{F4A1E90F-0115-4781-AB5B-F1CB1235006A}" dt="2026-08-04T18:28:08.372" v="2" actId="47"/>
        <pc:sldMkLst>
          <pc:docMk/>
          <pc:sldMk cId="353659904" sldId="1080"/>
        </pc:sldMkLst>
      </pc:sldChg>
      <pc:sldChg chg="add">
        <pc:chgData name="Raterink, Hope@OTSI" userId="fa5cd563-4c45-4bf1-b4b0-46f7459b189f" providerId="ADAL" clId="{F4A1E90F-0115-4781-AB5B-F1CB1235006A}" dt="2026-08-04T18:28:02.674" v="0"/>
        <pc:sldMkLst>
          <pc:docMk/>
          <pc:sldMk cId="1215793454" sldId="1081"/>
        </pc:sldMkLst>
      </pc:sldChg>
      <pc:sldChg chg="add">
        <pc:chgData name="Raterink, Hope@OTSI" userId="fa5cd563-4c45-4bf1-b4b0-46f7459b189f" providerId="ADAL" clId="{F4A1E90F-0115-4781-AB5B-F1CB1235006A}" dt="2026-08-04T18:28:02.674" v="0"/>
        <pc:sldMkLst>
          <pc:docMk/>
          <pc:sldMk cId="3566593980" sldId="2147483631"/>
        </pc:sldMkLst>
      </pc:sldChg>
      <pc:sldMasterChg chg="del delSldLayout">
        <pc:chgData name="Raterink, Hope@OTSI" userId="fa5cd563-4c45-4bf1-b4b0-46f7459b189f" providerId="ADAL" clId="{F4A1E90F-0115-4781-AB5B-F1CB1235006A}" dt="2026-08-04T18:28:10.982" v="3" actId="47"/>
        <pc:sldMasterMkLst>
          <pc:docMk/>
          <pc:sldMasterMk cId="2460954070" sldId="2147483660"/>
        </pc:sldMasterMkLst>
        <pc:sldLayoutChg chg="del">
          <pc:chgData name="Raterink, Hope@OTSI" userId="fa5cd563-4c45-4bf1-b4b0-46f7459b189f" providerId="ADAL" clId="{F4A1E90F-0115-4781-AB5B-F1CB1235006A}" dt="2026-08-04T18:28:10.982" v="3" actId="47"/>
          <pc:sldLayoutMkLst>
            <pc:docMk/>
            <pc:sldMasterMk cId="2460954070" sldId="2147483660"/>
            <pc:sldLayoutMk cId="2385387890" sldId="2147483661"/>
          </pc:sldLayoutMkLst>
        </pc:sldLayoutChg>
        <pc:sldLayoutChg chg="del">
          <pc:chgData name="Raterink, Hope@OTSI" userId="fa5cd563-4c45-4bf1-b4b0-46f7459b189f" providerId="ADAL" clId="{F4A1E90F-0115-4781-AB5B-F1CB1235006A}" dt="2026-08-04T18:28:10.982" v="3" actId="47"/>
          <pc:sldLayoutMkLst>
            <pc:docMk/>
            <pc:sldMasterMk cId="2460954070" sldId="2147483660"/>
            <pc:sldLayoutMk cId="949138452" sldId="2147483662"/>
          </pc:sldLayoutMkLst>
        </pc:sldLayoutChg>
        <pc:sldLayoutChg chg="del">
          <pc:chgData name="Raterink, Hope@OTSI" userId="fa5cd563-4c45-4bf1-b4b0-46f7459b189f" providerId="ADAL" clId="{F4A1E90F-0115-4781-AB5B-F1CB1235006A}" dt="2026-08-04T18:28:10.982" v="3" actId="47"/>
          <pc:sldLayoutMkLst>
            <pc:docMk/>
            <pc:sldMasterMk cId="2460954070" sldId="2147483660"/>
            <pc:sldLayoutMk cId="2591524520" sldId="2147483663"/>
          </pc:sldLayoutMkLst>
        </pc:sldLayoutChg>
        <pc:sldLayoutChg chg="del">
          <pc:chgData name="Raterink, Hope@OTSI" userId="fa5cd563-4c45-4bf1-b4b0-46f7459b189f" providerId="ADAL" clId="{F4A1E90F-0115-4781-AB5B-F1CB1235006A}" dt="2026-08-04T18:28:10.982" v="3" actId="47"/>
          <pc:sldLayoutMkLst>
            <pc:docMk/>
            <pc:sldMasterMk cId="2460954070" sldId="2147483660"/>
            <pc:sldLayoutMk cId="1203092039" sldId="2147483664"/>
          </pc:sldLayoutMkLst>
        </pc:sldLayoutChg>
        <pc:sldLayoutChg chg="del">
          <pc:chgData name="Raterink, Hope@OTSI" userId="fa5cd563-4c45-4bf1-b4b0-46f7459b189f" providerId="ADAL" clId="{F4A1E90F-0115-4781-AB5B-F1CB1235006A}" dt="2026-08-04T18:28:10.982" v="3" actId="47"/>
          <pc:sldLayoutMkLst>
            <pc:docMk/>
            <pc:sldMasterMk cId="2460954070" sldId="2147483660"/>
            <pc:sldLayoutMk cId="3733172339" sldId="2147483665"/>
          </pc:sldLayoutMkLst>
        </pc:sldLayoutChg>
        <pc:sldLayoutChg chg="del">
          <pc:chgData name="Raterink, Hope@OTSI" userId="fa5cd563-4c45-4bf1-b4b0-46f7459b189f" providerId="ADAL" clId="{F4A1E90F-0115-4781-AB5B-F1CB1235006A}" dt="2026-08-04T18:28:10.982" v="3" actId="47"/>
          <pc:sldLayoutMkLst>
            <pc:docMk/>
            <pc:sldMasterMk cId="2460954070" sldId="2147483660"/>
            <pc:sldLayoutMk cId="3210312558" sldId="2147483666"/>
          </pc:sldLayoutMkLst>
        </pc:sldLayoutChg>
        <pc:sldLayoutChg chg="del">
          <pc:chgData name="Raterink, Hope@OTSI" userId="fa5cd563-4c45-4bf1-b4b0-46f7459b189f" providerId="ADAL" clId="{F4A1E90F-0115-4781-AB5B-F1CB1235006A}" dt="2026-08-04T18:28:10.982" v="3" actId="47"/>
          <pc:sldLayoutMkLst>
            <pc:docMk/>
            <pc:sldMasterMk cId="2460954070" sldId="2147483660"/>
            <pc:sldLayoutMk cId="3146388984" sldId="2147483667"/>
          </pc:sldLayoutMkLst>
        </pc:sldLayoutChg>
        <pc:sldLayoutChg chg="del">
          <pc:chgData name="Raterink, Hope@OTSI" userId="fa5cd563-4c45-4bf1-b4b0-46f7459b189f" providerId="ADAL" clId="{F4A1E90F-0115-4781-AB5B-F1CB1235006A}" dt="2026-08-04T18:28:10.982" v="3" actId="47"/>
          <pc:sldLayoutMkLst>
            <pc:docMk/>
            <pc:sldMasterMk cId="2460954070" sldId="2147483660"/>
            <pc:sldLayoutMk cId="3171841454" sldId="2147483668"/>
          </pc:sldLayoutMkLst>
        </pc:sldLayoutChg>
        <pc:sldLayoutChg chg="del">
          <pc:chgData name="Raterink, Hope@OTSI" userId="fa5cd563-4c45-4bf1-b4b0-46f7459b189f" providerId="ADAL" clId="{F4A1E90F-0115-4781-AB5B-F1CB1235006A}" dt="2026-08-04T18:28:10.982" v="3" actId="47"/>
          <pc:sldLayoutMkLst>
            <pc:docMk/>
            <pc:sldMasterMk cId="2460954070" sldId="2147483660"/>
            <pc:sldLayoutMk cId="1718958274" sldId="2147483669"/>
          </pc:sldLayoutMkLst>
        </pc:sldLayoutChg>
        <pc:sldLayoutChg chg="del">
          <pc:chgData name="Raterink, Hope@OTSI" userId="fa5cd563-4c45-4bf1-b4b0-46f7459b189f" providerId="ADAL" clId="{F4A1E90F-0115-4781-AB5B-F1CB1235006A}" dt="2026-08-04T18:28:10.982" v="3" actId="47"/>
          <pc:sldLayoutMkLst>
            <pc:docMk/>
            <pc:sldMasterMk cId="2460954070" sldId="2147483660"/>
            <pc:sldLayoutMk cId="2202905451" sldId="2147483670"/>
          </pc:sldLayoutMkLst>
        </pc:sldLayoutChg>
        <pc:sldLayoutChg chg="del">
          <pc:chgData name="Raterink, Hope@OTSI" userId="fa5cd563-4c45-4bf1-b4b0-46f7459b189f" providerId="ADAL" clId="{F4A1E90F-0115-4781-AB5B-F1CB1235006A}" dt="2026-08-04T18:28:10.982" v="3" actId="47"/>
          <pc:sldLayoutMkLst>
            <pc:docMk/>
            <pc:sldMasterMk cId="2460954070" sldId="2147483660"/>
            <pc:sldLayoutMk cId="3479445657"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EE0DA8-8ECC-401A-8755-B07DF8940A1B}"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429966-132D-4BAF-BFBA-F46C98D558D2}" type="slidenum">
              <a:rPr lang="en-US" smtClean="0"/>
              <a:t>‹#›</a:t>
            </a:fld>
            <a:endParaRPr lang="en-US"/>
          </a:p>
        </p:txBody>
      </p:sp>
    </p:spTree>
    <p:extLst>
      <p:ext uri="{BB962C8B-B14F-4D97-AF65-F5344CB8AC3E}">
        <p14:creationId xmlns:p14="http://schemas.microsoft.com/office/powerpoint/2010/main" val="408991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E4F89FB2-1068-4A81-99C3-A0F6874B0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7374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50000"/>
              </a:lnSpc>
              <a:spcBef>
                <a:spcPts val="1000"/>
              </a:spcBef>
              <a:buFont typeface="Arial"/>
              <a:buChar char="•"/>
            </a:pPr>
            <a:endParaRPr lang="en-US" b="1">
              <a:cs typeface="Calibri"/>
            </a:endParaRPr>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DFA8B680-C52A-4621-ACB6-59560003F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089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A60C4-73D2-D777-2F35-01F12F3D8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474292-6047-9361-97BB-A4782D881D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2D014-6498-8EE9-C8B9-F869106238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0D9986-9C49-8C96-971A-8E0EF64FABAC}"/>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417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3198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6058D-7A57-2E17-7FBB-84A23A3D5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8EFA53-D1DB-5617-21AC-846481E5B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55427A-EC87-95CF-CBDB-3E0E23B609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AF41C2-1A62-0DE4-2E16-523B890F882D}"/>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14344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200422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L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58900" y="1122363"/>
            <a:ext cx="9309100" cy="2387600"/>
          </a:xfrm>
        </p:spPr>
        <p:txBody>
          <a:bodyPr anchor="b"/>
          <a:lstStyle>
            <a:lvl1pPr algn="l">
              <a:defRPr sz="6000" b="1" i="0">
                <a:solidFill>
                  <a:schemeClr val="accent4"/>
                </a:solidFill>
                <a:latin typeface="Arial" panose="020B0604020202020204" pitchFamily="34" charset="0"/>
                <a:ea typeface="Source Sans Pro" charset="0"/>
                <a:cs typeface="Arial" panose="020B0604020202020204" pitchFamily="34" charset="0"/>
              </a:defRPr>
            </a:lvl1pPr>
          </a:lstStyle>
          <a:p>
            <a:r>
              <a:rPr lang="en-US"/>
              <a:t>Presentation title</a:t>
            </a:r>
          </a:p>
        </p:txBody>
      </p:sp>
      <p:sp>
        <p:nvSpPr>
          <p:cNvPr id="3" name="Subtitle 2"/>
          <p:cNvSpPr>
            <a:spLocks noGrp="1"/>
          </p:cNvSpPr>
          <p:nvPr>
            <p:ph type="subTitle" idx="1" hasCustomPrompt="1"/>
          </p:nvPr>
        </p:nvSpPr>
        <p:spPr>
          <a:xfrm>
            <a:off x="1358900" y="3602038"/>
            <a:ext cx="9309100" cy="1655762"/>
          </a:xfrm>
        </p:spPr>
        <p:txBody>
          <a:bodyPr/>
          <a:lstStyle>
            <a:lvl1pPr marL="0" indent="0" algn="l">
              <a:buNone/>
              <a:defRPr sz="2400" b="0" i="0">
                <a:solidFill>
                  <a:schemeClr val="tx1"/>
                </a:solidFill>
                <a:latin typeface="Arial" panose="020B0604020202020204" pitchFamily="34" charset="0"/>
                <a:ea typeface="Source Sans Pro"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59856"/>
          <a:stretch/>
        </p:blipFill>
        <p:spPr>
          <a:xfrm>
            <a:off x="310804" y="5634640"/>
            <a:ext cx="953951" cy="931259"/>
          </a:xfrm>
          <a:prstGeom prst="rect">
            <a:avLst/>
          </a:prstGeom>
        </p:spPr>
      </p:pic>
      <p:sp>
        <p:nvSpPr>
          <p:cNvPr id="8" name="Subtitle 2"/>
          <p:cNvSpPr txBox="1">
            <a:spLocks/>
          </p:cNvSpPr>
          <p:nvPr userDrawn="1"/>
        </p:nvSpPr>
        <p:spPr>
          <a:xfrm>
            <a:off x="1385477" y="5901914"/>
            <a:ext cx="9282523" cy="56420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2400" b="0" i="0" kern="1200">
                <a:solidFill>
                  <a:schemeClr val="tx1"/>
                </a:solidFill>
                <a:latin typeface="Source Sans Pro" charset="0"/>
                <a:ea typeface="Source Sans Pro" charset="0"/>
                <a:cs typeface="Source Sans Pro"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Source Sans Pro" charset="0"/>
                <a:ea typeface="Source Sans Pro" charset="0"/>
                <a:cs typeface="Source Sans Pro"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Source Sans Pro" charset="0"/>
                <a:ea typeface="Source Sans Pro" charset="0"/>
                <a:cs typeface="Source Sans Pro"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20000"/>
              </a:lnSpc>
              <a:spcBef>
                <a:spcPts val="0"/>
              </a:spcBef>
            </a:pPr>
            <a:r>
              <a:rPr lang="en-US" sz="1600" b="1" i="0">
                <a:solidFill>
                  <a:schemeClr val="accent4">
                    <a:lumMod val="75000"/>
                  </a:schemeClr>
                </a:solidFill>
                <a:latin typeface="Calibri" panose="020F0502020204030204" pitchFamily="34" charset="0"/>
                <a:ea typeface="Source Sans Pro" charset="0"/>
                <a:cs typeface="Calibri" panose="020F0502020204030204" pitchFamily="34" charset="0"/>
              </a:rPr>
              <a:t>CWDS</a:t>
            </a:r>
            <a:r>
              <a:rPr lang="en-US" sz="1600" b="1" i="0" baseline="0">
                <a:solidFill>
                  <a:schemeClr val="accent4">
                    <a:lumMod val="75000"/>
                  </a:schemeClr>
                </a:solidFill>
                <a:latin typeface="Calibri" panose="020F0502020204030204" pitchFamily="34" charset="0"/>
                <a:ea typeface="Source Sans Pro" charset="0"/>
                <a:cs typeface="Calibri" panose="020F0502020204030204" pitchFamily="34" charset="0"/>
              </a:rPr>
              <a:t> </a:t>
            </a:r>
            <a:r>
              <a:rPr lang="en-US" sz="1600" b="0" i="0" baseline="0">
                <a:solidFill>
                  <a:schemeClr val="accent4">
                    <a:lumMod val="75000"/>
                  </a:schemeClr>
                </a:solidFill>
                <a:latin typeface="Calibri" panose="020F0502020204030204" pitchFamily="34" charset="0"/>
                <a:ea typeface="Source Sans Pro" charset="0"/>
                <a:cs typeface="Calibri" panose="020F0502020204030204" pitchFamily="34" charset="0"/>
              </a:rPr>
              <a:t>/</a:t>
            </a:r>
            <a:r>
              <a:rPr lang="en-US" sz="1600" b="1" i="0" baseline="0">
                <a:solidFill>
                  <a:schemeClr val="accent4">
                    <a:lumMod val="75000"/>
                  </a:schemeClr>
                </a:solidFill>
                <a:latin typeface="Calibri" panose="020F0502020204030204" pitchFamily="34" charset="0"/>
                <a:ea typeface="Source Sans Pro" charset="0"/>
                <a:cs typeface="Calibri" panose="020F0502020204030204" pitchFamily="34" charset="0"/>
              </a:rPr>
              <a:t> </a:t>
            </a:r>
            <a:r>
              <a:rPr lang="en-US" sz="1600">
                <a:solidFill>
                  <a:schemeClr val="accent4">
                    <a:lumMod val="75000"/>
                  </a:schemeClr>
                </a:solidFill>
                <a:latin typeface="Calibri" panose="020F0502020204030204" pitchFamily="34" charset="0"/>
                <a:ea typeface="Source Sans Pro" charset="0"/>
                <a:cs typeface="Calibri" panose="020F0502020204030204" pitchFamily="34" charset="0"/>
              </a:rPr>
              <a:t>Child Welfare Digital</a:t>
            </a:r>
            <a:r>
              <a:rPr lang="en-US" sz="1600" baseline="0">
                <a:solidFill>
                  <a:schemeClr val="accent4">
                    <a:lumMod val="75000"/>
                  </a:schemeClr>
                </a:solidFill>
                <a:latin typeface="Calibri" panose="020F0502020204030204" pitchFamily="34" charset="0"/>
                <a:ea typeface="Source Sans Pro" charset="0"/>
                <a:cs typeface="Calibri" panose="020F0502020204030204" pitchFamily="34" charset="0"/>
              </a:rPr>
              <a:t> Services</a:t>
            </a:r>
            <a:endParaRPr lang="en-US" sz="1600">
              <a:solidFill>
                <a:schemeClr val="accent4">
                  <a:lumMod val="75000"/>
                </a:schemeClr>
              </a:solidFill>
              <a:latin typeface="Calibri" panose="020F0502020204030204" pitchFamily="34" charset="0"/>
              <a:ea typeface="Source Sans Pro" charset="0"/>
              <a:cs typeface="Calibri" panose="020F0502020204030204" pitchFamily="34" charset="0"/>
            </a:endParaRPr>
          </a:p>
        </p:txBody>
      </p:sp>
    </p:spTree>
    <p:extLst>
      <p:ext uri="{BB962C8B-B14F-4D97-AF65-F5344CB8AC3E}">
        <p14:creationId xmlns:p14="http://schemas.microsoft.com/office/powerpoint/2010/main" val="1706584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llout – Accent">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rgbClr val="78A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24E71"/>
              </a:solidFill>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a:solidFill>
                  <a:schemeClr val="bg1"/>
                </a:solidFill>
                <a:latin typeface="Arial" panose="020B0604020202020204" pitchFamily="34" charset="0"/>
                <a:ea typeface="Source Sans Pro"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0D5AEE6D-74CB-A224-9991-ABC2974DE3E9}"/>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975708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365126"/>
            <a:ext cx="10972800" cy="435722"/>
          </a:xfrm>
        </p:spPr>
        <p:txBody>
          <a:bodyPr>
            <a:normAutofit/>
          </a:bodyPr>
          <a:lstStyle>
            <a:lvl1pPr>
              <a:defRPr sz="2400" b="1" i="0">
                <a:solidFill>
                  <a:schemeClr val="accent4"/>
                </a:solidFill>
                <a:latin typeface="Arial" panose="020B0604020202020204" pitchFamily="34" charset="0"/>
                <a:ea typeface="Source Sans Pro" charset="0"/>
                <a:cs typeface="Arial" panose="020B0604020202020204" pitchFamily="34" charset="0"/>
              </a:defRPr>
            </a:lvl1pPr>
          </a:lstStyle>
          <a:p>
            <a:r>
              <a:rPr lang="en-US"/>
              <a:t>Slide title</a:t>
            </a:r>
          </a:p>
        </p:txBody>
      </p:sp>
      <p:sp>
        <p:nvSpPr>
          <p:cNvPr id="3" name="Content Placeholder 2"/>
          <p:cNvSpPr>
            <a:spLocks noGrp="1"/>
          </p:cNvSpPr>
          <p:nvPr>
            <p:ph idx="1"/>
          </p:nvPr>
        </p:nvSpPr>
        <p:spPr>
          <a:xfrm>
            <a:off x="685800" y="1188720"/>
            <a:ext cx="10972800" cy="5060986"/>
          </a:xfrm>
        </p:spPr>
        <p:txBody>
          <a:bodyPr/>
          <a:lstStyle>
            <a:lvl1pPr marL="0" indent="0">
              <a:buFontTx/>
              <a:buNone/>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85800" y="6356350"/>
            <a:ext cx="2743200" cy="365125"/>
          </a:xfrm>
        </p:spPr>
        <p:txBody>
          <a:bodyPr/>
          <a:lstStyle>
            <a:lvl1pPr>
              <a:defRPr>
                <a:latin typeface="Arial" panose="020B0604020202020204" pitchFamily="34" charset="0"/>
                <a:ea typeface="Source Sans Pro" charset="0"/>
                <a:cs typeface="Arial" panose="020B06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b="1">
                <a:solidFill>
                  <a:schemeClr val="tx1"/>
                </a:solidFill>
                <a:latin typeface="Arial" panose="020B0604020202020204" pitchFamily="34" charset="0"/>
                <a:ea typeface="Source Sans Pro" charset="0"/>
                <a:cs typeface="Arial" panose="020B0604020202020204" pitchFamily="34" charset="0"/>
              </a:defRPr>
            </a:lvl1pPr>
          </a:lstStyle>
          <a:p>
            <a:r>
              <a:rPr lang="en-US"/>
              <a:t> CWDS / </a:t>
            </a:r>
            <a:fld id="{3034EA56-25F9-154B-A508-1E08B5A9821D}" type="slidenum">
              <a:rPr lang="en-US" smtClean="0"/>
              <a:pPr/>
              <a:t>‹#›</a:t>
            </a:fld>
            <a:endParaRPr lang="en-US"/>
          </a:p>
        </p:txBody>
      </p:sp>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5F02238-95EF-F0BD-BF48-B746FA968D7A}"/>
              </a:ext>
            </a:extLst>
          </p:cNvPr>
          <p:cNvSpPr/>
          <p:nvPr userDrawn="1"/>
        </p:nvSpPr>
        <p:spPr>
          <a:xfrm>
            <a:off x="685800" y="861773"/>
            <a:ext cx="10972800" cy="4571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00293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5181600" cy="4351338"/>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Tree>
    <p:extLst>
      <p:ext uri="{BB962C8B-B14F-4D97-AF65-F5344CB8AC3E}">
        <p14:creationId xmlns:p14="http://schemas.microsoft.com/office/powerpoint/2010/main" val="3506417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1_Two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2819400"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10000" y="1825625"/>
            <a:ext cx="5181600"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7" name="Content Placeholder 3">
            <a:extLst>
              <a:ext uri="{FF2B5EF4-FFF2-40B4-BE49-F238E27FC236}">
                <a16:creationId xmlns:a16="http://schemas.microsoft.com/office/drawing/2014/main" id="{2DB77CFC-546F-4ACB-A28A-684CFBB3EFEE}"/>
              </a:ext>
            </a:extLst>
          </p:cNvPr>
          <p:cNvSpPr>
            <a:spLocks noGrp="1"/>
          </p:cNvSpPr>
          <p:nvPr>
            <p:ph sz="half" idx="13"/>
          </p:nvPr>
        </p:nvSpPr>
        <p:spPr>
          <a:xfrm>
            <a:off x="9144001" y="1825625"/>
            <a:ext cx="2220984"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rgbClr val="004A6C"/>
                </a:solidFill>
                <a:latin typeface="Arial" panose="020B0604020202020204" pitchFamily="34" charset="0"/>
                <a:ea typeface="Source Sans Pro" charset="0"/>
                <a:cs typeface="Arial" panose="020B0604020202020204" pitchFamily="34" charset="0"/>
              </a:defRPr>
            </a:lvl4pPr>
            <a:lvl5pPr>
              <a:defRPr sz="1800">
                <a:solidFill>
                  <a:srgbClr val="004A6C"/>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447152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Four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972800" cy="1325563"/>
          </a:xfrm>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2606040" cy="4351338"/>
          </a:xfrm>
        </p:spPr>
        <p:txBody>
          <a:bodyPr>
            <a:normAutofit/>
          </a:bodyPr>
          <a:lstStyle>
            <a:lvl1pPr>
              <a:defRPr sz="2000" baseline="0">
                <a:solidFill>
                  <a:schemeClr val="tx1"/>
                </a:solidFill>
                <a:latin typeface="Arial" panose="020B0604020202020204" pitchFamily="34" charset="0"/>
                <a:ea typeface="Source Sans Pro" charset="0"/>
                <a:cs typeface="Open Sans"/>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b="1">
                <a:solidFill>
                  <a:schemeClr val="tx1"/>
                </a:solidFill>
                <a:latin typeface="Open Sans"/>
                <a:ea typeface="Source Sans Pro" charset="0"/>
                <a:cs typeface="Open Sans"/>
              </a:defRPr>
            </a:lvl1pPr>
          </a:lstStyle>
          <a:p>
            <a:r>
              <a:rPr lang="en-US"/>
              <a:t> CWDS / </a:t>
            </a:r>
            <a:fld id="{3034EA56-25F9-154B-A508-1E08B5A9821D}" type="slidenum">
              <a:rPr lang="en-US" smtClean="0"/>
              <a:pPr/>
              <a:t>‹#›</a:t>
            </a:fld>
            <a:endParaRPr lang="en-US"/>
          </a:p>
        </p:txBody>
      </p:sp>
      <p:sp>
        <p:nvSpPr>
          <p:cNvPr id="7" name="Content Placeholder 2">
            <a:extLst>
              <a:ext uri="{FF2B5EF4-FFF2-40B4-BE49-F238E27FC236}">
                <a16:creationId xmlns:a16="http://schemas.microsoft.com/office/drawing/2014/main" id="{4EF0C0D2-E23C-438C-B55F-48418DC39EE7}"/>
              </a:ext>
            </a:extLst>
          </p:cNvPr>
          <p:cNvSpPr>
            <a:spLocks noGrp="1"/>
          </p:cNvSpPr>
          <p:nvPr>
            <p:ph sz="half" idx="13"/>
          </p:nvPr>
        </p:nvSpPr>
        <p:spPr>
          <a:xfrm>
            <a:off x="362712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9" name="Content Placeholder 2">
            <a:extLst>
              <a:ext uri="{FF2B5EF4-FFF2-40B4-BE49-F238E27FC236}">
                <a16:creationId xmlns:a16="http://schemas.microsoft.com/office/drawing/2014/main" id="{F7A6FBA5-22FA-4A63-AE17-BC8CCE1F52EA}"/>
              </a:ext>
            </a:extLst>
          </p:cNvPr>
          <p:cNvSpPr>
            <a:spLocks noGrp="1"/>
          </p:cNvSpPr>
          <p:nvPr>
            <p:ph sz="half" idx="14"/>
          </p:nvPr>
        </p:nvSpPr>
        <p:spPr>
          <a:xfrm>
            <a:off x="641604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10" name="Content Placeholder 2">
            <a:extLst>
              <a:ext uri="{FF2B5EF4-FFF2-40B4-BE49-F238E27FC236}">
                <a16:creationId xmlns:a16="http://schemas.microsoft.com/office/drawing/2014/main" id="{C7ED4BB8-55D9-4262-9722-F1451E59A529}"/>
              </a:ext>
            </a:extLst>
          </p:cNvPr>
          <p:cNvSpPr>
            <a:spLocks noGrp="1"/>
          </p:cNvSpPr>
          <p:nvPr>
            <p:ph sz="half" idx="15"/>
          </p:nvPr>
        </p:nvSpPr>
        <p:spPr>
          <a:xfrm>
            <a:off x="920496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Tree>
    <p:extLst>
      <p:ext uri="{BB962C8B-B14F-4D97-AF65-F5344CB8AC3E}">
        <p14:creationId xmlns:p14="http://schemas.microsoft.com/office/powerpoint/2010/main" val="3887462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2960" y="457200"/>
            <a:ext cx="10972800" cy="914400"/>
          </a:xfrm>
        </p:spPr>
        <p:txBody>
          <a:bodyPr>
            <a:normAutofit/>
          </a:bodyPr>
          <a:lstStyle>
            <a:lvl1pPr>
              <a:defRPr sz="440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5" name="Rectangle 4"/>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329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Rectangle 3"/>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60772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239044"/>
            <a:ext cx="10515600" cy="4379912"/>
          </a:xfrm>
        </p:spPr>
        <p:txBody>
          <a:bodyPr anchor="t">
            <a:normAutofit/>
          </a:bodyPr>
          <a:lstStyle>
            <a:lvl1pPr>
              <a:lnSpc>
                <a:spcPct val="100000"/>
              </a:lnSpc>
              <a:defRPr sz="5400" baseline="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quote block</a:t>
            </a:r>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9856"/>
          <a:stretch/>
        </p:blipFill>
        <p:spPr>
          <a:xfrm>
            <a:off x="364757" y="6205371"/>
            <a:ext cx="544831" cy="531870"/>
          </a:xfrm>
          <a:prstGeom prst="rect">
            <a:avLst/>
          </a:prstGeom>
        </p:spPr>
      </p:pic>
      <p:sp>
        <p:nvSpPr>
          <p:cNvPr id="13"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5" name="Rectangle 4"/>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6383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Basic Content">
    <p:spTree>
      <p:nvGrpSpPr>
        <p:cNvPr id="1" name=""/>
        <p:cNvGrpSpPr/>
        <p:nvPr/>
      </p:nvGrpSpPr>
      <p:grpSpPr>
        <a:xfrm>
          <a:off x="0" y="0"/>
          <a:ext cx="0" cy="0"/>
          <a:chOff x="0" y="0"/>
          <a:chExt cx="0" cy="0"/>
        </a:xfrm>
      </p:grpSpPr>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809E811-50DC-450D-86C6-A85A85ED8282}"/>
              </a:ext>
              <a:ext uri="{C183D7F6-B498-43B3-948B-1728B52AA6E4}">
                <adec:decorative xmlns:adec="http://schemas.microsoft.com/office/drawing/2017/decorative" val="1"/>
              </a:ext>
            </a:extLst>
          </p:cNvPr>
          <p:cNvCxnSpPr/>
          <p:nvPr userDrawn="1"/>
        </p:nvCxnSpPr>
        <p:spPr>
          <a:xfrm>
            <a:off x="838200" y="5586993"/>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AF80F878-D597-4EE7-845C-EFE5547EB2ED}"/>
              </a:ext>
            </a:extLst>
          </p:cNvPr>
          <p:cNvSpPr>
            <a:spLocks noGrp="1"/>
          </p:cNvSpPr>
          <p:nvPr>
            <p:ph sz="quarter" idx="10"/>
          </p:nvPr>
        </p:nvSpPr>
        <p:spPr>
          <a:xfrm>
            <a:off x="838200" y="5701296"/>
            <a:ext cx="10515600" cy="1042404"/>
          </a:xfrm>
        </p:spPr>
        <p:txBody>
          <a:bodyPr numCol="3">
            <a:noAutofit/>
          </a:bodyPr>
          <a:lstStyle>
            <a:lvl1pPr marL="0" marR="0" indent="0" algn="r" defTabSz="914400" rtl="0" eaLnBrk="1" fontAlgn="auto" latinLnBrk="0" hangingPunct="1">
              <a:lnSpc>
                <a:spcPct val="100000"/>
              </a:lnSpc>
              <a:spcBef>
                <a:spcPts val="0"/>
              </a:spcBef>
              <a:spcAft>
                <a:spcPts val="0"/>
              </a:spcAft>
              <a:buClrTx/>
              <a:buSzTx/>
              <a:buFontTx/>
              <a:buNone/>
              <a:tabLst/>
              <a:defRPr>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A6C"/>
              </a:solidFill>
              <a:effectLst/>
              <a:uLnTx/>
              <a:uFillTx/>
              <a:latin typeface="Source Sans Pro"/>
              <a:ea typeface="+mn-ea"/>
              <a:cs typeface="+mn-cs"/>
            </a:endParaRPr>
          </a:p>
        </p:txBody>
      </p:sp>
      <p:sp>
        <p:nvSpPr>
          <p:cNvPr id="11" name="Content Placeholder 2">
            <a:extLst>
              <a:ext uri="{FF2B5EF4-FFF2-40B4-BE49-F238E27FC236}">
                <a16:creationId xmlns:a16="http://schemas.microsoft.com/office/drawing/2014/main" id="{DDFC2428-2995-4C51-A0CC-2FFC7657099E}"/>
              </a:ext>
            </a:extLst>
          </p:cNvPr>
          <p:cNvSpPr>
            <a:spLocks noGrp="1"/>
          </p:cNvSpPr>
          <p:nvPr>
            <p:ph idx="1"/>
          </p:nvPr>
        </p:nvSpPr>
        <p:spPr>
          <a:xfrm>
            <a:off x="838199" y="1825625"/>
            <a:ext cx="10515599" cy="3567507"/>
          </a:xfrm>
        </p:spPr>
        <p:txBody>
          <a:bodyPr/>
          <a:lstStyle>
            <a:lvl1pPr>
              <a:defRPr sz="2400">
                <a:solidFill>
                  <a:schemeClr val="bg2">
                    <a:lumMod val="25000"/>
                  </a:schemeClr>
                </a:solidFill>
                <a:latin typeface="Arial" panose="020B0604020202020204" pitchFamily="34" charset="0"/>
                <a:ea typeface="Source Sans Pro" charset="0"/>
                <a:cs typeface="Arial" panose="020B0604020202020204" pitchFamily="34" charset="0"/>
              </a:defRPr>
            </a:lvl1pPr>
            <a:lvl2pPr>
              <a:defRPr>
                <a:solidFill>
                  <a:schemeClr val="bg2">
                    <a:lumMod val="25000"/>
                  </a:schemeClr>
                </a:solidFill>
                <a:latin typeface="Arial" panose="020B0604020202020204" pitchFamily="34" charset="0"/>
                <a:ea typeface="Source Sans Pro" charset="0"/>
                <a:cs typeface="Arial" panose="020B0604020202020204" pitchFamily="34" charset="0"/>
              </a:defRPr>
            </a:lvl2pPr>
            <a:lvl3pPr>
              <a:defRPr sz="1800">
                <a:solidFill>
                  <a:schemeClr val="bg2">
                    <a:lumMod val="25000"/>
                  </a:schemeClr>
                </a:solidFill>
                <a:latin typeface="Arial" panose="020B0604020202020204" pitchFamily="34" charset="0"/>
                <a:ea typeface="Source Sans Pro" charset="0"/>
                <a:cs typeface="Arial" panose="020B0604020202020204" pitchFamily="34" charset="0"/>
              </a:defRPr>
            </a:lvl3pPr>
            <a:lvl4pPr>
              <a:defRPr sz="1800">
                <a:solidFill>
                  <a:schemeClr val="bg2">
                    <a:lumMod val="25000"/>
                  </a:schemeClr>
                </a:solidFill>
                <a:latin typeface="Arial" panose="020B0604020202020204" pitchFamily="34" charset="0"/>
                <a:ea typeface="Source Sans Pro" charset="0"/>
                <a:cs typeface="Arial" panose="020B0604020202020204" pitchFamily="34" charset="0"/>
              </a:defRPr>
            </a:lvl4pPr>
            <a:lvl5pPr>
              <a:defRPr>
                <a:solidFill>
                  <a:schemeClr val="bg2">
                    <a:lumMod val="25000"/>
                  </a:schemeClr>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5D6519CA-0015-4609-965F-7F9413575CE7}"/>
              </a:ext>
            </a:extLst>
          </p:cNvPr>
          <p:cNvSpPr>
            <a:spLocks noGrp="1"/>
          </p:cNvSpPr>
          <p:nvPr>
            <p:ph type="title"/>
          </p:nvPr>
        </p:nvSpPr>
        <p:spPr/>
        <p:txBody>
          <a:bodyPr/>
          <a:lstStyle>
            <a:lvl1pPr>
              <a:defRPr>
                <a:solidFill>
                  <a:schemeClr val="accent4"/>
                </a:solidFill>
              </a:defRPr>
            </a:lvl1pPr>
          </a:lstStyle>
          <a:p>
            <a:r>
              <a:rPr lang="en-US"/>
              <a:t>Click to edit Master title style</a:t>
            </a:r>
          </a:p>
        </p:txBody>
      </p:sp>
    </p:spTree>
    <p:extLst>
      <p:ext uri="{BB962C8B-B14F-4D97-AF65-F5344CB8AC3E}">
        <p14:creationId xmlns:p14="http://schemas.microsoft.com/office/powerpoint/2010/main" val="289214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i="0">
                <a:solidFill>
                  <a:schemeClr val="accent4"/>
                </a:solidFill>
                <a:latin typeface="Arial" panose="020B0604020202020204" pitchFamily="34" charset="0"/>
                <a:ea typeface="Source Sans Pro" charset="0"/>
                <a:cs typeface="Arial" panose="020B0604020202020204" pitchFamily="34" charset="0"/>
              </a:defRPr>
            </a:lvl1pPr>
          </a:lstStyle>
          <a:p>
            <a:r>
              <a:rPr lang="en-US"/>
              <a:t>Slide title</a:t>
            </a:r>
          </a:p>
        </p:txBody>
      </p:sp>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809E811-50DC-450D-86C6-A85A85ED8282}"/>
              </a:ext>
              <a:ext uri="{C183D7F6-B498-43B3-948B-1728B52AA6E4}">
                <adec:decorative xmlns:adec="http://schemas.microsoft.com/office/drawing/2017/decorative" val="1"/>
              </a:ext>
            </a:extLst>
          </p:cNvPr>
          <p:cNvCxnSpPr/>
          <p:nvPr userDrawn="1"/>
        </p:nvCxnSpPr>
        <p:spPr>
          <a:xfrm>
            <a:off x="838200" y="5586993"/>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6FFE80EE-5C3F-483F-9A88-66E5043FFA1E}"/>
              </a:ext>
            </a:extLst>
          </p:cNvPr>
          <p:cNvSpPr>
            <a:spLocks noGrp="1"/>
          </p:cNvSpPr>
          <p:nvPr>
            <p:ph sz="half" idx="1"/>
          </p:nvPr>
        </p:nvSpPr>
        <p:spPr>
          <a:xfrm>
            <a:off x="838200" y="1825625"/>
            <a:ext cx="5181600" cy="3560755"/>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B9FDEDA7-C34D-4501-8B43-B09CA615B5CE}"/>
              </a:ext>
            </a:extLst>
          </p:cNvPr>
          <p:cNvSpPr>
            <a:spLocks noGrp="1"/>
          </p:cNvSpPr>
          <p:nvPr>
            <p:ph sz="half" idx="2"/>
          </p:nvPr>
        </p:nvSpPr>
        <p:spPr>
          <a:xfrm>
            <a:off x="6172200" y="1825625"/>
            <a:ext cx="5181600" cy="3560755"/>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AF80F878-D597-4EE7-845C-EFE5547EB2ED}"/>
              </a:ext>
            </a:extLst>
          </p:cNvPr>
          <p:cNvSpPr>
            <a:spLocks noGrp="1"/>
          </p:cNvSpPr>
          <p:nvPr>
            <p:ph sz="quarter" idx="10"/>
          </p:nvPr>
        </p:nvSpPr>
        <p:spPr>
          <a:xfrm>
            <a:off x="838200" y="5701296"/>
            <a:ext cx="10515600" cy="1042404"/>
          </a:xfrm>
        </p:spPr>
        <p:txBody>
          <a:bodyPr numCol="3">
            <a:noAutofit/>
          </a:bodyPr>
          <a:lstStyle>
            <a:lvl1pPr marL="0" marR="0" indent="0" algn="r" defTabSz="914400" rtl="0" eaLnBrk="1" fontAlgn="auto" latinLnBrk="0" hangingPunct="1">
              <a:lnSpc>
                <a:spcPct val="100000"/>
              </a:lnSpc>
              <a:spcBef>
                <a:spcPts val="0"/>
              </a:spcBef>
              <a:spcAft>
                <a:spcPts val="0"/>
              </a:spcAft>
              <a:buClrTx/>
              <a:buSzTx/>
              <a:buFontTx/>
              <a:buNone/>
              <a:tabLst/>
              <a:defRPr baseline="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A6C"/>
              </a:solidFill>
              <a:effectLst/>
              <a:uLnTx/>
              <a:uFillTx/>
              <a:latin typeface="Source Sans Pro"/>
              <a:ea typeface="+mn-ea"/>
              <a:cs typeface="+mn-cs"/>
            </a:endParaRPr>
          </a:p>
        </p:txBody>
      </p:sp>
    </p:spTree>
    <p:extLst>
      <p:ext uri="{BB962C8B-B14F-4D97-AF65-F5344CB8AC3E}">
        <p14:creationId xmlns:p14="http://schemas.microsoft.com/office/powerpoint/2010/main" val="1488164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58900" y="1122363"/>
            <a:ext cx="9309100" cy="2387600"/>
          </a:xfrm>
        </p:spPr>
        <p:txBody>
          <a:bodyPr anchor="b"/>
          <a:lstStyle>
            <a:lvl1pPr algn="l">
              <a:defRPr sz="6000" b="1" i="0">
                <a:solidFill>
                  <a:schemeClr val="bg1"/>
                </a:solidFill>
                <a:latin typeface="Arial" panose="020B0604020202020204" pitchFamily="34" charset="0"/>
                <a:ea typeface="Source Sans Pro" charset="0"/>
                <a:cs typeface="Arial" panose="020B0604020202020204" pitchFamily="34" charset="0"/>
              </a:defRPr>
            </a:lvl1pPr>
          </a:lstStyle>
          <a:p>
            <a:r>
              <a:rPr lang="en-US"/>
              <a:t>Presentation title</a:t>
            </a:r>
          </a:p>
        </p:txBody>
      </p:sp>
      <p:sp>
        <p:nvSpPr>
          <p:cNvPr id="3" name="Subtitle 2"/>
          <p:cNvSpPr>
            <a:spLocks noGrp="1"/>
          </p:cNvSpPr>
          <p:nvPr>
            <p:ph type="subTitle" idx="1" hasCustomPrompt="1"/>
          </p:nvPr>
        </p:nvSpPr>
        <p:spPr>
          <a:xfrm>
            <a:off x="1358900" y="3602038"/>
            <a:ext cx="9309100" cy="1655762"/>
          </a:xfrm>
        </p:spPr>
        <p:txBody>
          <a:bodyPr/>
          <a:lstStyle>
            <a:lvl1pPr marL="0" indent="0" algn="l">
              <a:buNone/>
              <a:defRPr sz="2400" b="0" i="0">
                <a:solidFill>
                  <a:schemeClr val="bg1"/>
                </a:solidFill>
                <a:latin typeface="Arial" panose="020B0604020202020204" pitchFamily="34" charset="0"/>
                <a:ea typeface="Source Sans Pro"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r="59856"/>
          <a:stretch/>
        </p:blipFill>
        <p:spPr>
          <a:xfrm>
            <a:off x="310804" y="5634640"/>
            <a:ext cx="953951" cy="931259"/>
          </a:xfrm>
          <a:prstGeom prst="rect">
            <a:avLst/>
          </a:prstGeom>
        </p:spPr>
      </p:pic>
      <p:sp>
        <p:nvSpPr>
          <p:cNvPr id="12" name="Subtitle 2"/>
          <p:cNvSpPr txBox="1">
            <a:spLocks/>
          </p:cNvSpPr>
          <p:nvPr userDrawn="1"/>
        </p:nvSpPr>
        <p:spPr>
          <a:xfrm>
            <a:off x="1385477" y="5901914"/>
            <a:ext cx="4414883" cy="56420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2400" b="0" i="0" kern="1200">
                <a:solidFill>
                  <a:schemeClr val="tx1"/>
                </a:solidFill>
                <a:latin typeface="Source Sans Pro" charset="0"/>
                <a:ea typeface="Source Sans Pro" charset="0"/>
                <a:cs typeface="Source Sans Pro"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Source Sans Pro" charset="0"/>
                <a:ea typeface="Source Sans Pro" charset="0"/>
                <a:cs typeface="Source Sans Pro"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Source Sans Pro" charset="0"/>
                <a:ea typeface="Source Sans Pro" charset="0"/>
                <a:cs typeface="Source Sans Pro"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20000"/>
              </a:lnSpc>
              <a:spcBef>
                <a:spcPts val="0"/>
              </a:spcBef>
            </a:pPr>
            <a:r>
              <a:rPr lang="en-US" sz="1600" b="1" i="0">
                <a:solidFill>
                  <a:schemeClr val="bg1"/>
                </a:solidFill>
                <a:latin typeface="Calibri" panose="020F0502020204030204" pitchFamily="34" charset="0"/>
                <a:ea typeface="Source Sans Pro" charset="0"/>
                <a:cs typeface="Calibri" panose="020F0502020204030204" pitchFamily="34" charset="0"/>
              </a:rPr>
              <a:t>CWDS</a:t>
            </a:r>
            <a:r>
              <a:rPr lang="en-US" sz="1600" b="1" i="0" baseline="0">
                <a:solidFill>
                  <a:schemeClr val="bg1"/>
                </a:solidFill>
                <a:latin typeface="Calibri" panose="020F0502020204030204" pitchFamily="34" charset="0"/>
                <a:ea typeface="Source Sans Pro" charset="0"/>
                <a:cs typeface="Calibri" panose="020F0502020204030204" pitchFamily="34" charset="0"/>
              </a:rPr>
              <a:t> </a:t>
            </a:r>
            <a:r>
              <a:rPr lang="en-US" sz="1600" b="0" i="0" baseline="0">
                <a:solidFill>
                  <a:schemeClr val="bg1"/>
                </a:solidFill>
                <a:latin typeface="Calibri" panose="020F0502020204030204" pitchFamily="34" charset="0"/>
                <a:ea typeface="Source Sans Pro" charset="0"/>
                <a:cs typeface="Calibri" panose="020F0502020204030204" pitchFamily="34" charset="0"/>
              </a:rPr>
              <a:t>/</a:t>
            </a:r>
            <a:r>
              <a:rPr lang="en-US" sz="1600" b="1" i="0" baseline="0">
                <a:solidFill>
                  <a:schemeClr val="bg1"/>
                </a:solidFill>
                <a:latin typeface="Calibri" panose="020F0502020204030204" pitchFamily="34" charset="0"/>
                <a:ea typeface="Source Sans Pro" charset="0"/>
                <a:cs typeface="Calibri" panose="020F0502020204030204" pitchFamily="34" charset="0"/>
              </a:rPr>
              <a:t> </a:t>
            </a:r>
            <a:r>
              <a:rPr lang="en-US" sz="1600">
                <a:solidFill>
                  <a:schemeClr val="bg1"/>
                </a:solidFill>
                <a:latin typeface="Calibri" panose="020F0502020204030204" pitchFamily="34" charset="0"/>
                <a:ea typeface="Source Sans Pro" charset="0"/>
                <a:cs typeface="Calibri" panose="020F0502020204030204" pitchFamily="34" charset="0"/>
              </a:rPr>
              <a:t>Child Welfare Digital</a:t>
            </a:r>
            <a:r>
              <a:rPr lang="en-US" sz="1600" baseline="0">
                <a:solidFill>
                  <a:schemeClr val="bg1"/>
                </a:solidFill>
                <a:latin typeface="Calibri" panose="020F0502020204030204" pitchFamily="34" charset="0"/>
                <a:ea typeface="Source Sans Pro" charset="0"/>
                <a:cs typeface="Calibri" panose="020F0502020204030204" pitchFamily="34" charset="0"/>
              </a:rPr>
              <a:t> Services</a:t>
            </a:r>
            <a:endParaRPr lang="en-US" sz="1600">
              <a:solidFill>
                <a:schemeClr val="bg1"/>
              </a:solidFill>
              <a:latin typeface="Calibri" panose="020F0502020204030204" pitchFamily="34" charset="0"/>
              <a:ea typeface="Source Sans Pro" charset="0"/>
              <a:cs typeface="Calibri" panose="020F0502020204030204" pitchFamily="34" charset="0"/>
            </a:endParaRPr>
          </a:p>
        </p:txBody>
      </p:sp>
    </p:spTree>
    <p:extLst>
      <p:ext uri="{BB962C8B-B14F-4D97-AF65-F5344CB8AC3E}">
        <p14:creationId xmlns:p14="http://schemas.microsoft.com/office/powerpoint/2010/main" val="36110654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 / Con Matrix">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9" name="Title 1"/>
          <p:cNvSpPr txBox="1">
            <a:spLocks/>
          </p:cNvSpPr>
          <p:nvPr userDrawn="1"/>
        </p:nvSpPr>
        <p:spPr>
          <a:xfrm>
            <a:off x="8267700" y="635000"/>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b="0">
                <a:solidFill>
                  <a:schemeClr val="accent4"/>
                </a:solidFill>
                <a:latin typeface="Arial" panose="020B0604020202020204" pitchFamily="34" charset="0"/>
                <a:ea typeface="Source Sans Pro" charset="0"/>
                <a:cs typeface="Arial" panose="020B0604020202020204" pitchFamily="34" charset="0"/>
              </a:rPr>
              <a:t>Weaknesses</a:t>
            </a:r>
          </a:p>
        </p:txBody>
      </p:sp>
      <p:sp>
        <p:nvSpPr>
          <p:cNvPr id="15" name="Text Placeholder 14"/>
          <p:cNvSpPr>
            <a:spLocks noGrp="1"/>
          </p:cNvSpPr>
          <p:nvPr>
            <p:ph type="body" sz="quarter" idx="13" hasCustomPrompt="1"/>
          </p:nvPr>
        </p:nvSpPr>
        <p:spPr>
          <a:xfrm>
            <a:off x="479852" y="15494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8" name="Text Placeholder 14"/>
          <p:cNvSpPr>
            <a:spLocks noGrp="1"/>
          </p:cNvSpPr>
          <p:nvPr>
            <p:ph type="body" sz="quarter" idx="14" hasCustomPrompt="1"/>
          </p:nvPr>
        </p:nvSpPr>
        <p:spPr>
          <a:xfrm>
            <a:off x="479851" y="30988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9" name="Text Placeholder 14"/>
          <p:cNvSpPr>
            <a:spLocks noGrp="1"/>
          </p:cNvSpPr>
          <p:nvPr>
            <p:ph type="body" sz="quarter" idx="15" hasCustomPrompt="1"/>
          </p:nvPr>
        </p:nvSpPr>
        <p:spPr>
          <a:xfrm>
            <a:off x="479850" y="46482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0" name="Text Placeholder 14"/>
          <p:cNvSpPr>
            <a:spLocks noGrp="1"/>
          </p:cNvSpPr>
          <p:nvPr>
            <p:ph type="body" sz="quarter" idx="16" hasCustomPrompt="1"/>
          </p:nvPr>
        </p:nvSpPr>
        <p:spPr>
          <a:xfrm>
            <a:off x="3708399" y="15494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1" name="Text Placeholder 14"/>
          <p:cNvSpPr>
            <a:spLocks noGrp="1"/>
          </p:cNvSpPr>
          <p:nvPr>
            <p:ph type="body" sz="quarter" idx="17" hasCustomPrompt="1"/>
          </p:nvPr>
        </p:nvSpPr>
        <p:spPr>
          <a:xfrm>
            <a:off x="3708398" y="30988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2" name="Text Placeholder 14"/>
          <p:cNvSpPr>
            <a:spLocks noGrp="1"/>
          </p:cNvSpPr>
          <p:nvPr>
            <p:ph type="body" sz="quarter" idx="18" hasCustomPrompt="1"/>
          </p:nvPr>
        </p:nvSpPr>
        <p:spPr>
          <a:xfrm>
            <a:off x="3708397" y="4648200"/>
            <a:ext cx="3454401" cy="13081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3" name="Text Placeholder 14"/>
          <p:cNvSpPr>
            <a:spLocks noGrp="1"/>
          </p:cNvSpPr>
          <p:nvPr>
            <p:ph type="body" sz="quarter" idx="19" hasCustomPrompt="1"/>
          </p:nvPr>
        </p:nvSpPr>
        <p:spPr>
          <a:xfrm>
            <a:off x="7848596" y="15494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4" name="Text Placeholder 14"/>
          <p:cNvSpPr>
            <a:spLocks noGrp="1"/>
          </p:cNvSpPr>
          <p:nvPr>
            <p:ph type="body" sz="quarter" idx="20" hasCustomPrompt="1"/>
          </p:nvPr>
        </p:nvSpPr>
        <p:spPr>
          <a:xfrm>
            <a:off x="7848595" y="30988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5" name="Text Placeholder 14"/>
          <p:cNvSpPr>
            <a:spLocks noGrp="1"/>
          </p:cNvSpPr>
          <p:nvPr>
            <p:ph type="body" sz="quarter" idx="21" hasCustomPrompt="1"/>
          </p:nvPr>
        </p:nvSpPr>
        <p:spPr>
          <a:xfrm>
            <a:off x="7848594" y="4648200"/>
            <a:ext cx="3454401" cy="13081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7" name="Title 1"/>
          <p:cNvSpPr txBox="1">
            <a:spLocks/>
          </p:cNvSpPr>
          <p:nvPr userDrawn="1"/>
        </p:nvSpPr>
        <p:spPr>
          <a:xfrm>
            <a:off x="4076698" y="633412"/>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b="0">
                <a:solidFill>
                  <a:schemeClr val="accent4"/>
                </a:solidFill>
                <a:latin typeface="Arial" panose="020B0604020202020204" pitchFamily="34" charset="0"/>
                <a:ea typeface="Source Sans Pro" charset="0"/>
                <a:cs typeface="Arial" panose="020B0604020202020204" pitchFamily="34" charset="0"/>
              </a:rPr>
              <a:t>Strengths</a:t>
            </a:r>
          </a:p>
        </p:txBody>
      </p:sp>
      <p:cxnSp>
        <p:nvCxnSpPr>
          <p:cNvPr id="28" name="Straight Connector 27"/>
          <p:cNvCxnSpPr/>
          <p:nvPr userDrawn="1"/>
        </p:nvCxnSpPr>
        <p:spPr>
          <a:xfrm>
            <a:off x="559362" y="2964324"/>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559362" y="4530287"/>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559362" y="1422653"/>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Rectangle 2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Tree>
    <p:extLst>
      <p:ext uri="{BB962C8B-B14F-4D97-AF65-F5344CB8AC3E}">
        <p14:creationId xmlns:p14="http://schemas.microsoft.com/office/powerpoint/2010/main" val="2848672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o / Con Individual">
    <p:spTree>
      <p:nvGrpSpPr>
        <p:cNvPr id="1" name=""/>
        <p:cNvGrpSpPr/>
        <p:nvPr/>
      </p:nvGrpSpPr>
      <p:grpSpPr>
        <a:xfrm>
          <a:off x="0" y="0"/>
          <a:ext cx="0" cy="0"/>
          <a:chOff x="0" y="0"/>
          <a:chExt cx="0" cy="0"/>
        </a:xfrm>
      </p:grpSpPr>
      <p:sp>
        <p:nvSpPr>
          <p:cNvPr id="9" name="Title 1"/>
          <p:cNvSpPr txBox="1">
            <a:spLocks/>
          </p:cNvSpPr>
          <p:nvPr userDrawn="1"/>
        </p:nvSpPr>
        <p:spPr>
          <a:xfrm>
            <a:off x="8267700" y="635000"/>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a:solidFill>
                  <a:schemeClr val="accent4"/>
                </a:solidFill>
                <a:latin typeface="Arial" panose="020B0604020202020204" pitchFamily="34" charset="0"/>
                <a:ea typeface="Source Sans Pro" charset="0"/>
                <a:cs typeface="Arial" panose="020B0604020202020204" pitchFamily="34" charset="0"/>
              </a:rPr>
              <a:t>Weaknesses</a:t>
            </a:r>
          </a:p>
        </p:txBody>
      </p:sp>
      <p:cxnSp>
        <p:nvCxnSpPr>
          <p:cNvPr id="11" name="Straight Connector 10"/>
          <p:cNvCxnSpPr/>
          <p:nvPr userDrawn="1"/>
        </p:nvCxnSpPr>
        <p:spPr>
          <a:xfrm>
            <a:off x="7505700" y="1271588"/>
            <a:ext cx="0" cy="4684712"/>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3" hasCustomPrompt="1"/>
          </p:nvPr>
        </p:nvSpPr>
        <p:spPr>
          <a:xfrm>
            <a:off x="479852" y="1549400"/>
            <a:ext cx="2885647" cy="1244600"/>
          </a:xfrm>
        </p:spPr>
        <p:txBody>
          <a:bodyPr>
            <a:normAutofit/>
          </a:bodyPr>
          <a:lstStyle>
            <a:lvl1pPr marL="0" indent="0">
              <a:buFontTx/>
              <a:buNone/>
              <a:defRPr sz="36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0" name="Text Placeholder 14"/>
          <p:cNvSpPr>
            <a:spLocks noGrp="1"/>
          </p:cNvSpPr>
          <p:nvPr>
            <p:ph type="body" sz="quarter" idx="16" hasCustomPrompt="1"/>
          </p:nvPr>
        </p:nvSpPr>
        <p:spPr>
          <a:xfrm>
            <a:off x="3708399" y="1549400"/>
            <a:ext cx="3454401" cy="44069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3" name="Text Placeholder 14"/>
          <p:cNvSpPr>
            <a:spLocks noGrp="1"/>
          </p:cNvSpPr>
          <p:nvPr>
            <p:ph type="body" sz="quarter" idx="19" hasCustomPrompt="1"/>
          </p:nvPr>
        </p:nvSpPr>
        <p:spPr>
          <a:xfrm>
            <a:off x="7848596" y="1549400"/>
            <a:ext cx="3454401" cy="44069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7" name="Title 1"/>
          <p:cNvSpPr txBox="1">
            <a:spLocks/>
          </p:cNvSpPr>
          <p:nvPr userDrawn="1"/>
        </p:nvSpPr>
        <p:spPr>
          <a:xfrm>
            <a:off x="4076698" y="633412"/>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a:solidFill>
                  <a:schemeClr val="accent4"/>
                </a:solidFill>
                <a:latin typeface="Arial" panose="020B0604020202020204" pitchFamily="34" charset="0"/>
                <a:ea typeface="Source Sans Pro" charset="0"/>
                <a:cs typeface="Arial" panose="020B0604020202020204" pitchFamily="34" charset="0"/>
              </a:rPr>
              <a:t>Strengths</a:t>
            </a:r>
          </a:p>
        </p:txBody>
      </p:sp>
      <p:sp>
        <p:nvSpPr>
          <p:cNvPr id="17" name="Text Placeholder 14"/>
          <p:cNvSpPr>
            <a:spLocks noGrp="1"/>
          </p:cNvSpPr>
          <p:nvPr>
            <p:ph type="body" sz="quarter" idx="20" hasCustomPrompt="1"/>
          </p:nvPr>
        </p:nvSpPr>
        <p:spPr>
          <a:xfrm>
            <a:off x="479852" y="2794000"/>
            <a:ext cx="2885647" cy="3162300"/>
          </a:xfrm>
        </p:spPr>
        <p:txBody>
          <a:bodyPr>
            <a:normAutofit/>
          </a:bodyPr>
          <a:lstStyle>
            <a:lvl1pPr marL="0" indent="0">
              <a:buFontTx/>
              <a:buNone/>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3" name="Slide Number Placeholder 3"/>
          <p:cNvSpPr>
            <a:spLocks noGrp="1"/>
          </p:cNvSpPr>
          <p:nvPr>
            <p:ph type="sldNum" sz="quarter" idx="12"/>
          </p:nvPr>
        </p:nvSpPr>
        <p:spPr>
          <a:xfrm>
            <a:off x="8610600" y="6356350"/>
            <a:ext cx="2743200" cy="365125"/>
          </a:xfrm>
        </p:spPr>
        <p:txBody>
          <a:bodyPr/>
          <a:lstStyle>
            <a:lvl1pPr>
              <a:defRPr>
                <a:latin typeface="Arial" panose="020B0604020202020204" pitchFamily="34" charset="0"/>
                <a:ea typeface="Source Sans Pro" charset="0"/>
                <a:cs typeface="Arial" panose="020B0604020202020204" pitchFamily="34" charset="0"/>
              </a:defRPr>
            </a:lvl1pPr>
          </a:lstStyle>
          <a:p>
            <a:r>
              <a:rPr lang="en-US"/>
              <a:t> </a:t>
            </a:r>
            <a:r>
              <a:rPr lang="en-US" b="1">
                <a:solidFill>
                  <a:schemeClr val="tx1"/>
                </a:solidFill>
              </a:rPr>
              <a:t>CWDS</a:t>
            </a:r>
            <a:r>
              <a:rPr lang="en-US" b="1"/>
              <a:t> /</a:t>
            </a:r>
            <a:r>
              <a:rPr lang="en-US"/>
              <a:t> </a:t>
            </a:r>
            <a:fld id="{3034EA56-25F9-154B-A508-1E08B5A9821D}" type="slidenum">
              <a:rPr lang="en-US" smtClean="0"/>
              <a:pPr/>
              <a:t>‹#›</a:t>
            </a:fld>
            <a:endParaRPr lang="en-US"/>
          </a:p>
        </p:txBody>
      </p:sp>
      <p:sp>
        <p:nvSpPr>
          <p:cNvPr id="12" name="Rectangle 11"/>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Tree>
    <p:extLst>
      <p:ext uri="{BB962C8B-B14F-4D97-AF65-F5344CB8AC3E}">
        <p14:creationId xmlns:p14="http://schemas.microsoft.com/office/powerpoint/2010/main" val="117239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i="0" baseline="0">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3747413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 Medium">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3402105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 Medium">
    <p:bg>
      <p:bgPr>
        <a:solidFill>
          <a:srgbClr val="2C7DAE"/>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2481671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 Accent">
    <p:bg>
      <p:bgPr>
        <a:solidFill>
          <a:srgbClr val="78A01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3989503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allout – Dark">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baseline="0">
                <a:solidFill>
                  <a:schemeClr val="bg1"/>
                </a:solidFill>
                <a:latin typeface="Arial" panose="020B0604020202020204" pitchFamily="34" charset="0"/>
                <a:ea typeface="Source Sans Pro" charset="0"/>
                <a:cs typeface="Arial" panose="020B0604020202020204" pitchFamily="34" charset="0"/>
              </a:defRPr>
            </a:lvl1pPr>
          </a:lstStyle>
          <a:p>
            <a:r>
              <a:rPr lang="en-US"/>
              <a:t>How does this work at two lines?</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38537F2A-842D-A78D-4E28-7033508C54C8}"/>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4290741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allout – Medium">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rgbClr val="2C7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srgbClr val="FFFFFF"/>
              </a:solidFill>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defRPr>
            </a:lvl1pPr>
          </a:lstStyle>
          <a:p>
            <a:r>
              <a:rPr lang="en-US"/>
              <a:t> </a:t>
            </a:r>
            <a:r>
              <a:rPr lang="en-US" b="1"/>
              <a:t>CWDS /</a:t>
            </a:r>
            <a:r>
              <a:rPr lang="en-US"/>
              <a:t> </a:t>
            </a:r>
            <a:fld id="{3034EA56-25F9-154B-A508-1E08B5A9821D}" type="slidenum">
              <a:rPr lang="en-US" smtClean="0"/>
              <a:pPr/>
              <a:t>‹#›</a:t>
            </a:fld>
            <a:endParaRPr lang="en-US"/>
          </a:p>
        </p:txBody>
      </p:sp>
      <p:sp>
        <p:nvSpPr>
          <p:cNvPr id="7" name="Text Placeholder 6">
            <a:extLst>
              <a:ext uri="{FF2B5EF4-FFF2-40B4-BE49-F238E27FC236}">
                <a16:creationId xmlns:a16="http://schemas.microsoft.com/office/drawing/2014/main" id="{A036C82F-6ED0-4461-8821-A5484A868B92}"/>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358135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llout – Medium">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15924" y="1239044"/>
            <a:ext cx="7313083" cy="4379912"/>
          </a:xfrm>
          <a:solidFill>
            <a:schemeClr val="accent6"/>
          </a:solidFill>
        </p:spPr>
        <p:txBody>
          <a:bodyPr anchor="ctr"/>
          <a:lstStyle>
            <a:lvl1pPr>
              <a:lnSpc>
                <a:spcPct val="100000"/>
              </a:lnSpc>
              <a:defRPr sz="6000">
                <a:solidFill>
                  <a:schemeClr val="bg1"/>
                </a:solidFill>
                <a:latin typeface="Arial" panose="020B0604020202020204" pitchFamily="34" charset="0"/>
                <a:ea typeface="Source Sans Pro"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C3CA38A8-4B64-2535-1443-922299E3DEF5}"/>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1379963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Slide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3034EA56-25F9-154B-A508-1E08B5A9821D}" type="slidenum">
              <a:rPr lang="en-US" smtClean="0"/>
              <a:pPr/>
              <a:t>‹#›</a:t>
            </a:fld>
            <a:endParaRPr lang="en-US"/>
          </a:p>
        </p:txBody>
      </p:sp>
    </p:spTree>
    <p:extLst>
      <p:ext uri="{BB962C8B-B14F-4D97-AF65-F5344CB8AC3E}">
        <p14:creationId xmlns:p14="http://schemas.microsoft.com/office/powerpoint/2010/main" val="11569317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Lst>
  <p:hf hdr="0" dt="0"/>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Source Sans Pro" charset="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rial" panose="020B0604020202020204" pitchFamily="34" charset="0"/>
          <a:ea typeface="Source Sans Pro" charset="0"/>
          <a:cs typeface="Arial" panose="020B0604020202020204" pitchFamily="34"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panose="020B0604020202020204" pitchFamily="34" charset="0"/>
          <a:ea typeface="Source Sans Pro" charset="0"/>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rial" panose="020B0604020202020204" pitchFamily="34" charset="0"/>
          <a:ea typeface="Source Sans Pro" charset="0"/>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hyperlink" Target="https://cwds.ca.gov/glossary" TargetMode="Externa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8.sv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8900" y="1122363"/>
            <a:ext cx="9842500" cy="2387600"/>
          </a:xfrm>
        </p:spPr>
        <p:txBody>
          <a:bodyPr>
            <a:noAutofit/>
          </a:bodyPr>
          <a:lstStyle/>
          <a:p>
            <a:pPr>
              <a:lnSpc>
                <a:spcPct val="100000"/>
              </a:lnSpc>
            </a:pPr>
            <a:r>
              <a:rPr lang="en-US" sz="7600" dirty="0"/>
              <a:t>Organization OCM Guidance</a:t>
            </a:r>
          </a:p>
        </p:txBody>
      </p:sp>
      <p:sp>
        <p:nvSpPr>
          <p:cNvPr id="3" name="Subtitle 2">
            <a:extLst>
              <a:ext uri="{FF2B5EF4-FFF2-40B4-BE49-F238E27FC236}">
                <a16:creationId xmlns:a16="http://schemas.microsoft.com/office/drawing/2014/main" id="{D50B9F98-4A7B-4345-952D-2A87C13A444B}"/>
              </a:ext>
            </a:extLst>
          </p:cNvPr>
          <p:cNvSpPr>
            <a:spLocks noGrp="1"/>
          </p:cNvSpPr>
          <p:nvPr>
            <p:ph type="subTitle" idx="1"/>
          </p:nvPr>
        </p:nvSpPr>
        <p:spPr>
          <a:xfrm>
            <a:off x="1358900" y="3602037"/>
            <a:ext cx="9309100" cy="2133599"/>
          </a:xfrm>
        </p:spPr>
        <p:txBody>
          <a:bodyPr vert="horz" lIns="91440" tIns="45720" rIns="91440" bIns="45720" rtlCol="0" anchor="t">
            <a:normAutofit fontScale="85000" lnSpcReduction="20000"/>
          </a:bodyPr>
          <a:lstStyle/>
          <a:p>
            <a:pPr marL="93345" defTabSz="1219170">
              <a:lnSpc>
                <a:spcPct val="120000"/>
              </a:lnSpc>
              <a:spcBef>
                <a:spcPts val="0"/>
              </a:spcBef>
            </a:pPr>
            <a:r>
              <a:rPr lang="en-US" sz="5400" spc="-5" dirty="0">
                <a:solidFill>
                  <a:schemeClr val="accent2"/>
                </a:solidFill>
                <a:latin typeface="Arial"/>
                <a:ea typeface="+mn-ea"/>
                <a:cs typeface="Arial"/>
              </a:rPr>
              <a:t>CWS-CARES </a:t>
            </a:r>
          </a:p>
          <a:p>
            <a:pPr marL="93345" defTabSz="1219170">
              <a:lnSpc>
                <a:spcPct val="120000"/>
              </a:lnSpc>
              <a:spcBef>
                <a:spcPts val="0"/>
              </a:spcBef>
            </a:pPr>
            <a:r>
              <a:rPr lang="en-US" sz="5400" spc="-5" dirty="0">
                <a:solidFill>
                  <a:schemeClr val="accent2"/>
                </a:solidFill>
                <a:latin typeface="Arial"/>
                <a:ea typeface="+mn-ea"/>
                <a:cs typeface="Arial"/>
              </a:rPr>
              <a:t>Stakeholder Analysis</a:t>
            </a:r>
          </a:p>
          <a:p>
            <a:pPr marL="93345" lvl="0" defTabSz="1219170">
              <a:lnSpc>
                <a:spcPct val="144739"/>
              </a:lnSpc>
              <a:spcBef>
                <a:spcPts val="0"/>
              </a:spcBef>
            </a:pPr>
            <a:endParaRPr lang="en-US" sz="2000" spc="-35" dirty="0">
              <a:solidFill>
                <a:srgbClr val="FFFFFF"/>
              </a:solidFill>
              <a:latin typeface="Arial"/>
              <a:ea typeface="+mn-ea"/>
              <a:cs typeface="Arial"/>
            </a:endParaRPr>
          </a:p>
          <a:p>
            <a:pPr marL="93345" lvl="0" defTabSz="1219170">
              <a:lnSpc>
                <a:spcPct val="144739"/>
              </a:lnSpc>
              <a:spcBef>
                <a:spcPts val="0"/>
              </a:spcBef>
            </a:pPr>
            <a:r>
              <a:rPr lang="en-US" sz="2000" spc="-35" dirty="0">
                <a:solidFill>
                  <a:srgbClr val="FFFFFF"/>
                </a:solidFill>
                <a:latin typeface="Arial"/>
                <a:ea typeface="+mn-ea"/>
                <a:cs typeface="Arial"/>
              </a:rPr>
              <a:t>June 30, 2026</a:t>
            </a:r>
          </a:p>
        </p:txBody>
      </p:sp>
    </p:spTree>
    <p:extLst>
      <p:ext uri="{BB962C8B-B14F-4D97-AF65-F5344CB8AC3E}">
        <p14:creationId xmlns:p14="http://schemas.microsoft.com/office/powerpoint/2010/main" val="2660753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69ED8-49C7-32C6-5CA5-2261507B6E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5ABF4A-0ECC-E8C1-2944-46D0F6B9D914}"/>
              </a:ext>
            </a:extLst>
          </p:cNvPr>
          <p:cNvSpPr>
            <a:spLocks noGrp="1"/>
          </p:cNvSpPr>
          <p:nvPr>
            <p:ph type="title"/>
          </p:nvPr>
        </p:nvSpPr>
        <p:spPr/>
        <p:txBody>
          <a:bodyPr/>
          <a:lstStyle/>
          <a:p>
            <a:r>
              <a:rPr lang="en-US"/>
              <a:t>CWS-CARES Stakeholder Landscape</a:t>
            </a:r>
          </a:p>
        </p:txBody>
      </p:sp>
      <p:sp>
        <p:nvSpPr>
          <p:cNvPr id="8" name="Rectangle 7">
            <a:extLst>
              <a:ext uri="{FF2B5EF4-FFF2-40B4-BE49-F238E27FC236}">
                <a16:creationId xmlns:a16="http://schemas.microsoft.com/office/drawing/2014/main" id="{2CF7BDC7-706E-60B3-0DD7-F01A89087CEB}"/>
              </a:ext>
            </a:extLst>
          </p:cNvPr>
          <p:cNvSpPr/>
          <p:nvPr/>
        </p:nvSpPr>
        <p:spPr>
          <a:xfrm rot="16200000">
            <a:off x="-209337" y="1930619"/>
            <a:ext cx="2485502" cy="67638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50505"/>
                </a:solidFill>
                <a:effectLst/>
                <a:uLnTx/>
                <a:uFillTx/>
                <a:latin typeface="Arial" panose="020B0604020202020204"/>
                <a:ea typeface="+mn-ea"/>
                <a:cs typeface="+mn-cs"/>
              </a:rPr>
              <a:t>Engage Directly</a:t>
            </a:r>
          </a:p>
        </p:txBody>
      </p:sp>
      <p:sp>
        <p:nvSpPr>
          <p:cNvPr id="12" name="TextBox 11">
            <a:extLst>
              <a:ext uri="{FF2B5EF4-FFF2-40B4-BE49-F238E27FC236}">
                <a16:creationId xmlns:a16="http://schemas.microsoft.com/office/drawing/2014/main" id="{FAB4FF41-2E3B-DC4C-5EA4-FFB17DC47E94}"/>
              </a:ext>
            </a:extLst>
          </p:cNvPr>
          <p:cNvSpPr txBox="1"/>
          <p:nvPr/>
        </p:nvSpPr>
        <p:spPr>
          <a:xfrm>
            <a:off x="1360179" y="1026062"/>
            <a:ext cx="3016835" cy="2548390"/>
          </a:xfrm>
          <a:prstGeom prst="rect">
            <a:avLst/>
          </a:prstGeom>
          <a:noFill/>
        </p:spPr>
        <p:txBody>
          <a:bodyPr wrap="square" rtlCol="0">
            <a:spAutoFit/>
          </a:bodyPr>
          <a:lstStyle/>
          <a:p>
            <a:pPr marL="228600" marR="0" lvl="0" indent="-228600" algn="l" defTabSz="1219170" rtl="0" eaLnBrk="1" fontAlgn="auto" latinLnBrk="0" hangingPunct="1">
              <a:lnSpc>
                <a:spcPct val="80000"/>
              </a:lnSpc>
              <a:spcBef>
                <a:spcPts val="0"/>
              </a:spcBef>
              <a:spcAft>
                <a:spcPts val="0"/>
              </a:spcAft>
              <a:buClrTx/>
              <a:buSzTx/>
              <a:buFont typeface="+mj-lt"/>
              <a:buAutoNum type="arabicPeriod"/>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Intake Hotline Workers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Intake Hotline Supervisors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Emergency Response Workers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Clerical Workers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Mandated Reporters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Other Reporters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Tribal Representatives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Community Providers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Prevention Providers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Investigative Support Staff</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11"/>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CDSS/Federal Partner Oversight</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11"/>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Quality Assurance</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11"/>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County Counsel</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11"/>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OCM Coordinators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11"/>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Social Workers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11"/>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Social Worker Supervisors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11"/>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CDSS Adoptions Regional Offices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11"/>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Eligibility Workers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11"/>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County Fiscal Workers</a:t>
            </a:r>
          </a:p>
        </p:txBody>
      </p:sp>
      <p:sp>
        <p:nvSpPr>
          <p:cNvPr id="10" name="Rectangle 9">
            <a:extLst>
              <a:ext uri="{FF2B5EF4-FFF2-40B4-BE49-F238E27FC236}">
                <a16:creationId xmlns:a16="http://schemas.microsoft.com/office/drawing/2014/main" id="{6DA116C0-7C8E-C46F-EF07-DB5B4D94244D}"/>
              </a:ext>
            </a:extLst>
          </p:cNvPr>
          <p:cNvSpPr/>
          <p:nvPr/>
        </p:nvSpPr>
        <p:spPr>
          <a:xfrm rot="16200000">
            <a:off x="599448" y="3607334"/>
            <a:ext cx="867931" cy="67638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FFFFFF"/>
                </a:solidFill>
                <a:effectLst/>
                <a:uLnTx/>
                <a:uFillTx/>
                <a:latin typeface="Arial" panose="020B0604020202020204"/>
                <a:ea typeface="+mn-ea"/>
                <a:cs typeface="+mn-cs"/>
              </a:rPr>
              <a:t>Keep Informed</a:t>
            </a:r>
          </a:p>
        </p:txBody>
      </p:sp>
      <p:sp>
        <p:nvSpPr>
          <p:cNvPr id="21" name="TextBox 20">
            <a:extLst>
              <a:ext uri="{FF2B5EF4-FFF2-40B4-BE49-F238E27FC236}">
                <a16:creationId xmlns:a16="http://schemas.microsoft.com/office/drawing/2014/main" id="{99328B28-BB6C-8E4D-6CDE-14670F6884E4}"/>
              </a:ext>
            </a:extLst>
          </p:cNvPr>
          <p:cNvSpPr txBox="1"/>
          <p:nvPr/>
        </p:nvSpPr>
        <p:spPr>
          <a:xfrm>
            <a:off x="1356172" y="3563015"/>
            <a:ext cx="3300050" cy="867930"/>
          </a:xfrm>
          <a:prstGeom prst="rect">
            <a:avLst/>
          </a:prstGeom>
          <a:noFill/>
        </p:spPr>
        <p:txBody>
          <a:bodyPr wrap="square" rtlCol="0">
            <a:spAutoFit/>
          </a:bodyPr>
          <a:lstStyle/>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Title IV-E Agency/State Admin Staff</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CDSS Directory Oversight Staff</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State Fiscal Workers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County Fiscal Workers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Placement Providers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CWCAs</a:t>
            </a:r>
          </a:p>
        </p:txBody>
      </p:sp>
      <p:sp>
        <p:nvSpPr>
          <p:cNvPr id="11" name="Rectangle 10">
            <a:extLst>
              <a:ext uri="{FF2B5EF4-FFF2-40B4-BE49-F238E27FC236}">
                <a16:creationId xmlns:a16="http://schemas.microsoft.com/office/drawing/2014/main" id="{18F4B7A2-6B9B-9865-81C7-728167A871FD}"/>
              </a:ext>
            </a:extLst>
          </p:cNvPr>
          <p:cNvSpPr/>
          <p:nvPr/>
        </p:nvSpPr>
        <p:spPr>
          <a:xfrm rot="16200000">
            <a:off x="516650" y="4558062"/>
            <a:ext cx="1033520" cy="67638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FFFFFF"/>
                </a:solidFill>
                <a:effectLst/>
                <a:uLnTx/>
                <a:uFillTx/>
                <a:latin typeface="Arial" panose="020B0604020202020204"/>
                <a:ea typeface="+mn-ea"/>
                <a:cs typeface="+mn-cs"/>
              </a:rPr>
              <a:t>Involve &amp; Collaborate</a:t>
            </a:r>
            <a:endParaRPr kumimoji="0" lang="en-US"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FD331A7D-F027-D181-7542-8C6364776274}"/>
              </a:ext>
            </a:extLst>
          </p:cNvPr>
          <p:cNvSpPr txBox="1"/>
          <p:nvPr/>
        </p:nvSpPr>
        <p:spPr>
          <a:xfrm>
            <a:off x="1356173" y="4430945"/>
            <a:ext cx="3458198" cy="997196"/>
          </a:xfrm>
          <a:prstGeom prst="rect">
            <a:avLst/>
          </a:prstGeom>
          <a:noFill/>
        </p:spPr>
        <p:txBody>
          <a:bodyPr wrap="square" rtlCol="0">
            <a:spAutoFit/>
          </a:bodyPr>
          <a:lstStyle/>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Other State Entities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Governor’s Office</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Legislature</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Provider Portal (FFPSA)</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Courts (External to CARES)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CDSS – Fiscal Division</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Federally recognized non-Title IV-E Tribes</a:t>
            </a:r>
          </a:p>
        </p:txBody>
      </p:sp>
      <p:sp>
        <p:nvSpPr>
          <p:cNvPr id="9" name="Rectangle 8">
            <a:extLst>
              <a:ext uri="{FF2B5EF4-FFF2-40B4-BE49-F238E27FC236}">
                <a16:creationId xmlns:a16="http://schemas.microsoft.com/office/drawing/2014/main" id="{965E4A82-AD1F-FA4B-DB70-108710528B07}"/>
              </a:ext>
            </a:extLst>
          </p:cNvPr>
          <p:cNvSpPr/>
          <p:nvPr/>
        </p:nvSpPr>
        <p:spPr>
          <a:xfrm rot="16200000">
            <a:off x="405546" y="5702687"/>
            <a:ext cx="1255728" cy="67638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8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50505"/>
                </a:solidFill>
                <a:effectLst/>
                <a:uLnTx/>
                <a:uFillTx/>
                <a:latin typeface="Arial" panose="020B0604020202020204"/>
                <a:ea typeface="+mn-ea"/>
                <a:cs typeface="+mn-cs"/>
              </a:rPr>
              <a:t>Monitor &amp; Engage Indirectly</a:t>
            </a:r>
          </a:p>
        </p:txBody>
      </p:sp>
      <p:sp>
        <p:nvSpPr>
          <p:cNvPr id="23" name="TextBox 22">
            <a:extLst>
              <a:ext uri="{FF2B5EF4-FFF2-40B4-BE49-F238E27FC236}">
                <a16:creationId xmlns:a16="http://schemas.microsoft.com/office/drawing/2014/main" id="{483F7441-EF62-78E8-6E1F-9A7C9B5BDB01}"/>
              </a:ext>
            </a:extLst>
          </p:cNvPr>
          <p:cNvSpPr txBox="1"/>
          <p:nvPr/>
        </p:nvSpPr>
        <p:spPr>
          <a:xfrm>
            <a:off x="1360179" y="5413016"/>
            <a:ext cx="4494338" cy="1255728"/>
          </a:xfrm>
          <a:prstGeom prst="rect">
            <a:avLst/>
          </a:prstGeom>
          <a:noFill/>
        </p:spPr>
        <p:txBody>
          <a:bodyPr wrap="square" rtlCol="0">
            <a:spAutoFit/>
          </a:bodyPr>
          <a:lstStyle/>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CWS Recipients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Advocacies and Associations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Federal Government</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Research Contractors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Media</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Attorneys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County Behavioral Health Staff</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Coordinator of Services</a:t>
            </a:r>
          </a:p>
          <a:p>
            <a:pPr marL="228600" marR="0" lvl="0" indent="-228600" algn="l" defTabSz="1219170" rtl="0" eaLnBrk="1" fontAlgn="auto" latinLnBrk="0" hangingPunct="1">
              <a:lnSpc>
                <a:spcPct val="80000"/>
              </a:lnSpc>
              <a:spcBef>
                <a:spcPts val="0"/>
              </a:spcBef>
              <a:spcAft>
                <a:spcPts val="0"/>
              </a:spcAft>
              <a:buClrTx/>
              <a:buSzTx/>
              <a:buFont typeface="+mj-lt"/>
              <a:buAutoNum type="arabicPeriod" startAt="20"/>
              <a:tabLst/>
              <a:defRPr/>
            </a:pPr>
            <a:r>
              <a:rPr kumimoji="0" lang="en-US" sz="1050" b="0" i="0" u="none" strike="noStrike" kern="1200" cap="none" spc="0" normalizeH="0" baseline="0" noProof="0">
                <a:ln>
                  <a:noFill/>
                </a:ln>
                <a:solidFill>
                  <a:srgbClr val="050505"/>
                </a:solidFill>
                <a:effectLst/>
                <a:uLnTx/>
                <a:uFillTx/>
                <a:latin typeface="Arial" panose="020B0604020202020204"/>
                <a:ea typeface="+mn-ea"/>
                <a:cs typeface="+mn-cs"/>
              </a:rPr>
              <a:t>Court Appointed Special Advocates (CASA)</a:t>
            </a:r>
          </a:p>
        </p:txBody>
      </p:sp>
      <p:grpSp>
        <p:nvGrpSpPr>
          <p:cNvPr id="90" name="Group 89" descr="A four‑quadrant chart showing numbered stakeholders positioned by impact and influence levels. The quadrants are labeled Keep Informed, Engage Directly, Monitor &amp; Engage Indirectly, and Involve &amp; Collaborate, each containing corresponding numbered stakeholder groups.">
            <a:extLst>
              <a:ext uri="{FF2B5EF4-FFF2-40B4-BE49-F238E27FC236}">
                <a16:creationId xmlns:a16="http://schemas.microsoft.com/office/drawing/2014/main" id="{A60EECB2-1A5D-1B33-B91F-15F57C6A14FF}"/>
              </a:ext>
            </a:extLst>
          </p:cNvPr>
          <p:cNvGrpSpPr/>
          <p:nvPr/>
        </p:nvGrpSpPr>
        <p:grpSpPr>
          <a:xfrm>
            <a:off x="4341959" y="1199403"/>
            <a:ext cx="7787383" cy="4915659"/>
            <a:chOff x="4341959" y="1199403"/>
            <a:chExt cx="7787383" cy="4915659"/>
          </a:xfrm>
        </p:grpSpPr>
        <p:grpSp>
          <p:nvGrpSpPr>
            <p:cNvPr id="7" name="Group 6">
              <a:extLst>
                <a:ext uri="{FF2B5EF4-FFF2-40B4-BE49-F238E27FC236}">
                  <a16:creationId xmlns:a16="http://schemas.microsoft.com/office/drawing/2014/main" id="{FC22C579-44CE-B90B-8AB3-E4C1B92C3C55}"/>
                </a:ext>
              </a:extLst>
            </p:cNvPr>
            <p:cNvGrpSpPr/>
            <p:nvPr/>
          </p:nvGrpSpPr>
          <p:grpSpPr>
            <a:xfrm>
              <a:off x="4341959" y="1199403"/>
              <a:ext cx="7787383" cy="4915659"/>
              <a:chOff x="394709" y="2419899"/>
              <a:chExt cx="4975607" cy="3441178"/>
            </a:xfrm>
          </p:grpSpPr>
          <p:sp>
            <p:nvSpPr>
              <p:cNvPr id="54" name="Rectangle 53">
                <a:extLst>
                  <a:ext uri="{FF2B5EF4-FFF2-40B4-BE49-F238E27FC236}">
                    <a16:creationId xmlns:a16="http://schemas.microsoft.com/office/drawing/2014/main" id="{54E403C0-C457-38F9-CEE7-DA6DE5467813}"/>
                  </a:ext>
                </a:extLst>
              </p:cNvPr>
              <p:cNvSpPr/>
              <p:nvPr/>
            </p:nvSpPr>
            <p:spPr>
              <a:xfrm>
                <a:off x="1190190" y="2550463"/>
                <a:ext cx="1465857" cy="12142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50505"/>
                    </a:solidFill>
                    <a:effectLst/>
                    <a:uLnTx/>
                    <a:uFillTx/>
                    <a:latin typeface="Arial" panose="020B0604020202020204"/>
                    <a:ea typeface="+mn-ea"/>
                    <a:cs typeface="+mn-cs"/>
                  </a:rPr>
                  <a:t>Keep Informed</a:t>
                </a:r>
              </a:p>
            </p:txBody>
          </p:sp>
          <p:sp>
            <p:nvSpPr>
              <p:cNvPr id="55" name="Rectangle 54">
                <a:extLst>
                  <a:ext uri="{FF2B5EF4-FFF2-40B4-BE49-F238E27FC236}">
                    <a16:creationId xmlns:a16="http://schemas.microsoft.com/office/drawing/2014/main" id="{E6E15CC5-B102-9141-50C8-3059373A0F19}"/>
                  </a:ext>
                </a:extLst>
              </p:cNvPr>
              <p:cNvSpPr/>
              <p:nvPr/>
            </p:nvSpPr>
            <p:spPr>
              <a:xfrm>
                <a:off x="2988291" y="2550464"/>
                <a:ext cx="1465861" cy="12142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50505"/>
                    </a:solidFill>
                    <a:effectLst/>
                    <a:uLnTx/>
                    <a:uFillTx/>
                    <a:latin typeface="Arial" panose="020B0604020202020204"/>
                    <a:ea typeface="+mn-ea"/>
                    <a:cs typeface="+mn-cs"/>
                  </a:rPr>
                  <a:t>Engage Directly</a:t>
                </a:r>
              </a:p>
            </p:txBody>
          </p:sp>
          <p:sp>
            <p:nvSpPr>
              <p:cNvPr id="56" name="Rectangle 55">
                <a:extLst>
                  <a:ext uri="{FF2B5EF4-FFF2-40B4-BE49-F238E27FC236}">
                    <a16:creationId xmlns:a16="http://schemas.microsoft.com/office/drawing/2014/main" id="{84BE682E-8D6A-3083-25F5-33C38E92E086}"/>
                  </a:ext>
                </a:extLst>
              </p:cNvPr>
              <p:cNvSpPr/>
              <p:nvPr/>
            </p:nvSpPr>
            <p:spPr>
              <a:xfrm>
                <a:off x="1190189" y="4112331"/>
                <a:ext cx="1465855" cy="12204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50505"/>
                    </a:solidFill>
                    <a:effectLst/>
                    <a:uLnTx/>
                    <a:uFillTx/>
                    <a:latin typeface="Arial" panose="020B0604020202020204"/>
                    <a:ea typeface="+mn-ea"/>
                    <a:cs typeface="+mn-cs"/>
                  </a:rPr>
                  <a:t>Monitor &amp; Engage Indirectly</a:t>
                </a:r>
              </a:p>
            </p:txBody>
          </p:sp>
          <p:sp>
            <p:nvSpPr>
              <p:cNvPr id="57" name="Rectangle 56">
                <a:extLst>
                  <a:ext uri="{FF2B5EF4-FFF2-40B4-BE49-F238E27FC236}">
                    <a16:creationId xmlns:a16="http://schemas.microsoft.com/office/drawing/2014/main" id="{0E16AB6B-BB21-DB40-FB75-415D46EDEF62}"/>
                  </a:ext>
                </a:extLst>
              </p:cNvPr>
              <p:cNvSpPr/>
              <p:nvPr/>
            </p:nvSpPr>
            <p:spPr>
              <a:xfrm>
                <a:off x="2981945" y="4118492"/>
                <a:ext cx="1465861" cy="12142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50505"/>
                    </a:solidFill>
                    <a:effectLst/>
                    <a:uLnTx/>
                    <a:uFillTx/>
                    <a:latin typeface="Arial" panose="020B0604020202020204"/>
                    <a:ea typeface="+mn-ea"/>
                    <a:cs typeface="+mn-cs"/>
                  </a:rPr>
                  <a:t>Involve &amp; Collaborate</a:t>
                </a:r>
              </a:p>
            </p:txBody>
          </p:sp>
          <p:cxnSp>
            <p:nvCxnSpPr>
              <p:cNvPr id="58" name="Straight Connector 57">
                <a:extLst>
                  <a:ext uri="{FF2B5EF4-FFF2-40B4-BE49-F238E27FC236}">
                    <a16:creationId xmlns:a16="http://schemas.microsoft.com/office/drawing/2014/main" id="{98BEB17C-1184-1D7E-4092-DFB71E568880}"/>
                  </a:ext>
                </a:extLst>
              </p:cNvPr>
              <p:cNvCxnSpPr>
                <a:cxnSpLocks/>
              </p:cNvCxnSpPr>
              <p:nvPr/>
            </p:nvCxnSpPr>
            <p:spPr>
              <a:xfrm>
                <a:off x="993341" y="5488527"/>
                <a:ext cx="3729963" cy="0"/>
              </a:xfrm>
              <a:prstGeom prst="line">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9" name="Straight Connector 58">
                <a:extLst>
                  <a:ext uri="{FF2B5EF4-FFF2-40B4-BE49-F238E27FC236}">
                    <a16:creationId xmlns:a16="http://schemas.microsoft.com/office/drawing/2014/main" id="{E5E72EDA-D8A9-A45B-323E-402BDD1B5CF4}"/>
                  </a:ext>
                </a:extLst>
              </p:cNvPr>
              <p:cNvCxnSpPr>
                <a:cxnSpLocks/>
              </p:cNvCxnSpPr>
              <p:nvPr/>
            </p:nvCxnSpPr>
            <p:spPr>
              <a:xfrm flipV="1">
                <a:off x="993341" y="2424599"/>
                <a:ext cx="0" cy="3063928"/>
              </a:xfrm>
              <a:prstGeom prst="line">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0" name="Straight Connector 59">
                <a:extLst>
                  <a:ext uri="{FF2B5EF4-FFF2-40B4-BE49-F238E27FC236}">
                    <a16:creationId xmlns:a16="http://schemas.microsoft.com/office/drawing/2014/main" id="{FFDDA86D-96EC-C3BB-DC31-78DD52CBD90D}"/>
                  </a:ext>
                </a:extLst>
              </p:cNvPr>
              <p:cNvCxnSpPr>
                <a:cxnSpLocks/>
              </p:cNvCxnSpPr>
              <p:nvPr/>
            </p:nvCxnSpPr>
            <p:spPr>
              <a:xfrm>
                <a:off x="993341" y="3956563"/>
                <a:ext cx="3621739" cy="0"/>
              </a:xfrm>
              <a:prstGeom prst="line">
                <a:avLst/>
              </a:prstGeom>
              <a:ln w="19050" cap="flat" cmpd="sng" algn="ctr">
                <a:solidFill>
                  <a:schemeClr val="bg2">
                    <a:lumMod val="50000"/>
                  </a:schemeClr>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1" name="Straight Connector 60">
                <a:extLst>
                  <a:ext uri="{FF2B5EF4-FFF2-40B4-BE49-F238E27FC236}">
                    <a16:creationId xmlns:a16="http://schemas.microsoft.com/office/drawing/2014/main" id="{8C0ECC7D-9889-96B5-92FE-616DED9C91F9}"/>
                  </a:ext>
                </a:extLst>
              </p:cNvPr>
              <p:cNvCxnSpPr>
                <a:cxnSpLocks/>
              </p:cNvCxnSpPr>
              <p:nvPr/>
            </p:nvCxnSpPr>
            <p:spPr>
              <a:xfrm flipV="1">
                <a:off x="2814670" y="2424599"/>
                <a:ext cx="0" cy="3063928"/>
              </a:xfrm>
              <a:prstGeom prst="line">
                <a:avLst/>
              </a:prstGeom>
              <a:ln w="19050" cap="flat" cmpd="sng" algn="ctr">
                <a:solidFill>
                  <a:schemeClr val="bg2">
                    <a:lumMod val="50000"/>
                  </a:schemeClr>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2" name="TextBox 61">
                <a:extLst>
                  <a:ext uri="{FF2B5EF4-FFF2-40B4-BE49-F238E27FC236}">
                    <a16:creationId xmlns:a16="http://schemas.microsoft.com/office/drawing/2014/main" id="{984138EF-806E-3D11-4D73-5FAB3F064883}"/>
                  </a:ext>
                </a:extLst>
              </p:cNvPr>
              <p:cNvSpPr txBox="1"/>
              <p:nvPr/>
            </p:nvSpPr>
            <p:spPr>
              <a:xfrm>
                <a:off x="394709" y="2419899"/>
                <a:ext cx="695699" cy="33855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50505"/>
                    </a:solidFill>
                    <a:effectLst/>
                    <a:uLnTx/>
                    <a:uFillTx/>
                    <a:latin typeface="Arial" panose="020B0604020202020204"/>
                    <a:ea typeface="+mn-ea"/>
                    <a:cs typeface="+mn-cs"/>
                  </a:rPr>
                  <a:t>High</a:t>
                </a:r>
              </a:p>
            </p:txBody>
          </p:sp>
          <p:sp>
            <p:nvSpPr>
              <p:cNvPr id="63" name="TextBox 62">
                <a:extLst>
                  <a:ext uri="{FF2B5EF4-FFF2-40B4-BE49-F238E27FC236}">
                    <a16:creationId xmlns:a16="http://schemas.microsoft.com/office/drawing/2014/main" id="{26C7B5C2-2C41-27B3-7B81-34087EF5F669}"/>
                  </a:ext>
                </a:extLst>
              </p:cNvPr>
              <p:cNvSpPr txBox="1"/>
              <p:nvPr/>
            </p:nvSpPr>
            <p:spPr>
              <a:xfrm>
                <a:off x="447333" y="5449059"/>
                <a:ext cx="643075" cy="33855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50505"/>
                    </a:solidFill>
                    <a:effectLst/>
                    <a:uLnTx/>
                    <a:uFillTx/>
                    <a:latin typeface="Arial" panose="020B0604020202020204"/>
                    <a:ea typeface="+mn-ea"/>
                    <a:cs typeface="+mn-cs"/>
                  </a:rPr>
                  <a:t>Low</a:t>
                </a:r>
              </a:p>
            </p:txBody>
          </p:sp>
          <p:sp>
            <p:nvSpPr>
              <p:cNvPr id="64" name="TextBox 63">
                <a:extLst>
                  <a:ext uri="{FF2B5EF4-FFF2-40B4-BE49-F238E27FC236}">
                    <a16:creationId xmlns:a16="http://schemas.microsoft.com/office/drawing/2014/main" id="{A4D29A0D-6181-CE1A-01E3-46D068C66ABF}"/>
                  </a:ext>
                </a:extLst>
              </p:cNvPr>
              <p:cNvSpPr txBox="1"/>
              <p:nvPr/>
            </p:nvSpPr>
            <p:spPr>
              <a:xfrm>
                <a:off x="4674617" y="5522523"/>
                <a:ext cx="695699" cy="33855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50505"/>
                    </a:solidFill>
                    <a:effectLst/>
                    <a:uLnTx/>
                    <a:uFillTx/>
                    <a:latin typeface="Arial" panose="020B0604020202020204"/>
                    <a:ea typeface="+mn-ea"/>
                    <a:cs typeface="+mn-cs"/>
                  </a:rPr>
                  <a:t>High</a:t>
                </a:r>
              </a:p>
            </p:txBody>
          </p:sp>
          <p:sp>
            <p:nvSpPr>
              <p:cNvPr id="65" name="TextBox 64">
                <a:extLst>
                  <a:ext uri="{FF2B5EF4-FFF2-40B4-BE49-F238E27FC236}">
                    <a16:creationId xmlns:a16="http://schemas.microsoft.com/office/drawing/2014/main" id="{9CD252AA-F107-2CA4-15B6-D4B0154631D2}"/>
                  </a:ext>
                </a:extLst>
              </p:cNvPr>
              <p:cNvSpPr txBox="1"/>
              <p:nvPr/>
            </p:nvSpPr>
            <p:spPr>
              <a:xfrm>
                <a:off x="993341" y="5506809"/>
                <a:ext cx="3557817" cy="28009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50505"/>
                    </a:solidFill>
                    <a:effectLst/>
                    <a:uLnTx/>
                    <a:uFillTx/>
                    <a:latin typeface="Arial" panose="020B0604020202020204"/>
                    <a:ea typeface="+mn-ea"/>
                    <a:cs typeface="+mn-cs"/>
                  </a:rPr>
                  <a:t>Stakeholders Level of Influence on CARES</a:t>
                </a:r>
              </a:p>
            </p:txBody>
          </p:sp>
          <p:sp>
            <p:nvSpPr>
              <p:cNvPr id="66" name="TextBox 65">
                <a:extLst>
                  <a:ext uri="{FF2B5EF4-FFF2-40B4-BE49-F238E27FC236}">
                    <a16:creationId xmlns:a16="http://schemas.microsoft.com/office/drawing/2014/main" id="{2D3749CC-1833-D9EE-DCA4-BFFADD731492}"/>
                  </a:ext>
                </a:extLst>
              </p:cNvPr>
              <p:cNvSpPr txBox="1"/>
              <p:nvPr/>
            </p:nvSpPr>
            <p:spPr>
              <a:xfrm rot="16200000">
                <a:off x="-773000" y="3890015"/>
                <a:ext cx="2947905" cy="48837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50505"/>
                    </a:solidFill>
                    <a:effectLst/>
                    <a:uLnTx/>
                    <a:uFillTx/>
                    <a:latin typeface="Arial" panose="020B0604020202020204"/>
                    <a:ea typeface="+mn-ea"/>
                    <a:cs typeface="+mn-cs"/>
                  </a:rPr>
                  <a:t>Stakeholders Level of</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50505"/>
                    </a:solidFill>
                    <a:effectLst/>
                    <a:uLnTx/>
                    <a:uFillTx/>
                    <a:latin typeface="Arial" panose="020B0604020202020204"/>
                    <a:ea typeface="+mn-ea"/>
                    <a:cs typeface="+mn-cs"/>
                  </a:rPr>
                  <a:t>Impact by CARES</a:t>
                </a:r>
              </a:p>
            </p:txBody>
          </p:sp>
        </p:grpSp>
        <p:sp>
          <p:nvSpPr>
            <p:cNvPr id="30" name="Oval 29">
              <a:extLst>
                <a:ext uri="{FF2B5EF4-FFF2-40B4-BE49-F238E27FC236}">
                  <a16:creationId xmlns:a16="http://schemas.microsoft.com/office/drawing/2014/main" id="{7BCE7167-BDF9-EB3F-572C-8829F6B5AA70}"/>
                </a:ext>
              </a:extLst>
            </p:cNvPr>
            <p:cNvSpPr/>
            <p:nvPr/>
          </p:nvSpPr>
          <p:spPr>
            <a:xfrm>
              <a:off x="9916026" y="1796885"/>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1</a:t>
              </a:r>
            </a:p>
          </p:txBody>
        </p:sp>
        <p:sp>
          <p:nvSpPr>
            <p:cNvPr id="31" name="Oval 30">
              <a:extLst>
                <a:ext uri="{FF2B5EF4-FFF2-40B4-BE49-F238E27FC236}">
                  <a16:creationId xmlns:a16="http://schemas.microsoft.com/office/drawing/2014/main" id="{254BCD0D-7A84-897C-BEB5-951E0D9C48D6}"/>
                </a:ext>
              </a:extLst>
            </p:cNvPr>
            <p:cNvSpPr/>
            <p:nvPr/>
          </p:nvSpPr>
          <p:spPr>
            <a:xfrm>
              <a:off x="10338155" y="1799629"/>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2</a:t>
              </a:r>
            </a:p>
          </p:txBody>
        </p:sp>
        <p:sp>
          <p:nvSpPr>
            <p:cNvPr id="33" name="Oval 32">
              <a:extLst>
                <a:ext uri="{FF2B5EF4-FFF2-40B4-BE49-F238E27FC236}">
                  <a16:creationId xmlns:a16="http://schemas.microsoft.com/office/drawing/2014/main" id="{66EA92E4-E1AE-C96C-FB96-5FC05DDBC240}"/>
                </a:ext>
              </a:extLst>
            </p:cNvPr>
            <p:cNvSpPr/>
            <p:nvPr/>
          </p:nvSpPr>
          <p:spPr>
            <a:xfrm>
              <a:off x="8760112" y="1953274"/>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3</a:t>
              </a:r>
            </a:p>
          </p:txBody>
        </p:sp>
        <p:sp>
          <p:nvSpPr>
            <p:cNvPr id="34" name="Oval 33">
              <a:extLst>
                <a:ext uri="{FF2B5EF4-FFF2-40B4-BE49-F238E27FC236}">
                  <a16:creationId xmlns:a16="http://schemas.microsoft.com/office/drawing/2014/main" id="{1C765167-028A-B081-EE39-A3CEB981EE3C}"/>
                </a:ext>
              </a:extLst>
            </p:cNvPr>
            <p:cNvSpPr/>
            <p:nvPr/>
          </p:nvSpPr>
          <p:spPr>
            <a:xfrm>
              <a:off x="8316611" y="2285440"/>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4</a:t>
              </a:r>
            </a:p>
          </p:txBody>
        </p:sp>
        <p:sp>
          <p:nvSpPr>
            <p:cNvPr id="35" name="Oval 34">
              <a:extLst>
                <a:ext uri="{FF2B5EF4-FFF2-40B4-BE49-F238E27FC236}">
                  <a16:creationId xmlns:a16="http://schemas.microsoft.com/office/drawing/2014/main" id="{6596B82E-2EB9-DFAF-AFCD-FC45B67E327B}"/>
                </a:ext>
              </a:extLst>
            </p:cNvPr>
            <p:cNvSpPr/>
            <p:nvPr/>
          </p:nvSpPr>
          <p:spPr>
            <a:xfrm>
              <a:off x="8769831" y="2334980"/>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5</a:t>
              </a:r>
            </a:p>
          </p:txBody>
        </p:sp>
        <p:sp>
          <p:nvSpPr>
            <p:cNvPr id="36" name="Oval 35">
              <a:extLst>
                <a:ext uri="{FF2B5EF4-FFF2-40B4-BE49-F238E27FC236}">
                  <a16:creationId xmlns:a16="http://schemas.microsoft.com/office/drawing/2014/main" id="{606A01FB-DEFD-6FDE-001E-0DEBA654D0B3}"/>
                </a:ext>
              </a:extLst>
            </p:cNvPr>
            <p:cNvSpPr/>
            <p:nvPr/>
          </p:nvSpPr>
          <p:spPr>
            <a:xfrm>
              <a:off x="9158459" y="2118272"/>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6</a:t>
              </a:r>
            </a:p>
          </p:txBody>
        </p:sp>
        <p:sp>
          <p:nvSpPr>
            <p:cNvPr id="38" name="Oval 37">
              <a:extLst>
                <a:ext uri="{FF2B5EF4-FFF2-40B4-BE49-F238E27FC236}">
                  <a16:creationId xmlns:a16="http://schemas.microsoft.com/office/drawing/2014/main" id="{75309168-2558-8646-E893-6F65AACA207C}"/>
                </a:ext>
              </a:extLst>
            </p:cNvPr>
            <p:cNvSpPr/>
            <p:nvPr/>
          </p:nvSpPr>
          <p:spPr>
            <a:xfrm>
              <a:off x="9472872" y="1855414"/>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7</a:t>
              </a:r>
            </a:p>
          </p:txBody>
        </p:sp>
        <p:sp>
          <p:nvSpPr>
            <p:cNvPr id="40" name="Oval 39">
              <a:extLst>
                <a:ext uri="{FF2B5EF4-FFF2-40B4-BE49-F238E27FC236}">
                  <a16:creationId xmlns:a16="http://schemas.microsoft.com/office/drawing/2014/main" id="{FB5F8C09-F6CB-4067-6A6A-6CAE8C969C0F}"/>
                </a:ext>
              </a:extLst>
            </p:cNvPr>
            <p:cNvSpPr/>
            <p:nvPr/>
          </p:nvSpPr>
          <p:spPr>
            <a:xfrm>
              <a:off x="9755118" y="2145567"/>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8</a:t>
              </a:r>
            </a:p>
          </p:txBody>
        </p:sp>
        <p:sp>
          <p:nvSpPr>
            <p:cNvPr id="41" name="Oval 40">
              <a:extLst>
                <a:ext uri="{FF2B5EF4-FFF2-40B4-BE49-F238E27FC236}">
                  <a16:creationId xmlns:a16="http://schemas.microsoft.com/office/drawing/2014/main" id="{8BD03D36-2341-CC86-8CE9-B8AF3416F57A}"/>
                </a:ext>
              </a:extLst>
            </p:cNvPr>
            <p:cNvSpPr/>
            <p:nvPr/>
          </p:nvSpPr>
          <p:spPr>
            <a:xfrm>
              <a:off x="10114163" y="2118272"/>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9</a:t>
              </a:r>
            </a:p>
          </p:txBody>
        </p:sp>
        <p:sp>
          <p:nvSpPr>
            <p:cNvPr id="42" name="Oval 41">
              <a:extLst>
                <a:ext uri="{FF2B5EF4-FFF2-40B4-BE49-F238E27FC236}">
                  <a16:creationId xmlns:a16="http://schemas.microsoft.com/office/drawing/2014/main" id="{C90B6BEC-A7CE-04DB-0C1B-B2D2E61210CB}"/>
                </a:ext>
              </a:extLst>
            </p:cNvPr>
            <p:cNvSpPr/>
            <p:nvPr/>
          </p:nvSpPr>
          <p:spPr>
            <a:xfrm>
              <a:off x="9928492" y="2539182"/>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10</a:t>
              </a:r>
            </a:p>
          </p:txBody>
        </p:sp>
        <p:sp>
          <p:nvSpPr>
            <p:cNvPr id="44" name="Oval 43">
              <a:extLst>
                <a:ext uri="{FF2B5EF4-FFF2-40B4-BE49-F238E27FC236}">
                  <a16:creationId xmlns:a16="http://schemas.microsoft.com/office/drawing/2014/main" id="{441E0F1A-8D93-A5F2-80AB-CDC20221450F}"/>
                </a:ext>
              </a:extLst>
            </p:cNvPr>
            <p:cNvSpPr/>
            <p:nvPr/>
          </p:nvSpPr>
          <p:spPr>
            <a:xfrm>
              <a:off x="10546476" y="2325403"/>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11</a:t>
              </a:r>
            </a:p>
          </p:txBody>
        </p:sp>
        <p:sp>
          <p:nvSpPr>
            <p:cNvPr id="45" name="Oval 44">
              <a:extLst>
                <a:ext uri="{FF2B5EF4-FFF2-40B4-BE49-F238E27FC236}">
                  <a16:creationId xmlns:a16="http://schemas.microsoft.com/office/drawing/2014/main" id="{F47E358B-AFD8-7F11-4DE4-DB3224934EC7}"/>
                </a:ext>
              </a:extLst>
            </p:cNvPr>
            <p:cNvSpPr/>
            <p:nvPr/>
          </p:nvSpPr>
          <p:spPr>
            <a:xfrm>
              <a:off x="8910506" y="2688012"/>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12</a:t>
              </a:r>
            </a:p>
          </p:txBody>
        </p:sp>
        <p:sp>
          <p:nvSpPr>
            <p:cNvPr id="47" name="Oval 46">
              <a:extLst>
                <a:ext uri="{FF2B5EF4-FFF2-40B4-BE49-F238E27FC236}">
                  <a16:creationId xmlns:a16="http://schemas.microsoft.com/office/drawing/2014/main" id="{4B58855D-A7FA-C3B7-A7D0-4A6EB237CB4B}"/>
                </a:ext>
              </a:extLst>
            </p:cNvPr>
            <p:cNvSpPr/>
            <p:nvPr/>
          </p:nvSpPr>
          <p:spPr>
            <a:xfrm>
              <a:off x="9604723" y="2964767"/>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13</a:t>
              </a:r>
            </a:p>
          </p:txBody>
        </p:sp>
        <p:sp>
          <p:nvSpPr>
            <p:cNvPr id="48" name="Oval 47">
              <a:extLst>
                <a:ext uri="{FF2B5EF4-FFF2-40B4-BE49-F238E27FC236}">
                  <a16:creationId xmlns:a16="http://schemas.microsoft.com/office/drawing/2014/main" id="{6CEE898A-A47A-4F3C-EBA4-D7CDE81F06F6}"/>
                </a:ext>
              </a:extLst>
            </p:cNvPr>
            <p:cNvSpPr/>
            <p:nvPr/>
          </p:nvSpPr>
          <p:spPr>
            <a:xfrm>
              <a:off x="9387815" y="2501153"/>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14</a:t>
              </a:r>
            </a:p>
          </p:txBody>
        </p:sp>
        <p:sp>
          <p:nvSpPr>
            <p:cNvPr id="49" name="Oval 48">
              <a:extLst>
                <a:ext uri="{FF2B5EF4-FFF2-40B4-BE49-F238E27FC236}">
                  <a16:creationId xmlns:a16="http://schemas.microsoft.com/office/drawing/2014/main" id="{59CA5138-A9D8-B208-0BAE-26292B596B42}"/>
                </a:ext>
              </a:extLst>
            </p:cNvPr>
            <p:cNvSpPr/>
            <p:nvPr/>
          </p:nvSpPr>
          <p:spPr>
            <a:xfrm>
              <a:off x="10370176" y="2690910"/>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15</a:t>
              </a:r>
            </a:p>
          </p:txBody>
        </p:sp>
        <p:sp>
          <p:nvSpPr>
            <p:cNvPr id="50" name="Oval 49">
              <a:extLst>
                <a:ext uri="{FF2B5EF4-FFF2-40B4-BE49-F238E27FC236}">
                  <a16:creationId xmlns:a16="http://schemas.microsoft.com/office/drawing/2014/main" id="{0CC732C0-7296-E8DB-6654-4E459B36D366}"/>
                </a:ext>
              </a:extLst>
            </p:cNvPr>
            <p:cNvSpPr/>
            <p:nvPr/>
          </p:nvSpPr>
          <p:spPr>
            <a:xfrm>
              <a:off x="10005761" y="2891076"/>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16</a:t>
              </a:r>
            </a:p>
          </p:txBody>
        </p:sp>
        <p:sp>
          <p:nvSpPr>
            <p:cNvPr id="51" name="Oval 50">
              <a:extLst>
                <a:ext uri="{FF2B5EF4-FFF2-40B4-BE49-F238E27FC236}">
                  <a16:creationId xmlns:a16="http://schemas.microsoft.com/office/drawing/2014/main" id="{735E8B8D-2040-E171-18BC-CA4C048E41B3}"/>
                </a:ext>
              </a:extLst>
            </p:cNvPr>
            <p:cNvSpPr/>
            <p:nvPr/>
          </p:nvSpPr>
          <p:spPr>
            <a:xfrm>
              <a:off x="10362395" y="3005614"/>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17</a:t>
              </a:r>
            </a:p>
          </p:txBody>
        </p:sp>
        <p:sp>
          <p:nvSpPr>
            <p:cNvPr id="52" name="Oval 51">
              <a:extLst>
                <a:ext uri="{FF2B5EF4-FFF2-40B4-BE49-F238E27FC236}">
                  <a16:creationId xmlns:a16="http://schemas.microsoft.com/office/drawing/2014/main" id="{545E2B66-4073-505B-FA74-A2D88880FF59}"/>
                </a:ext>
              </a:extLst>
            </p:cNvPr>
            <p:cNvSpPr/>
            <p:nvPr/>
          </p:nvSpPr>
          <p:spPr>
            <a:xfrm>
              <a:off x="8511720" y="2601031"/>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18</a:t>
              </a:r>
            </a:p>
          </p:txBody>
        </p:sp>
        <p:sp>
          <p:nvSpPr>
            <p:cNvPr id="53" name="Oval 52">
              <a:extLst>
                <a:ext uri="{FF2B5EF4-FFF2-40B4-BE49-F238E27FC236}">
                  <a16:creationId xmlns:a16="http://schemas.microsoft.com/office/drawing/2014/main" id="{6A7701AC-851F-23E8-0818-870D76459546}"/>
                </a:ext>
              </a:extLst>
            </p:cNvPr>
            <p:cNvSpPr/>
            <p:nvPr/>
          </p:nvSpPr>
          <p:spPr>
            <a:xfrm>
              <a:off x="8696485" y="2973936"/>
              <a:ext cx="300789" cy="300790"/>
            </a:xfrm>
            <a:prstGeom prst="ellipse">
              <a:avLst/>
            </a:prstGeom>
            <a:solidFill>
              <a:srgbClr val="10BCC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19</a:t>
              </a:r>
            </a:p>
          </p:txBody>
        </p:sp>
        <p:sp>
          <p:nvSpPr>
            <p:cNvPr id="67" name="Oval 66">
              <a:extLst>
                <a:ext uri="{FF2B5EF4-FFF2-40B4-BE49-F238E27FC236}">
                  <a16:creationId xmlns:a16="http://schemas.microsoft.com/office/drawing/2014/main" id="{39FB9593-40E2-308D-6285-DC712A8D4B73}"/>
                </a:ext>
              </a:extLst>
            </p:cNvPr>
            <p:cNvSpPr/>
            <p:nvPr/>
          </p:nvSpPr>
          <p:spPr>
            <a:xfrm>
              <a:off x="6433297" y="1755273"/>
              <a:ext cx="300789" cy="300790"/>
            </a:xfrm>
            <a:prstGeom prst="ellipse">
              <a:avLst/>
            </a:prstGeom>
            <a:solidFill>
              <a:srgbClr val="215E8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a:ea typeface="+mn-ea"/>
                  <a:cs typeface="+mn-cs"/>
                </a:rPr>
                <a:t>24</a:t>
              </a:r>
            </a:p>
          </p:txBody>
        </p:sp>
        <p:sp>
          <p:nvSpPr>
            <p:cNvPr id="68" name="Oval 67">
              <a:extLst>
                <a:ext uri="{FF2B5EF4-FFF2-40B4-BE49-F238E27FC236}">
                  <a16:creationId xmlns:a16="http://schemas.microsoft.com/office/drawing/2014/main" id="{48941CB6-62F2-07F8-2DF9-342063D6E4D3}"/>
                </a:ext>
              </a:extLst>
            </p:cNvPr>
            <p:cNvSpPr/>
            <p:nvPr/>
          </p:nvSpPr>
          <p:spPr>
            <a:xfrm>
              <a:off x="6855426" y="1834800"/>
              <a:ext cx="300789" cy="300790"/>
            </a:xfrm>
            <a:prstGeom prst="ellipse">
              <a:avLst/>
            </a:prstGeom>
            <a:solidFill>
              <a:srgbClr val="215E8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a:ea typeface="+mn-ea"/>
                  <a:cs typeface="+mn-cs"/>
                </a:rPr>
                <a:t>22</a:t>
              </a:r>
            </a:p>
          </p:txBody>
        </p:sp>
        <p:sp>
          <p:nvSpPr>
            <p:cNvPr id="69" name="Oval 68">
              <a:extLst>
                <a:ext uri="{FF2B5EF4-FFF2-40B4-BE49-F238E27FC236}">
                  <a16:creationId xmlns:a16="http://schemas.microsoft.com/office/drawing/2014/main" id="{CAECB52B-889F-76B0-4C03-CDCFA70CD45A}"/>
                </a:ext>
              </a:extLst>
            </p:cNvPr>
            <p:cNvSpPr/>
            <p:nvPr/>
          </p:nvSpPr>
          <p:spPr>
            <a:xfrm>
              <a:off x="6122792" y="1947280"/>
              <a:ext cx="300789" cy="300790"/>
            </a:xfrm>
            <a:prstGeom prst="ellipse">
              <a:avLst/>
            </a:prstGeom>
            <a:solidFill>
              <a:srgbClr val="215E8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a:ea typeface="+mn-ea"/>
                  <a:cs typeface="+mn-cs"/>
                </a:rPr>
                <a:t>20</a:t>
              </a:r>
            </a:p>
          </p:txBody>
        </p:sp>
        <p:sp>
          <p:nvSpPr>
            <p:cNvPr id="70" name="Oval 69">
              <a:extLst>
                <a:ext uri="{FF2B5EF4-FFF2-40B4-BE49-F238E27FC236}">
                  <a16:creationId xmlns:a16="http://schemas.microsoft.com/office/drawing/2014/main" id="{F1A52355-AEE4-A8FA-FB95-D07AA10EEBCB}"/>
                </a:ext>
              </a:extLst>
            </p:cNvPr>
            <p:cNvSpPr/>
            <p:nvPr/>
          </p:nvSpPr>
          <p:spPr>
            <a:xfrm>
              <a:off x="6453951" y="2204571"/>
              <a:ext cx="300789" cy="300790"/>
            </a:xfrm>
            <a:prstGeom prst="ellipse">
              <a:avLst/>
            </a:prstGeom>
            <a:solidFill>
              <a:srgbClr val="215E8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a:ea typeface="+mn-ea"/>
                  <a:cs typeface="+mn-cs"/>
                </a:rPr>
                <a:t>21</a:t>
              </a:r>
            </a:p>
          </p:txBody>
        </p:sp>
        <p:sp>
          <p:nvSpPr>
            <p:cNvPr id="71" name="Oval 70">
              <a:extLst>
                <a:ext uri="{FF2B5EF4-FFF2-40B4-BE49-F238E27FC236}">
                  <a16:creationId xmlns:a16="http://schemas.microsoft.com/office/drawing/2014/main" id="{7A3CE1EA-F856-03A6-9157-BF2A77B0D8C5}"/>
                </a:ext>
              </a:extLst>
            </p:cNvPr>
            <p:cNvSpPr/>
            <p:nvPr/>
          </p:nvSpPr>
          <p:spPr>
            <a:xfrm>
              <a:off x="6900215" y="2188015"/>
              <a:ext cx="300789" cy="300790"/>
            </a:xfrm>
            <a:prstGeom prst="ellipse">
              <a:avLst/>
            </a:prstGeom>
            <a:solidFill>
              <a:srgbClr val="215E8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a:ea typeface="+mn-ea"/>
                  <a:cs typeface="+mn-cs"/>
                </a:rPr>
                <a:t>23</a:t>
              </a:r>
            </a:p>
          </p:txBody>
        </p:sp>
        <p:sp>
          <p:nvSpPr>
            <p:cNvPr id="72" name="Oval 71">
              <a:extLst>
                <a:ext uri="{FF2B5EF4-FFF2-40B4-BE49-F238E27FC236}">
                  <a16:creationId xmlns:a16="http://schemas.microsoft.com/office/drawing/2014/main" id="{A1E42AE2-F48C-5D96-D67B-058BCFE9A45E}"/>
                </a:ext>
              </a:extLst>
            </p:cNvPr>
            <p:cNvSpPr/>
            <p:nvPr/>
          </p:nvSpPr>
          <p:spPr>
            <a:xfrm>
              <a:off x="6749820" y="2537475"/>
              <a:ext cx="300789" cy="300790"/>
            </a:xfrm>
            <a:prstGeom prst="ellipse">
              <a:avLst/>
            </a:prstGeom>
            <a:solidFill>
              <a:srgbClr val="215E8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a:ea typeface="+mn-ea"/>
                  <a:cs typeface="+mn-cs"/>
                </a:rPr>
                <a:t>25</a:t>
              </a:r>
            </a:p>
          </p:txBody>
        </p:sp>
        <p:sp>
          <p:nvSpPr>
            <p:cNvPr id="73" name="Oval 72">
              <a:extLst>
                <a:ext uri="{FF2B5EF4-FFF2-40B4-BE49-F238E27FC236}">
                  <a16:creationId xmlns:a16="http://schemas.microsoft.com/office/drawing/2014/main" id="{D3D7D560-BC71-93B4-C5EF-9CA09514DF24}"/>
                </a:ext>
              </a:extLst>
            </p:cNvPr>
            <p:cNvSpPr/>
            <p:nvPr/>
          </p:nvSpPr>
          <p:spPr>
            <a:xfrm>
              <a:off x="9193888" y="4338300"/>
              <a:ext cx="300789" cy="300790"/>
            </a:xfrm>
            <a:prstGeom prst="ellipse">
              <a:avLst/>
            </a:prstGeom>
            <a:solidFill>
              <a:srgbClr val="20625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a:ea typeface="+mn-ea"/>
                  <a:cs typeface="+mn-cs"/>
                </a:rPr>
                <a:t>32</a:t>
              </a:r>
            </a:p>
          </p:txBody>
        </p:sp>
        <p:sp>
          <p:nvSpPr>
            <p:cNvPr id="74" name="Oval 73">
              <a:extLst>
                <a:ext uri="{FF2B5EF4-FFF2-40B4-BE49-F238E27FC236}">
                  <a16:creationId xmlns:a16="http://schemas.microsoft.com/office/drawing/2014/main" id="{278D6677-5836-C8CF-B00A-EB738E0CECC9}"/>
                </a:ext>
              </a:extLst>
            </p:cNvPr>
            <p:cNvSpPr/>
            <p:nvPr/>
          </p:nvSpPr>
          <p:spPr>
            <a:xfrm>
              <a:off x="8820396" y="4520392"/>
              <a:ext cx="300789" cy="300790"/>
            </a:xfrm>
            <a:prstGeom prst="ellipse">
              <a:avLst/>
            </a:prstGeom>
            <a:solidFill>
              <a:srgbClr val="20625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a:ea typeface="+mn-ea"/>
                  <a:cs typeface="+mn-cs"/>
                </a:rPr>
                <a:t>31</a:t>
              </a:r>
            </a:p>
          </p:txBody>
        </p:sp>
        <p:sp>
          <p:nvSpPr>
            <p:cNvPr id="75" name="Oval 74">
              <a:extLst>
                <a:ext uri="{FF2B5EF4-FFF2-40B4-BE49-F238E27FC236}">
                  <a16:creationId xmlns:a16="http://schemas.microsoft.com/office/drawing/2014/main" id="{924A5C00-7E62-0308-7DE5-5E8C1ABCC1F8}"/>
                </a:ext>
              </a:extLst>
            </p:cNvPr>
            <p:cNvSpPr/>
            <p:nvPr/>
          </p:nvSpPr>
          <p:spPr>
            <a:xfrm>
              <a:off x="9092415" y="4775699"/>
              <a:ext cx="300789" cy="300790"/>
            </a:xfrm>
            <a:prstGeom prst="ellipse">
              <a:avLst/>
            </a:prstGeom>
            <a:solidFill>
              <a:srgbClr val="20625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a:ea typeface="+mn-ea"/>
                  <a:cs typeface="+mn-cs"/>
                </a:rPr>
                <a:t>27</a:t>
              </a:r>
            </a:p>
          </p:txBody>
        </p:sp>
        <p:sp>
          <p:nvSpPr>
            <p:cNvPr id="76" name="Oval 75">
              <a:extLst>
                <a:ext uri="{FF2B5EF4-FFF2-40B4-BE49-F238E27FC236}">
                  <a16:creationId xmlns:a16="http://schemas.microsoft.com/office/drawing/2014/main" id="{F0A440B9-6637-9A40-AC6C-736C54013852}"/>
                </a:ext>
              </a:extLst>
            </p:cNvPr>
            <p:cNvSpPr/>
            <p:nvPr/>
          </p:nvSpPr>
          <p:spPr>
            <a:xfrm>
              <a:off x="9494677" y="4663082"/>
              <a:ext cx="300789" cy="300790"/>
            </a:xfrm>
            <a:prstGeom prst="ellipse">
              <a:avLst/>
            </a:prstGeom>
            <a:solidFill>
              <a:srgbClr val="20625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a:ea typeface="+mn-ea"/>
                  <a:cs typeface="+mn-cs"/>
                </a:rPr>
                <a:t>29</a:t>
              </a:r>
            </a:p>
          </p:txBody>
        </p:sp>
        <p:sp>
          <p:nvSpPr>
            <p:cNvPr id="77" name="Oval 76">
              <a:extLst>
                <a:ext uri="{FF2B5EF4-FFF2-40B4-BE49-F238E27FC236}">
                  <a16:creationId xmlns:a16="http://schemas.microsoft.com/office/drawing/2014/main" id="{7685B859-BBB0-C692-7378-C3D5B48CE6DE}"/>
                </a:ext>
              </a:extLst>
            </p:cNvPr>
            <p:cNvSpPr/>
            <p:nvPr/>
          </p:nvSpPr>
          <p:spPr>
            <a:xfrm>
              <a:off x="10018563" y="4422666"/>
              <a:ext cx="300789" cy="300790"/>
            </a:xfrm>
            <a:prstGeom prst="ellipse">
              <a:avLst/>
            </a:prstGeom>
            <a:solidFill>
              <a:srgbClr val="20625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a:ea typeface="+mn-ea"/>
                  <a:cs typeface="+mn-cs"/>
                </a:rPr>
                <a:t>26</a:t>
              </a:r>
            </a:p>
          </p:txBody>
        </p:sp>
        <p:sp>
          <p:nvSpPr>
            <p:cNvPr id="78" name="Oval 77">
              <a:extLst>
                <a:ext uri="{FF2B5EF4-FFF2-40B4-BE49-F238E27FC236}">
                  <a16:creationId xmlns:a16="http://schemas.microsoft.com/office/drawing/2014/main" id="{1B8FA3CC-2B17-2B45-D3A6-B5BFD5416688}"/>
                </a:ext>
              </a:extLst>
            </p:cNvPr>
            <p:cNvSpPr/>
            <p:nvPr/>
          </p:nvSpPr>
          <p:spPr>
            <a:xfrm>
              <a:off x="9905512" y="4995004"/>
              <a:ext cx="300789" cy="300790"/>
            </a:xfrm>
            <a:prstGeom prst="ellipse">
              <a:avLst/>
            </a:prstGeom>
            <a:solidFill>
              <a:srgbClr val="20625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a:ea typeface="+mn-ea"/>
                  <a:cs typeface="+mn-cs"/>
                </a:rPr>
                <a:t>28</a:t>
              </a:r>
            </a:p>
          </p:txBody>
        </p:sp>
        <p:sp>
          <p:nvSpPr>
            <p:cNvPr id="79" name="Oval 78">
              <a:extLst>
                <a:ext uri="{FF2B5EF4-FFF2-40B4-BE49-F238E27FC236}">
                  <a16:creationId xmlns:a16="http://schemas.microsoft.com/office/drawing/2014/main" id="{2661AF38-52B4-7CD5-D789-EF3CCDD44653}"/>
                </a:ext>
              </a:extLst>
            </p:cNvPr>
            <p:cNvSpPr/>
            <p:nvPr/>
          </p:nvSpPr>
          <p:spPr>
            <a:xfrm>
              <a:off x="9275909" y="5201180"/>
              <a:ext cx="300789" cy="300790"/>
            </a:xfrm>
            <a:prstGeom prst="ellipse">
              <a:avLst/>
            </a:prstGeom>
            <a:solidFill>
              <a:srgbClr val="20625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a:ea typeface="+mn-ea"/>
                  <a:cs typeface="+mn-cs"/>
                </a:rPr>
                <a:t>30</a:t>
              </a:r>
            </a:p>
          </p:txBody>
        </p:sp>
        <p:sp>
          <p:nvSpPr>
            <p:cNvPr id="80" name="Oval 79">
              <a:extLst>
                <a:ext uri="{FF2B5EF4-FFF2-40B4-BE49-F238E27FC236}">
                  <a16:creationId xmlns:a16="http://schemas.microsoft.com/office/drawing/2014/main" id="{B0EB77D9-BA2D-B366-8603-E59E32D6BD20}"/>
                </a:ext>
              </a:extLst>
            </p:cNvPr>
            <p:cNvSpPr/>
            <p:nvPr/>
          </p:nvSpPr>
          <p:spPr>
            <a:xfrm>
              <a:off x="7511484" y="4077575"/>
              <a:ext cx="300789" cy="300790"/>
            </a:xfrm>
            <a:prstGeom prst="ellipse">
              <a:avLst/>
            </a:prstGeom>
            <a:solidFill>
              <a:srgbClr val="94C94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33</a:t>
              </a:r>
            </a:p>
          </p:txBody>
        </p:sp>
        <p:sp>
          <p:nvSpPr>
            <p:cNvPr id="81" name="Oval 80">
              <a:extLst>
                <a:ext uri="{FF2B5EF4-FFF2-40B4-BE49-F238E27FC236}">
                  <a16:creationId xmlns:a16="http://schemas.microsoft.com/office/drawing/2014/main" id="{E4065876-35A0-E40B-689F-F7E166285CA3}"/>
                </a:ext>
              </a:extLst>
            </p:cNvPr>
            <p:cNvSpPr/>
            <p:nvPr/>
          </p:nvSpPr>
          <p:spPr>
            <a:xfrm>
              <a:off x="7731363" y="4430945"/>
              <a:ext cx="300789" cy="300790"/>
            </a:xfrm>
            <a:prstGeom prst="ellipse">
              <a:avLst/>
            </a:prstGeom>
            <a:solidFill>
              <a:srgbClr val="94C94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35</a:t>
              </a:r>
            </a:p>
          </p:txBody>
        </p:sp>
        <p:sp>
          <p:nvSpPr>
            <p:cNvPr id="82" name="Oval 81">
              <a:extLst>
                <a:ext uri="{FF2B5EF4-FFF2-40B4-BE49-F238E27FC236}">
                  <a16:creationId xmlns:a16="http://schemas.microsoft.com/office/drawing/2014/main" id="{B08F94C8-38B5-54CD-391A-EC2E9911D43C}"/>
                </a:ext>
              </a:extLst>
            </p:cNvPr>
            <p:cNvSpPr/>
            <p:nvPr/>
          </p:nvSpPr>
          <p:spPr>
            <a:xfrm>
              <a:off x="7578175" y="4725505"/>
              <a:ext cx="300789" cy="300790"/>
            </a:xfrm>
            <a:prstGeom prst="ellipse">
              <a:avLst/>
            </a:prstGeom>
            <a:solidFill>
              <a:srgbClr val="94C94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41</a:t>
              </a:r>
            </a:p>
          </p:txBody>
        </p:sp>
        <p:sp>
          <p:nvSpPr>
            <p:cNvPr id="83" name="Oval 82">
              <a:extLst>
                <a:ext uri="{FF2B5EF4-FFF2-40B4-BE49-F238E27FC236}">
                  <a16:creationId xmlns:a16="http://schemas.microsoft.com/office/drawing/2014/main" id="{F7304617-F03D-0E97-A724-FAC2FD4CE6DB}"/>
                </a:ext>
              </a:extLst>
            </p:cNvPr>
            <p:cNvSpPr/>
            <p:nvPr/>
          </p:nvSpPr>
          <p:spPr>
            <a:xfrm>
              <a:off x="7188066" y="4515671"/>
              <a:ext cx="300789" cy="300790"/>
            </a:xfrm>
            <a:prstGeom prst="ellipse">
              <a:avLst/>
            </a:prstGeom>
            <a:solidFill>
              <a:srgbClr val="94C94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36</a:t>
              </a:r>
            </a:p>
          </p:txBody>
        </p:sp>
        <p:sp>
          <p:nvSpPr>
            <p:cNvPr id="84" name="Oval 83">
              <a:extLst>
                <a:ext uri="{FF2B5EF4-FFF2-40B4-BE49-F238E27FC236}">
                  <a16:creationId xmlns:a16="http://schemas.microsoft.com/office/drawing/2014/main" id="{3D192FA7-073F-CB33-FD5D-A2C42E4D0692}"/>
                </a:ext>
              </a:extLst>
            </p:cNvPr>
            <p:cNvSpPr/>
            <p:nvPr/>
          </p:nvSpPr>
          <p:spPr>
            <a:xfrm>
              <a:off x="6977692" y="4875283"/>
              <a:ext cx="300789" cy="300790"/>
            </a:xfrm>
            <a:prstGeom prst="ellipse">
              <a:avLst/>
            </a:prstGeom>
            <a:solidFill>
              <a:srgbClr val="94C94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38</a:t>
              </a:r>
            </a:p>
          </p:txBody>
        </p:sp>
        <p:sp>
          <p:nvSpPr>
            <p:cNvPr id="85" name="Oval 84">
              <a:extLst>
                <a:ext uri="{FF2B5EF4-FFF2-40B4-BE49-F238E27FC236}">
                  <a16:creationId xmlns:a16="http://schemas.microsoft.com/office/drawing/2014/main" id="{10C8F051-F83F-5660-2FA7-91B6544C5AAF}"/>
                </a:ext>
              </a:extLst>
            </p:cNvPr>
            <p:cNvSpPr/>
            <p:nvPr/>
          </p:nvSpPr>
          <p:spPr>
            <a:xfrm>
              <a:off x="6644769" y="4606261"/>
              <a:ext cx="300789" cy="300790"/>
            </a:xfrm>
            <a:prstGeom prst="ellipse">
              <a:avLst/>
            </a:prstGeom>
            <a:solidFill>
              <a:srgbClr val="94C94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37</a:t>
              </a:r>
            </a:p>
          </p:txBody>
        </p:sp>
        <p:sp>
          <p:nvSpPr>
            <p:cNvPr id="86" name="Oval 85">
              <a:extLst>
                <a:ext uri="{FF2B5EF4-FFF2-40B4-BE49-F238E27FC236}">
                  <a16:creationId xmlns:a16="http://schemas.microsoft.com/office/drawing/2014/main" id="{A7ED7499-3EE9-D6B2-408B-104F17673D10}"/>
                </a:ext>
              </a:extLst>
            </p:cNvPr>
            <p:cNvSpPr/>
            <p:nvPr/>
          </p:nvSpPr>
          <p:spPr>
            <a:xfrm>
              <a:off x="6788533" y="4279357"/>
              <a:ext cx="300789" cy="300790"/>
            </a:xfrm>
            <a:prstGeom prst="ellipse">
              <a:avLst/>
            </a:prstGeom>
            <a:solidFill>
              <a:srgbClr val="94C94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34</a:t>
              </a:r>
            </a:p>
          </p:txBody>
        </p:sp>
        <p:sp>
          <p:nvSpPr>
            <p:cNvPr id="87" name="Oval 86">
              <a:extLst>
                <a:ext uri="{FF2B5EF4-FFF2-40B4-BE49-F238E27FC236}">
                  <a16:creationId xmlns:a16="http://schemas.microsoft.com/office/drawing/2014/main" id="{7BDF94E8-E93A-D74F-01F5-75BCE8EFDABB}"/>
                </a:ext>
              </a:extLst>
            </p:cNvPr>
            <p:cNvSpPr/>
            <p:nvPr/>
          </p:nvSpPr>
          <p:spPr>
            <a:xfrm>
              <a:off x="6331577" y="4409738"/>
              <a:ext cx="300789" cy="300790"/>
            </a:xfrm>
            <a:prstGeom prst="ellipse">
              <a:avLst/>
            </a:prstGeom>
            <a:solidFill>
              <a:srgbClr val="94C94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40</a:t>
              </a:r>
            </a:p>
          </p:txBody>
        </p:sp>
        <p:sp>
          <p:nvSpPr>
            <p:cNvPr id="88" name="Oval 87">
              <a:extLst>
                <a:ext uri="{FF2B5EF4-FFF2-40B4-BE49-F238E27FC236}">
                  <a16:creationId xmlns:a16="http://schemas.microsoft.com/office/drawing/2014/main" id="{12C78B16-E19B-4806-31B2-625CEF5B374D}"/>
                </a:ext>
              </a:extLst>
            </p:cNvPr>
            <p:cNvSpPr/>
            <p:nvPr/>
          </p:nvSpPr>
          <p:spPr>
            <a:xfrm>
              <a:off x="5911978" y="4202777"/>
              <a:ext cx="300789" cy="300790"/>
            </a:xfrm>
            <a:prstGeom prst="ellipse">
              <a:avLst/>
            </a:prstGeom>
            <a:solidFill>
              <a:srgbClr val="94C94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50505"/>
                  </a:solidFill>
                  <a:effectLst/>
                  <a:uLnTx/>
                  <a:uFillTx/>
                  <a:latin typeface="Arial" panose="020B0604020202020204"/>
                  <a:ea typeface="+mn-ea"/>
                  <a:cs typeface="+mn-cs"/>
                </a:rPr>
                <a:t>39</a:t>
              </a:r>
            </a:p>
          </p:txBody>
        </p:sp>
      </p:grpSp>
      <p:sp>
        <p:nvSpPr>
          <p:cNvPr id="29" name="Rectangle 28">
            <a:extLst>
              <a:ext uri="{FF2B5EF4-FFF2-40B4-BE49-F238E27FC236}">
                <a16:creationId xmlns:a16="http://schemas.microsoft.com/office/drawing/2014/main" id="{7FF762CA-1AA4-A438-2239-709C2E3E449A}"/>
              </a:ext>
            </a:extLst>
          </p:cNvPr>
          <p:cNvSpPr/>
          <p:nvPr/>
        </p:nvSpPr>
        <p:spPr>
          <a:xfrm>
            <a:off x="4943260" y="6030380"/>
            <a:ext cx="6372415" cy="3970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Stakeholder groups from quadrants with higher levels of impact and influence were further assessed to determine their current and desired levels of engagement.</a:t>
            </a:r>
          </a:p>
        </p:txBody>
      </p:sp>
      <p:sp>
        <p:nvSpPr>
          <p:cNvPr id="4" name="Slide Number Placeholder 3">
            <a:extLst>
              <a:ext uri="{FF2B5EF4-FFF2-40B4-BE49-F238E27FC236}">
                <a16:creationId xmlns:a16="http://schemas.microsoft.com/office/drawing/2014/main" id="{ACABF60B-112D-D0E0-92C7-F24B3A2DAC88}"/>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10</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746324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16C48-4095-4457-B5EB-02FF5ED5B926}"/>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Purpose &amp; Audience</a:t>
            </a:r>
          </a:p>
        </p:txBody>
      </p:sp>
      <p:sp>
        <p:nvSpPr>
          <p:cNvPr id="8" name="TextBox 7">
            <a:extLst>
              <a:ext uri="{FF2B5EF4-FFF2-40B4-BE49-F238E27FC236}">
                <a16:creationId xmlns:a16="http://schemas.microsoft.com/office/drawing/2014/main" id="{F0C06326-4E53-871A-A2CF-0EA193781221}"/>
              </a:ext>
            </a:extLst>
          </p:cNvPr>
          <p:cNvSpPr txBox="1"/>
          <p:nvPr/>
        </p:nvSpPr>
        <p:spPr>
          <a:xfrm>
            <a:off x="685799" y="1149089"/>
            <a:ext cx="10972800" cy="555473"/>
          </a:xfrm>
          <a:prstGeom prst="rect">
            <a:avLst/>
          </a:prstGeom>
          <a:noFill/>
        </p:spPr>
        <p:txBody>
          <a:bodyPr wrap="square">
            <a:spAutoFit/>
          </a:bodyPr>
          <a:lstStyle/>
          <a:p>
            <a:pPr marL="0" marR="0" lvl="0" indent="0" algn="l" defTabSz="1219170" rtl="0" eaLnBrk="1" fontAlgn="auto" latinLnBrk="0" hangingPunct="1">
              <a:lnSpc>
                <a:spcPct val="112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OCM Guidance is designed to equip organizations with the context, tools, and direction needed to carry out change management activities successfully in support of the CWS-CARES  V1 Go-live.</a:t>
            </a:r>
          </a:p>
        </p:txBody>
      </p:sp>
      <p:pic>
        <p:nvPicPr>
          <p:cNvPr id="29" name="Graphic 28" descr="Bullseye with solid fill">
            <a:extLst>
              <a:ext uri="{FF2B5EF4-FFF2-40B4-BE49-F238E27FC236}">
                <a16:creationId xmlns:a16="http://schemas.microsoft.com/office/drawing/2014/main" id="{7A04EB82-8FE3-664F-81F8-E5621B7986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71800" y="1742773"/>
            <a:ext cx="823913" cy="823913"/>
          </a:xfrm>
          <a:prstGeom prst="rect">
            <a:avLst/>
          </a:prstGeom>
        </p:spPr>
      </p:pic>
      <p:sp>
        <p:nvSpPr>
          <p:cNvPr id="26" name="Rectangle 25">
            <a:extLst>
              <a:ext uri="{FF2B5EF4-FFF2-40B4-BE49-F238E27FC236}">
                <a16:creationId xmlns:a16="http://schemas.microsoft.com/office/drawing/2014/main" id="{63AED862-95D5-7C01-A412-02E0DD02ACB0}"/>
              </a:ext>
            </a:extLst>
          </p:cNvPr>
          <p:cNvSpPr/>
          <p:nvPr/>
        </p:nvSpPr>
        <p:spPr>
          <a:xfrm>
            <a:off x="1891698" y="2610538"/>
            <a:ext cx="2874579" cy="412750"/>
          </a:xfrm>
          <a:prstGeom prst="rect">
            <a:avLst/>
          </a:prstGeom>
          <a:solidFill>
            <a:schemeClr val="bg1"/>
          </a:solid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C7DAE"/>
                </a:solidFill>
                <a:effectLst/>
                <a:uLnTx/>
                <a:uFillTx/>
                <a:latin typeface="Arial" panose="020B0604020202020204"/>
                <a:ea typeface="+mn-ea"/>
                <a:cs typeface="+mn-cs"/>
              </a:rPr>
              <a:t>Purpose</a:t>
            </a:r>
          </a:p>
        </p:txBody>
      </p:sp>
      <p:sp>
        <p:nvSpPr>
          <p:cNvPr id="24" name="Rectangle 23">
            <a:extLst>
              <a:ext uri="{FF2B5EF4-FFF2-40B4-BE49-F238E27FC236}">
                <a16:creationId xmlns:a16="http://schemas.microsoft.com/office/drawing/2014/main" id="{8F386CE4-EF84-2D78-7927-1EB5458EA5D4}"/>
              </a:ext>
            </a:extLst>
          </p:cNvPr>
          <p:cNvSpPr/>
          <p:nvPr/>
        </p:nvSpPr>
        <p:spPr>
          <a:xfrm>
            <a:off x="723900" y="3149563"/>
            <a:ext cx="5210175" cy="20002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The Organization OCM Guidance Materials are designed to equip Organizations </a:t>
            </a: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with background, processes, tools, and templates </a:t>
            </a: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for executing change management activities in preparation for  CARES Go-Live.</a:t>
            </a:r>
          </a:p>
        </p:txBody>
      </p:sp>
      <p:pic>
        <p:nvPicPr>
          <p:cNvPr id="28" name="Graphic 27" descr="Group with solid fill">
            <a:extLst>
              <a:ext uri="{FF2B5EF4-FFF2-40B4-BE49-F238E27FC236}">
                <a16:creationId xmlns:a16="http://schemas.microsoft.com/office/drawing/2014/main" id="{F7BB1EC4-A558-A9B0-5EBA-EB4AC98926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96287" y="1757325"/>
            <a:ext cx="823913" cy="823913"/>
          </a:xfrm>
          <a:prstGeom prst="rect">
            <a:avLst/>
          </a:prstGeom>
        </p:spPr>
      </p:pic>
      <p:sp>
        <p:nvSpPr>
          <p:cNvPr id="22" name="Rectangle 21">
            <a:extLst>
              <a:ext uri="{FF2B5EF4-FFF2-40B4-BE49-F238E27FC236}">
                <a16:creationId xmlns:a16="http://schemas.microsoft.com/office/drawing/2014/main" id="{D09E0D4C-8FB7-A1D1-54CB-B7464E1D7160}"/>
              </a:ext>
            </a:extLst>
          </p:cNvPr>
          <p:cNvSpPr/>
          <p:nvPr/>
        </p:nvSpPr>
        <p:spPr>
          <a:xfrm>
            <a:off x="7406673" y="2610538"/>
            <a:ext cx="2874579" cy="412750"/>
          </a:xfrm>
          <a:prstGeom prst="rect">
            <a:avLst/>
          </a:prstGeom>
          <a:solidFill>
            <a:schemeClr val="bg1"/>
          </a:solid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C7DAE"/>
                </a:solidFill>
                <a:effectLst/>
                <a:uLnTx/>
                <a:uFillTx/>
                <a:latin typeface="Arial" panose="020B0604020202020204"/>
                <a:ea typeface="+mn-ea"/>
                <a:cs typeface="+mn-cs"/>
              </a:rPr>
              <a:t>Audience</a:t>
            </a:r>
          </a:p>
        </p:txBody>
      </p:sp>
      <p:sp>
        <p:nvSpPr>
          <p:cNvPr id="21" name="Rectangle 20">
            <a:extLst>
              <a:ext uri="{FF2B5EF4-FFF2-40B4-BE49-F238E27FC236}">
                <a16:creationId xmlns:a16="http://schemas.microsoft.com/office/drawing/2014/main" id="{4115CCA0-5125-C598-E49D-4C6B9555011E}"/>
              </a:ext>
            </a:extLst>
          </p:cNvPr>
          <p:cNvSpPr/>
          <p:nvPr/>
        </p:nvSpPr>
        <p:spPr>
          <a:xfrm>
            <a:off x="6238875" y="3149563"/>
            <a:ext cx="5210175" cy="20002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The OCM Guidance is intended for the </a:t>
            </a: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Organizations impacted by the CARES implementation.</a:t>
            </a: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 OCM Coordinators are encouraged to leverage the following content to guide the execution of change management activities within their local organizations.</a:t>
            </a:r>
          </a:p>
        </p:txBody>
      </p:sp>
      <p:sp>
        <p:nvSpPr>
          <p:cNvPr id="27" name="Content Placeholder 2">
            <a:extLst>
              <a:ext uri="{FF2B5EF4-FFF2-40B4-BE49-F238E27FC236}">
                <a16:creationId xmlns:a16="http://schemas.microsoft.com/office/drawing/2014/main" id="{79BB0F31-7586-76FE-4806-3DCABF1A155A}"/>
              </a:ext>
            </a:extLst>
          </p:cNvPr>
          <p:cNvSpPr txBox="1">
            <a:spLocks/>
          </p:cNvSpPr>
          <p:nvPr/>
        </p:nvSpPr>
        <p:spPr>
          <a:xfrm>
            <a:off x="2593015" y="5489805"/>
            <a:ext cx="7005970" cy="869684"/>
          </a:xfrm>
          <a:prstGeom prst="rect">
            <a:avLst/>
          </a:prstGeom>
          <a:ln w="38100">
            <a:solidFill>
              <a:schemeClr val="accent4"/>
            </a:solidFill>
          </a:ln>
        </p:spPr>
        <p:txBody>
          <a:bodyPr vert="horz" lIns="91440" tIns="45720" rIns="91440" bIns="45720" rtlCol="0" anchor="ctr">
            <a:noAutofit/>
          </a:bodyPr>
          <a:lstStyle>
            <a:lvl1pPr marL="0" indent="0" algn="l" defTabSz="914400" rtl="0" eaLnBrk="1" latinLnBrk="0" hangingPunct="1">
              <a:lnSpc>
                <a:spcPct val="90000"/>
              </a:lnSpc>
              <a:spcBef>
                <a:spcPts val="1000"/>
              </a:spcBef>
              <a:buFontTx/>
              <a:buNone/>
              <a:defRPr sz="2400" b="0" i="0" kern="1200">
                <a:solidFill>
                  <a:schemeClr val="tx1"/>
                </a:solidFill>
                <a:latin typeface="Arial" panose="020B0604020202020204" pitchFamily="34" charset="0"/>
                <a:ea typeface="Source Sans Pro" charset="0"/>
                <a:cs typeface="Arial" panose="020B0604020202020204" pitchFamily="34"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panose="020B0604020202020204" pitchFamily="34" charset="0"/>
                <a:ea typeface="Source Sans Pro" charset="0"/>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600" b="1"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Key Terms Repository: </a:t>
            </a:r>
            <a:r>
              <a:rPr kumimoji="0" lang="en-US" sz="1600" b="0" i="0" u="sng"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hlinkClick r:id="rId5"/>
              </a:rPr>
              <a:t>CWDS Glossary</a:t>
            </a:r>
            <a:endParaRPr kumimoji="0" lang="en-US" sz="1600" b="0"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600" b="1"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Leading Practice: </a:t>
            </a:r>
            <a:r>
              <a:rPr kumimoji="0" lang="en-US" sz="1600" b="0"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Check the repository for updates bi-weekly</a:t>
            </a:r>
          </a:p>
        </p:txBody>
      </p:sp>
      <p:sp>
        <p:nvSpPr>
          <p:cNvPr id="4" name="Slide Number Placeholder 3">
            <a:extLst>
              <a:ext uri="{FF2B5EF4-FFF2-40B4-BE49-F238E27FC236}">
                <a16:creationId xmlns:a16="http://schemas.microsoft.com/office/drawing/2014/main" id="{71B079FF-D5C2-4BF8-AE20-EF39FAB4B6A4}"/>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53659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F994D-F872-3E6D-6831-9229145040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662636-7199-D83C-42F4-073C9DCFD1BE}"/>
              </a:ext>
            </a:extLst>
          </p:cNvPr>
          <p:cNvSpPr>
            <a:spLocks noGrp="1"/>
          </p:cNvSpPr>
          <p:nvPr>
            <p:ph type="title"/>
          </p:nvPr>
        </p:nvSpPr>
        <p:spPr/>
        <p:txBody>
          <a:bodyPr/>
          <a:lstStyle/>
          <a:p>
            <a:r>
              <a:rPr lang="en-US"/>
              <a:t>Background</a:t>
            </a:r>
          </a:p>
        </p:txBody>
      </p:sp>
      <p:sp>
        <p:nvSpPr>
          <p:cNvPr id="15" name="Rectangle 14">
            <a:extLst>
              <a:ext uri="{FF2B5EF4-FFF2-40B4-BE49-F238E27FC236}">
                <a16:creationId xmlns:a16="http://schemas.microsoft.com/office/drawing/2014/main" id="{D7F367D2-307B-D3FD-C959-87224F2DC052}"/>
              </a:ext>
            </a:extLst>
          </p:cNvPr>
          <p:cNvSpPr/>
          <p:nvPr/>
        </p:nvSpPr>
        <p:spPr>
          <a:xfrm>
            <a:off x="688540" y="968632"/>
            <a:ext cx="10953110" cy="435722"/>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CWS-CARES Project Overview</a:t>
            </a:r>
          </a:p>
        </p:txBody>
      </p:sp>
      <p:sp>
        <p:nvSpPr>
          <p:cNvPr id="16" name="Rectangle 15">
            <a:extLst>
              <a:ext uri="{FF2B5EF4-FFF2-40B4-BE49-F238E27FC236}">
                <a16:creationId xmlns:a16="http://schemas.microsoft.com/office/drawing/2014/main" id="{29D1EE28-37E2-A7AF-E143-E9CC3B7B7AD9}"/>
              </a:ext>
            </a:extLst>
          </p:cNvPr>
          <p:cNvSpPr/>
          <p:nvPr/>
        </p:nvSpPr>
        <p:spPr>
          <a:xfrm>
            <a:off x="685799" y="1459438"/>
            <a:ext cx="10958623" cy="2504968"/>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12000"/>
              </a:lnSpc>
              <a:spcBef>
                <a:spcPts val="600"/>
              </a:spcBef>
              <a:spcAft>
                <a:spcPts val="60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Child Welfare Digital Services (CWDS) is a collaboration between the California Department of Social Services (CDSS), the Office of Systems Integration (OSI), and the County Welfare Directors Association (CWDA), in collaboration with 58 local child welfare agencies. CWDS supports end-users through technology and aims to ensure the safety, permanency, and well-being of children at risk of abuse, neglect, or exploitation. CWDS is responsible for maintaining and operating the existing Child Welfare Services/Case Management System (CWS/CMS), as well as developing the replacement system, the Child Welfare Services-California Automated Response and Engagement System (CWS-CARES). </a:t>
            </a:r>
          </a:p>
          <a:p>
            <a:pPr marL="0" marR="0" lvl="0" indent="0" algn="l" defTabSz="914400" rtl="0" eaLnBrk="1" fontAlgn="auto" latinLnBrk="0" hangingPunct="1">
              <a:lnSpc>
                <a:spcPct val="112000"/>
              </a:lnSpc>
              <a:spcBef>
                <a:spcPts val="600"/>
              </a:spcBef>
              <a:spcAft>
                <a:spcPts val="60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The goal of the CWS-CARES Project (hereinafter referred to as “project”) is to replace the CWS/CMS with a compliant Comprehensive Child Welfare Information System (CCWIS), which keeps the needs of local child welfare and juvenile probation practitioners at the forefront and meets the regulations and policies of state and federal laws. This project will deliver the CWS-CARES operational applications on the Salesforce platform, using an agile development methodology and user-centered design. In tandem, CWDS will establish the CWS-CARES data services, an integral component of CCWIS, on the CWS-CARES Data Infrastructure (CDI). The state will maintain its own copy of all data contained within the Salesforce database, along with immutable longitudinal data on the CDI, which will satisfy the state’s requirement to maintain ownership and control of child welfare data as a vital asset.</a:t>
            </a: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
        <p:nvSpPr>
          <p:cNvPr id="4" name="Rectangle 3">
            <a:extLst>
              <a:ext uri="{FF2B5EF4-FFF2-40B4-BE49-F238E27FC236}">
                <a16:creationId xmlns:a16="http://schemas.microsoft.com/office/drawing/2014/main" id="{2F721271-6E16-BE49-617F-72216C32B3E7}"/>
              </a:ext>
            </a:extLst>
          </p:cNvPr>
          <p:cNvSpPr/>
          <p:nvPr/>
        </p:nvSpPr>
        <p:spPr>
          <a:xfrm>
            <a:off x="688540" y="4068538"/>
            <a:ext cx="10958624" cy="31268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Organizations Receiving CWS-CARES Include:</a:t>
            </a:r>
          </a:p>
        </p:txBody>
      </p:sp>
      <p:sp>
        <p:nvSpPr>
          <p:cNvPr id="17" name="Rectangle 16">
            <a:extLst>
              <a:ext uri="{FF2B5EF4-FFF2-40B4-BE49-F238E27FC236}">
                <a16:creationId xmlns:a16="http://schemas.microsoft.com/office/drawing/2014/main" id="{D29F8AE7-89C0-0AC1-5BD8-6E19EABF75E6}"/>
              </a:ext>
            </a:extLst>
          </p:cNvPr>
          <p:cNvSpPr/>
          <p:nvPr/>
        </p:nvSpPr>
        <p:spPr>
          <a:xfrm>
            <a:off x="685800" y="4413673"/>
            <a:ext cx="10958624" cy="2208649"/>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marR="0" lvl="0" indent="-3429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58 County Child Welfare Services Departments</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58 County Juvenile Probation Departments</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Tribes with Title IV-E agreements: Yurok and Karuk</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CDSS Divisions:  CDSS-Community Care Licensing Division (CCLD), CDSS-Finance &amp; Accounting Division (FAD), CDSS-Office of Equity (OOE), CDSS-Research, Automation, Data Division (RADD), CDSS-CFSD-Adoptions, CDSS-CFSD-Child Welfare Services Branch (CWSB), CDSS-CFSD-Children’s Services Quality Management Branch (CSQMB), CDSS-CFSD-Family Permanency &amp; Support Services Branch (Permanency), CDSS-CFSD-Safety, Prevention, Early Intervention Branch (SPEIB), and CDSS-CFSD-System of Care Branch (SOC)</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Family First Prevention Services Act (FFPSA) Providers</a:t>
            </a:r>
          </a:p>
        </p:txBody>
      </p:sp>
      <p:sp>
        <p:nvSpPr>
          <p:cNvPr id="7" name="Slide Number Placeholder 3">
            <a:extLst>
              <a:ext uri="{FF2B5EF4-FFF2-40B4-BE49-F238E27FC236}">
                <a16:creationId xmlns:a16="http://schemas.microsoft.com/office/drawing/2014/main" id="{A66830E6-1FEE-5A93-A15D-5C55E54ED1F4}"/>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3</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634456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2742E-3DF6-9F32-1956-600788151846}"/>
              </a:ext>
            </a:extLst>
          </p:cNvPr>
          <p:cNvSpPr>
            <a:spLocks noGrp="1"/>
          </p:cNvSpPr>
          <p:nvPr>
            <p:ph type="title"/>
          </p:nvPr>
        </p:nvSpPr>
        <p:spPr/>
        <p:txBody>
          <a:bodyPr/>
          <a:lstStyle/>
          <a:p>
            <a:r>
              <a:rPr lang="en-US"/>
              <a:t>Implementation Timeline</a:t>
            </a:r>
          </a:p>
        </p:txBody>
      </p:sp>
      <p:sp>
        <p:nvSpPr>
          <p:cNvPr id="7" name="TextBox 6">
            <a:extLst>
              <a:ext uri="{FF2B5EF4-FFF2-40B4-BE49-F238E27FC236}">
                <a16:creationId xmlns:a16="http://schemas.microsoft.com/office/drawing/2014/main" id="{0F8F902B-25CB-8035-BF9B-963B13FCD728}"/>
              </a:ext>
            </a:extLst>
          </p:cNvPr>
          <p:cNvSpPr txBox="1"/>
          <p:nvPr/>
        </p:nvSpPr>
        <p:spPr>
          <a:xfrm>
            <a:off x="685799" y="969264"/>
            <a:ext cx="10972800" cy="307777"/>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implementation timeline outlines the major workstreams, sequencing, and critical milestones that guide the path to Go‑Live.</a:t>
            </a:r>
          </a:p>
        </p:txBody>
      </p:sp>
      <p:sp>
        <p:nvSpPr>
          <p:cNvPr id="11" name="Slide Number Placeholder 3">
            <a:extLst>
              <a:ext uri="{FF2B5EF4-FFF2-40B4-BE49-F238E27FC236}">
                <a16:creationId xmlns:a16="http://schemas.microsoft.com/office/drawing/2014/main" id="{2CD504A2-72F5-D475-9844-5528BBD8679D}"/>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pic>
        <p:nvPicPr>
          <p:cNvPr id="3" name="Picture 2" descr="Alternate Text Description of Timeline (May 2026–January 2027)&#10;The image displays a horizontal project timeline covering May 2026 through January 2027. It includes multiple workstreams: Implementation, Training, Organizational Change Management, and Business Process Redesign. Each workstream contains tasks represented as colored horizontal bars with start and end dates. Vertical dotted lines mark monthly boundaries.&#10;Implementation Workstream&#10;• Monthly Readiness Checkpoints run from May 2026 through October 26, 2026.&#10;• Develop Project Go-Live Support Plan occurs from May 11 to June 30, 2026.&#10;• Organizational Support Plan Template spans July 1 to July 31, 2026.&#10;• Go-Live Support runs from October 26 to December 2026.&#10;• Command Center (Virtual) runs from October 26 to November 25, 2026.&#10;• Over-the-Shoulder support runs from October 26 to November 25, 2026.&#10;Training Workstream&#10;• Training activities span from May 11 through October 23, 2026.&#10;• In-App Learning (Enablement and In-App Guidance) begins June 15 and ends October 23, 2026.&#10;• Self-Paced Online Training (Enablement) runs from June 15 to October 9, 2026.&#10;• Train-the-Trainer runs June 15 through July 20, 2026.&#10;• Delivery of Train-the-Trainer sessions runs July 20 through August 28, 2026.&#10;• Ongoing Train-the-Trainer Office Hours and Support Channel runs June 15 to October 23, 2026.&#10;• Training Delivery occurs August 3 through October 23, 2026.&#10;• Instructor-Led Training runs from August 3 to October 23, 2026.&#10;• Refresher Training occurs from October 8 to October 23, 2026.&#10;Organizational Change Management Workstream&#10;• Organizational Change Management runs May 11 through November 1, 2026.&#10;• OCM Coordinators and Super User Network runs May 11 through November 1, 2026.&#10;• Establish Network and Plan occurs May 11 through June 30, 2026.&#10;• Execute Plan runs June 30 through November 1, 2026.&#10;Business Process Redesign Workstream&#10;• Business Process Redesign runs May 11 through November 1, 2026.&#10;• BPR Plan and Scheduling occurs May 11 through June 30, 2026.&#10;• OAS Deep Dives and Delta Workshops occur July 6 through September 15, 2026.&#10;• Organization Support Materials to Document Deltas spans July 15 through September 15, 2026.&#10;• Statewide Impact Register runs September 15 to October 15, 2026.&#10;• Key Findings run October 15 to November 1, 2026.&#10;At the bottom, a note reads: “Timelines as of July 10th. Dates are subject to change.”&#10;">
            <a:extLst>
              <a:ext uri="{FF2B5EF4-FFF2-40B4-BE49-F238E27FC236}">
                <a16:creationId xmlns:a16="http://schemas.microsoft.com/office/drawing/2014/main" id="{A59CC987-3259-87C3-6B8A-BD568120FF9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600" y="1274762"/>
            <a:ext cx="9684253" cy="5324475"/>
          </a:xfrm>
          <a:prstGeom prst="rect">
            <a:avLst/>
          </a:prstGeom>
        </p:spPr>
      </p:pic>
    </p:spTree>
    <p:extLst>
      <p:ext uri="{BB962C8B-B14F-4D97-AF65-F5344CB8AC3E}">
        <p14:creationId xmlns:p14="http://schemas.microsoft.com/office/powerpoint/2010/main" val="1215793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F5CD-8FE5-C863-167B-FE2C09EDFEB7}"/>
              </a:ext>
            </a:extLst>
          </p:cNvPr>
          <p:cNvSpPr>
            <a:spLocks noGrp="1"/>
          </p:cNvSpPr>
          <p:nvPr>
            <p:ph type="title"/>
          </p:nvPr>
        </p:nvSpPr>
        <p:spPr/>
        <p:txBody>
          <a:bodyPr/>
          <a:lstStyle/>
          <a:p>
            <a:r>
              <a:rPr lang="en-US"/>
              <a:t>Organizational Change Management (OCM) Overview</a:t>
            </a:r>
          </a:p>
        </p:txBody>
      </p:sp>
      <p:sp>
        <p:nvSpPr>
          <p:cNvPr id="4" name="TextBox 3">
            <a:extLst>
              <a:ext uri="{FF2B5EF4-FFF2-40B4-BE49-F238E27FC236}">
                <a16:creationId xmlns:a16="http://schemas.microsoft.com/office/drawing/2014/main" id="{B4BF3177-9277-01C9-8996-D8E112ED83CC}"/>
              </a:ext>
            </a:extLst>
          </p:cNvPr>
          <p:cNvSpPr txBox="1"/>
          <p:nvPr/>
        </p:nvSpPr>
        <p:spPr>
          <a:xfrm>
            <a:off x="685799" y="1149089"/>
            <a:ext cx="10972800" cy="307777"/>
          </a:xfrm>
          <a:prstGeom prst="rect">
            <a:avLst/>
          </a:prstGeom>
          <a:noFill/>
        </p:spPr>
        <p:txBody>
          <a:bodyPr wrap="square" lIns="91440" tIns="45720" rIns="91440" bIns="45720" anchor="t">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Organizational Change Management (OCM) has a crucial role in the success of the CWS-CARES Go-Live.</a:t>
            </a:r>
          </a:p>
        </p:txBody>
      </p:sp>
      <p:sp>
        <p:nvSpPr>
          <p:cNvPr id="10" name="Rectangle: Rounded Corners 9">
            <a:extLst>
              <a:ext uri="{FF2B5EF4-FFF2-40B4-BE49-F238E27FC236}">
                <a16:creationId xmlns:a16="http://schemas.microsoft.com/office/drawing/2014/main" id="{C7B2AC97-9B5D-9C85-C471-77FB97DACF25}"/>
              </a:ext>
            </a:extLst>
          </p:cNvPr>
          <p:cNvSpPr/>
          <p:nvPr/>
        </p:nvSpPr>
        <p:spPr>
          <a:xfrm>
            <a:off x="609600" y="1945506"/>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Strategic Planning &amp; Preparation</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Aligns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people, processes, and technology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for Go‑Live readiness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Identifies how changes will affect end users and workflows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Builds a structured approach to minimize disruption and resistance</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Ensures stakeholders understand what is changing and why</a:t>
            </a:r>
          </a:p>
        </p:txBody>
      </p:sp>
      <p:sp>
        <p:nvSpPr>
          <p:cNvPr id="11" name="Oval 10">
            <a:extLst>
              <a:ext uri="{FF2B5EF4-FFF2-40B4-BE49-F238E27FC236}">
                <a16:creationId xmlns:a16="http://schemas.microsoft.com/office/drawing/2014/main" id="{4FBE6722-0644-C470-7CFA-EB7B635BC8A1}"/>
              </a:ext>
              <a:ext uri="{C183D7F6-B498-43B3-948B-1728B52AA6E4}">
                <adec:decorative xmlns:adec="http://schemas.microsoft.com/office/drawing/2017/decorative" val="1"/>
              </a:ext>
            </a:extLst>
          </p:cNvPr>
          <p:cNvSpPr/>
          <p:nvPr/>
        </p:nvSpPr>
        <p:spPr>
          <a:xfrm>
            <a:off x="1836017"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5" name="Graphic 14" descr="Blueprint with solid fill">
            <a:extLst>
              <a:ext uri="{FF2B5EF4-FFF2-40B4-BE49-F238E27FC236}">
                <a16:creationId xmlns:a16="http://schemas.microsoft.com/office/drawing/2014/main" id="{89E87806-5D27-B989-5BCD-D37DC68310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88125" y="1783400"/>
            <a:ext cx="776433" cy="776433"/>
          </a:xfrm>
          <a:prstGeom prst="rect">
            <a:avLst/>
          </a:prstGeom>
        </p:spPr>
      </p:pic>
      <p:sp>
        <p:nvSpPr>
          <p:cNvPr id="9" name="Rectangle: Rounded Corners 8">
            <a:extLst>
              <a:ext uri="{FF2B5EF4-FFF2-40B4-BE49-F238E27FC236}">
                <a16:creationId xmlns:a16="http://schemas.microsoft.com/office/drawing/2014/main" id="{49C9A32D-A39F-DF7F-AECC-E17B449E88D1}"/>
              </a:ext>
            </a:extLst>
          </p:cNvPr>
          <p:cNvSpPr/>
          <p:nvPr/>
        </p:nvSpPr>
        <p:spPr>
          <a:xfrm>
            <a:off x="4267346" y="1945507"/>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Stakeholder Engagement &amp; Transparency</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Analyzes the stakeholder landscape to identify key groups and influencers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Clarifies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worker permissions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and role‑specific impacts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Provides clear, timely, and consistent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communication</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Reduces uncertainty by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keeping stakeholders informed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throughout the transition</a:t>
            </a:r>
          </a:p>
        </p:txBody>
      </p:sp>
      <p:sp>
        <p:nvSpPr>
          <p:cNvPr id="12" name="Oval 11">
            <a:extLst>
              <a:ext uri="{FF2B5EF4-FFF2-40B4-BE49-F238E27FC236}">
                <a16:creationId xmlns:a16="http://schemas.microsoft.com/office/drawing/2014/main" id="{BE1AFF4C-0D6F-C8E4-52CD-8DC56032E3B5}"/>
              </a:ext>
              <a:ext uri="{C183D7F6-B498-43B3-948B-1728B52AA6E4}">
                <adec:decorative xmlns:adec="http://schemas.microsoft.com/office/drawing/2017/decorative" val="1"/>
              </a:ext>
            </a:extLst>
          </p:cNvPr>
          <p:cNvSpPr/>
          <p:nvPr/>
        </p:nvSpPr>
        <p:spPr>
          <a:xfrm>
            <a:off x="5486400"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7" name="Graphic 16" descr="Handshake with solid fill">
            <a:extLst>
              <a:ext uri="{FF2B5EF4-FFF2-40B4-BE49-F238E27FC236}">
                <a16:creationId xmlns:a16="http://schemas.microsoft.com/office/drawing/2014/main" id="{56F5723B-79A5-697B-8844-FC4BDEA268F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62600" y="1737329"/>
            <a:ext cx="914400" cy="914400"/>
          </a:xfrm>
          <a:prstGeom prst="rect">
            <a:avLst/>
          </a:prstGeom>
        </p:spPr>
      </p:pic>
      <p:sp>
        <p:nvSpPr>
          <p:cNvPr id="7" name="Rectangle: Rounded Corners 6">
            <a:extLst>
              <a:ext uri="{FF2B5EF4-FFF2-40B4-BE49-F238E27FC236}">
                <a16:creationId xmlns:a16="http://schemas.microsoft.com/office/drawing/2014/main" id="{92CFC2D4-249D-6BCD-0764-022223BDC6AC}"/>
              </a:ext>
            </a:extLst>
          </p:cNvPr>
          <p:cNvSpPr/>
          <p:nvPr/>
        </p:nvSpPr>
        <p:spPr>
          <a:xfrm>
            <a:off x="7925092" y="1945505"/>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Adoption, Support &amp; Trust Building</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Drives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acceptance and adoption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of the new CWS‑CARES system</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Supports end users through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training, readiness activities</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 and ongoing engagement</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Builds trust by addressing concerns early and reinforcing benefits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Ensures a smooth transition at Go‑Live and beyond</a:t>
            </a:r>
          </a:p>
        </p:txBody>
      </p:sp>
      <p:sp>
        <p:nvSpPr>
          <p:cNvPr id="13" name="Oval 12">
            <a:extLst>
              <a:ext uri="{FF2B5EF4-FFF2-40B4-BE49-F238E27FC236}">
                <a16:creationId xmlns:a16="http://schemas.microsoft.com/office/drawing/2014/main" id="{660EF93A-54B5-EE6B-65AC-DA29E83E7EF0}"/>
              </a:ext>
              <a:ext uri="{C183D7F6-B498-43B3-948B-1728B52AA6E4}">
                <adec:decorative xmlns:adec="http://schemas.microsoft.com/office/drawing/2017/decorative" val="1"/>
              </a:ext>
            </a:extLst>
          </p:cNvPr>
          <p:cNvSpPr/>
          <p:nvPr/>
        </p:nvSpPr>
        <p:spPr>
          <a:xfrm>
            <a:off x="9129858"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6" name="Graphic 15" descr="Shield Tick with solid fill">
            <a:extLst>
              <a:ext uri="{FF2B5EF4-FFF2-40B4-BE49-F238E27FC236}">
                <a16:creationId xmlns:a16="http://schemas.microsoft.com/office/drawing/2014/main" id="{5B769F7F-D501-1875-E3AD-752E2EC5DF8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06058" y="1737329"/>
            <a:ext cx="914400" cy="914400"/>
          </a:xfrm>
          <a:prstGeom prst="rect">
            <a:avLst/>
          </a:prstGeom>
        </p:spPr>
      </p:pic>
      <p:sp>
        <p:nvSpPr>
          <p:cNvPr id="8" name="Arrow: Left-Right 7">
            <a:extLst>
              <a:ext uri="{FF2B5EF4-FFF2-40B4-BE49-F238E27FC236}">
                <a16:creationId xmlns:a16="http://schemas.microsoft.com/office/drawing/2014/main" id="{5A870D3B-4680-1746-1BFB-EE8EB242295B}"/>
              </a:ext>
              <a:ext uri="{C183D7F6-B498-43B3-948B-1728B52AA6E4}">
                <adec:decorative xmlns:adec="http://schemas.microsoft.com/office/drawing/2017/decorative" val="1"/>
              </a:ext>
            </a:extLst>
          </p:cNvPr>
          <p:cNvSpPr/>
          <p:nvPr/>
        </p:nvSpPr>
        <p:spPr>
          <a:xfrm>
            <a:off x="945639" y="5291943"/>
            <a:ext cx="10043879" cy="594995"/>
          </a:xfrm>
          <a:prstGeom prst="leftRight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nchor="t"/>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50505">
                  <a:hueOff val="0"/>
                  <a:satOff val="0"/>
                  <a:lumOff val="0"/>
                  <a:alphaOff val="0"/>
                </a:srgbClr>
              </a:solidFill>
              <a:effectLst/>
              <a:uLnTx/>
              <a:uFillTx/>
              <a:latin typeface="Arial" panose="020B0604020202020204"/>
              <a:ea typeface="+mn-ea"/>
              <a:cs typeface="+mn-cs"/>
            </a:endParaRPr>
          </a:p>
        </p:txBody>
      </p:sp>
      <p:sp>
        <p:nvSpPr>
          <p:cNvPr id="21" name="Slide Number Placeholder 3">
            <a:extLst>
              <a:ext uri="{FF2B5EF4-FFF2-40B4-BE49-F238E27FC236}">
                <a16:creationId xmlns:a16="http://schemas.microsoft.com/office/drawing/2014/main" id="{2E24ED0C-721E-D887-D91B-CEBA26097CB2}"/>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802630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36D8C-D958-95E3-2FB1-01095A1CEAE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1B4CD29-36EE-865A-1689-9CB2205E4F08}"/>
              </a:ext>
            </a:extLst>
          </p:cNvPr>
          <p:cNvSpPr>
            <a:spLocks noGrp="1"/>
          </p:cNvSpPr>
          <p:nvPr>
            <p:ph type="title"/>
          </p:nvPr>
        </p:nvSpPr>
        <p:spPr/>
        <p:txBody>
          <a:bodyPr/>
          <a:lstStyle/>
          <a:p>
            <a:r>
              <a:rPr lang="en-US"/>
              <a:t>Stakeholder Analysis</a:t>
            </a:r>
          </a:p>
        </p:txBody>
      </p:sp>
      <p:pic>
        <p:nvPicPr>
          <p:cNvPr id="6" name="Graphic 5" descr="Users with solid fill">
            <a:extLst>
              <a:ext uri="{FF2B5EF4-FFF2-40B4-BE49-F238E27FC236}">
                <a16:creationId xmlns:a16="http://schemas.microsoft.com/office/drawing/2014/main" id="{491A7000-12D3-65D2-4EC7-2F090C5F5BC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89058" y="682991"/>
            <a:ext cx="3171092" cy="3171092"/>
          </a:xfrm>
          <a:prstGeom prst="rect">
            <a:avLst/>
          </a:prstGeom>
        </p:spPr>
      </p:pic>
      <p:sp>
        <p:nvSpPr>
          <p:cNvPr id="4" name="Slide Number Placeholder 3">
            <a:extLst>
              <a:ext uri="{FF2B5EF4-FFF2-40B4-BE49-F238E27FC236}">
                <a16:creationId xmlns:a16="http://schemas.microsoft.com/office/drawing/2014/main" id="{F282DAC3-E80F-B197-BF69-5118982B321D}"/>
              </a:ext>
            </a:extLst>
          </p:cNvPr>
          <p:cNvSpPr>
            <a:spLocks noGrp="1"/>
          </p:cNvSpPr>
          <p:nvPr>
            <p:ph type="sldNum" sz="quarter" idx="4294967295"/>
          </p:nvPr>
        </p:nvSpPr>
        <p:spPr>
          <a:xfrm>
            <a:off x="11849100" y="6324600"/>
            <a:ext cx="342900" cy="242888"/>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50505">
                    <a:tint val="75000"/>
                  </a:srgbClr>
                </a:solidFill>
                <a:effectLst/>
                <a:uLnTx/>
                <a:uFillTx/>
                <a:latin typeface="Arial" panose="020B0604020202020204" pitchFamily="34" charset="0"/>
                <a:ea typeface="+mn-ea"/>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050505">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37465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DDA17-BA4B-5E6B-D63D-859EA89CF2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8801B7-E5C1-9DEC-2D8D-72D078D627F1}"/>
              </a:ext>
            </a:extLst>
          </p:cNvPr>
          <p:cNvSpPr>
            <a:spLocks noGrp="1"/>
          </p:cNvSpPr>
          <p:nvPr>
            <p:ph type="title"/>
          </p:nvPr>
        </p:nvSpPr>
        <p:spPr/>
        <p:txBody>
          <a:bodyPr/>
          <a:lstStyle/>
          <a:p>
            <a:r>
              <a:rPr lang="en-US"/>
              <a:t>Stakeholder Analysis Overview</a:t>
            </a:r>
          </a:p>
        </p:txBody>
      </p:sp>
      <p:sp>
        <p:nvSpPr>
          <p:cNvPr id="27" name="TextBox 26">
            <a:extLst>
              <a:ext uri="{FF2B5EF4-FFF2-40B4-BE49-F238E27FC236}">
                <a16:creationId xmlns:a16="http://schemas.microsoft.com/office/drawing/2014/main" id="{6D0B6697-4610-2150-E64E-AA1659734A4D}"/>
              </a:ext>
            </a:extLst>
          </p:cNvPr>
          <p:cNvSpPr txBox="1"/>
          <p:nvPr/>
        </p:nvSpPr>
        <p:spPr>
          <a:xfrm>
            <a:off x="685799" y="1149089"/>
            <a:ext cx="10972800"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Stakeholder analysis provides insight into who is impacted by the change and how best to engage and support them throughout the implementation.</a:t>
            </a:r>
          </a:p>
        </p:txBody>
      </p:sp>
      <p:sp>
        <p:nvSpPr>
          <p:cNvPr id="4" name="Rectangle 3">
            <a:extLst>
              <a:ext uri="{FF2B5EF4-FFF2-40B4-BE49-F238E27FC236}">
                <a16:creationId xmlns:a16="http://schemas.microsoft.com/office/drawing/2014/main" id="{066CB7EC-F038-CE34-CFBA-467D95BF4C82}"/>
              </a:ext>
            </a:extLst>
          </p:cNvPr>
          <p:cNvSpPr/>
          <p:nvPr/>
        </p:nvSpPr>
        <p:spPr>
          <a:xfrm>
            <a:off x="618017" y="1725982"/>
            <a:ext cx="1341462" cy="2063928"/>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Definition</a:t>
            </a:r>
          </a:p>
        </p:txBody>
      </p:sp>
      <p:pic>
        <p:nvPicPr>
          <p:cNvPr id="22" name="Graphic 21" descr="Pencil with solid fill">
            <a:extLst>
              <a:ext uri="{FF2B5EF4-FFF2-40B4-BE49-F238E27FC236}">
                <a16:creationId xmlns:a16="http://schemas.microsoft.com/office/drawing/2014/main" id="{C92727FC-4B8A-AA93-5AE5-AAE04063DB7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4633" y="3119350"/>
            <a:ext cx="528229" cy="518206"/>
          </a:xfrm>
          <a:prstGeom prst="rect">
            <a:avLst/>
          </a:prstGeom>
        </p:spPr>
      </p:pic>
      <p:sp>
        <p:nvSpPr>
          <p:cNvPr id="6" name="Rectangle 5">
            <a:extLst>
              <a:ext uri="{FF2B5EF4-FFF2-40B4-BE49-F238E27FC236}">
                <a16:creationId xmlns:a16="http://schemas.microsoft.com/office/drawing/2014/main" id="{F5496457-D4F3-F351-180C-6CAF84EB7C6C}"/>
              </a:ext>
            </a:extLst>
          </p:cNvPr>
          <p:cNvSpPr/>
          <p:nvPr/>
        </p:nvSpPr>
        <p:spPr>
          <a:xfrm>
            <a:off x="1959478" y="1725982"/>
            <a:ext cx="4164323" cy="2063928"/>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An assessment of key CWS‑CARES stakeholders who must remain informed and engaged throughout the CARES V1 implementation. The insights gathered will inform communications and engagement strategy.  The stakeholder analysis supports timely and targeted information is disseminated in support of stakeholder groups across the state. This analysis will also inform the identification and articulation of change impacts to support effective adoption across the CWS‑CARES community.</a:t>
            </a:r>
          </a:p>
        </p:txBody>
      </p:sp>
      <p:sp>
        <p:nvSpPr>
          <p:cNvPr id="5" name="Rectangle 4">
            <a:extLst>
              <a:ext uri="{FF2B5EF4-FFF2-40B4-BE49-F238E27FC236}">
                <a16:creationId xmlns:a16="http://schemas.microsoft.com/office/drawing/2014/main" id="{C67CB4D0-EA3B-02C9-84B6-263A325375F0}"/>
              </a:ext>
            </a:extLst>
          </p:cNvPr>
          <p:cNvSpPr/>
          <p:nvPr/>
        </p:nvSpPr>
        <p:spPr>
          <a:xfrm>
            <a:off x="6181707" y="1725983"/>
            <a:ext cx="1341462" cy="2063928"/>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Outcome</a:t>
            </a:r>
          </a:p>
        </p:txBody>
      </p:sp>
      <p:pic>
        <p:nvPicPr>
          <p:cNvPr id="23" name="Graphic 22" descr="Target with solid fill">
            <a:extLst>
              <a:ext uri="{FF2B5EF4-FFF2-40B4-BE49-F238E27FC236}">
                <a16:creationId xmlns:a16="http://schemas.microsoft.com/office/drawing/2014/main" id="{0E71D139-F73B-A80F-528F-CC31807DB7A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38906" y="3068550"/>
            <a:ext cx="627065" cy="594361"/>
          </a:xfrm>
          <a:prstGeom prst="rect">
            <a:avLst/>
          </a:prstGeom>
        </p:spPr>
      </p:pic>
      <p:sp>
        <p:nvSpPr>
          <p:cNvPr id="7" name="Rectangle 6">
            <a:extLst>
              <a:ext uri="{FF2B5EF4-FFF2-40B4-BE49-F238E27FC236}">
                <a16:creationId xmlns:a16="http://schemas.microsoft.com/office/drawing/2014/main" id="{B028EDEF-8288-B849-B77C-E777FB03EBEF}"/>
              </a:ext>
            </a:extLst>
          </p:cNvPr>
          <p:cNvSpPr/>
          <p:nvPr/>
        </p:nvSpPr>
        <p:spPr>
          <a:xfrm>
            <a:off x="7532820" y="1725982"/>
            <a:ext cx="4164322" cy="2063928"/>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marR="0" lvl="0" indent="-171450" algn="l" defTabSz="121917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Guides the communication and engagement plans by ensuring changes are shared with the right stakeholders</a:t>
            </a:r>
          </a:p>
          <a:p>
            <a:pPr marL="171450" marR="0" lvl="0" indent="-171450" algn="l" defTabSz="121917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Highlights where the change will have interest and influence outside of the end users</a:t>
            </a:r>
          </a:p>
          <a:p>
            <a:pPr marL="171450" marR="0" lvl="0" indent="-171450" algn="l" defTabSz="121917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Supports understanding what level of influence and control stakeholder have over the success of the change.</a:t>
            </a:r>
          </a:p>
        </p:txBody>
      </p:sp>
      <p:graphicFrame>
        <p:nvGraphicFramePr>
          <p:cNvPr id="12" name="Table 11">
            <a:extLst>
              <a:ext uri="{FF2B5EF4-FFF2-40B4-BE49-F238E27FC236}">
                <a16:creationId xmlns:a16="http://schemas.microsoft.com/office/drawing/2014/main" id="{646B1980-23C1-37F5-2AED-01A86E144990}"/>
              </a:ext>
            </a:extLst>
          </p:cNvPr>
          <p:cNvGraphicFramePr>
            <a:graphicFrameLocks noGrp="1"/>
          </p:cNvGraphicFramePr>
          <p:nvPr/>
        </p:nvGraphicFramePr>
        <p:xfrm>
          <a:off x="618017" y="3933582"/>
          <a:ext cx="11079127" cy="2296160"/>
        </p:xfrm>
        <a:graphic>
          <a:graphicData uri="http://schemas.openxmlformats.org/drawingml/2006/table">
            <a:tbl>
              <a:tblPr firstRow="1" firstCol="1" bandRow="1">
                <a:tableStyleId>{5C22544A-7EE6-4342-B048-85BDC9FD1C3A}</a:tableStyleId>
              </a:tblPr>
              <a:tblGrid>
                <a:gridCol w="774425">
                  <a:extLst>
                    <a:ext uri="{9D8B030D-6E8A-4147-A177-3AD203B41FA5}">
                      <a16:colId xmlns:a16="http://schemas.microsoft.com/office/drawing/2014/main" val="3156100852"/>
                    </a:ext>
                  </a:extLst>
                </a:gridCol>
                <a:gridCol w="10304702">
                  <a:extLst>
                    <a:ext uri="{9D8B030D-6E8A-4147-A177-3AD203B41FA5}">
                      <a16:colId xmlns:a16="http://schemas.microsoft.com/office/drawing/2014/main" val="53909628"/>
                    </a:ext>
                  </a:extLst>
                </a:gridCol>
              </a:tblGrid>
              <a:tr h="370840">
                <a:tc gridSpan="2">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mn-lt"/>
                          <a:ea typeface="+mn-ea"/>
                          <a:cs typeface="+mn-cs"/>
                        </a:rPr>
                        <a:t>Key Activities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en-US" sz="1200" b="0">
                        <a:solidFill>
                          <a:schemeClr val="tx1"/>
                        </a:solidFill>
                      </a:endParaRP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3948151"/>
                  </a:ext>
                </a:extLst>
              </a:tr>
              <a:tr h="370840">
                <a:tc>
                  <a:txBody>
                    <a:bodyPr/>
                    <a:lstStyle/>
                    <a:p>
                      <a:pPr algn="ctr"/>
                      <a:r>
                        <a:rPr lang="en-US" sz="1200">
                          <a:solidFill>
                            <a:schemeClr val="tx1"/>
                          </a:solidFill>
                        </a:rPr>
                        <a:t>1</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Identify Stakeholders: </a:t>
                      </a:r>
                      <a:r>
                        <a:rPr lang="en-US" sz="1200" b="0">
                          <a:solidFill>
                            <a:schemeClr val="tx1"/>
                          </a:solidFill>
                        </a:rPr>
                        <a:t>Compile a comprehensive list of roles, groups, organizations impacted by the CWS-CARES implementation within your organization. The Implementation OCM Team developed a stakeholder registry reflecting CWS-CARES stakeholders. Reference the CWS-CARES Stakeholder Registry as a starting point.</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896383"/>
                  </a:ext>
                </a:extLst>
              </a:tr>
              <a:tr h="370840">
                <a:tc>
                  <a:txBody>
                    <a:bodyPr/>
                    <a:lstStyle/>
                    <a:p>
                      <a:pPr algn="ctr"/>
                      <a:r>
                        <a:rPr lang="en-US" sz="1200">
                          <a:solidFill>
                            <a:schemeClr val="tx1"/>
                          </a:solidFill>
                        </a:rPr>
                        <a:t>2</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Tailor: </a:t>
                      </a:r>
                      <a:r>
                        <a:rPr lang="en-US" sz="1200" b="0">
                          <a:solidFill>
                            <a:schemeClr val="tx1"/>
                          </a:solidFill>
                        </a:rPr>
                        <a:t>Identify </a:t>
                      </a:r>
                      <a:r>
                        <a:rPr lang="en-US" sz="1200">
                          <a:solidFill>
                            <a:schemeClr val="tx1"/>
                          </a:solidFill>
                        </a:rPr>
                        <a:t>the key stakeholders of the CARES V1 system implementation within your Organization. Stakeholders can be individuals or groups</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0840255"/>
                  </a:ext>
                </a:extLst>
              </a:tr>
              <a:tr h="370840">
                <a:tc>
                  <a:txBody>
                    <a:bodyPr/>
                    <a:lstStyle/>
                    <a:p>
                      <a:pPr algn="ctr"/>
                      <a:r>
                        <a:rPr lang="en-US" sz="1200">
                          <a:solidFill>
                            <a:schemeClr val="tx1"/>
                          </a:solidFill>
                        </a:rPr>
                        <a:t>3</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rPr>
                        <a:t>Assess</a:t>
                      </a:r>
                      <a:r>
                        <a:rPr lang="en-US" sz="1200">
                          <a:solidFill>
                            <a:schemeClr val="tx1"/>
                          </a:solidFill>
                        </a:rPr>
                        <a:t>: Determine their level of influence on the implementation. Consider who will make key decisions, who has the knowledge to move the implementation forward, who will need to be involved, etc. Determine the level of interest for each stakeholder or stakeholder group.</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7764567"/>
                  </a:ext>
                </a:extLst>
              </a:tr>
              <a:tr h="370840">
                <a:tc>
                  <a:txBody>
                    <a:bodyPr/>
                    <a:lstStyle/>
                    <a:p>
                      <a:pPr algn="ctr"/>
                      <a:r>
                        <a:rPr lang="en-US" sz="1200">
                          <a:solidFill>
                            <a:schemeClr val="tx1"/>
                          </a:solidFill>
                        </a:rPr>
                        <a:t>4</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Build: </a:t>
                      </a:r>
                      <a:r>
                        <a:rPr lang="en-US" sz="1200">
                          <a:solidFill>
                            <a:schemeClr val="tx1"/>
                          </a:solidFill>
                        </a:rPr>
                        <a:t>Once the level of influence and interest have been determined, agree how often and by what communication channel(s) stakeholders need to be engaged. Leverage the Stakeholder Landscape template to develop an Organizational Stakeholder Landscape.</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288970"/>
                  </a:ext>
                </a:extLst>
              </a:tr>
            </a:tbl>
          </a:graphicData>
        </a:graphic>
      </p:graphicFrame>
      <p:sp>
        <p:nvSpPr>
          <p:cNvPr id="21" name="Slide Number Placeholder 3">
            <a:extLst>
              <a:ext uri="{FF2B5EF4-FFF2-40B4-BE49-F238E27FC236}">
                <a16:creationId xmlns:a16="http://schemas.microsoft.com/office/drawing/2014/main" id="{4DCCF1E3-19D7-D6F8-01EE-FC0D92DB9C70}"/>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1533930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5EDB4-3BDB-3F4C-9ECF-998285B711BF}"/>
              </a:ext>
            </a:extLst>
          </p:cNvPr>
          <p:cNvSpPr>
            <a:spLocks noGrp="1"/>
          </p:cNvSpPr>
          <p:nvPr>
            <p:ph type="title"/>
          </p:nvPr>
        </p:nvSpPr>
        <p:spPr/>
        <p:txBody>
          <a:bodyPr/>
          <a:lstStyle/>
          <a:p>
            <a:r>
              <a:rPr lang="en-US"/>
              <a:t>How to Build Your Organization Stakeholder Landscape</a:t>
            </a:r>
          </a:p>
        </p:txBody>
      </p:sp>
      <p:sp>
        <p:nvSpPr>
          <p:cNvPr id="5" name="TextBox 4">
            <a:extLst>
              <a:ext uri="{FF2B5EF4-FFF2-40B4-BE49-F238E27FC236}">
                <a16:creationId xmlns:a16="http://schemas.microsoft.com/office/drawing/2014/main" id="{6FA60DC4-342F-C66A-05F6-946C508D482B}"/>
              </a:ext>
            </a:extLst>
          </p:cNvPr>
          <p:cNvSpPr txBox="1"/>
          <p:nvPr/>
        </p:nvSpPr>
        <p:spPr>
          <a:xfrm>
            <a:off x="685799" y="1149089"/>
            <a:ext cx="10972800" cy="307777"/>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Categories and groupings may be consistent across the State level landscape and your specific Organization. </a:t>
            </a:r>
          </a:p>
        </p:txBody>
      </p:sp>
      <p:sp>
        <p:nvSpPr>
          <p:cNvPr id="10" name="Arrow: Down 9">
            <a:extLst>
              <a:ext uri="{FF2B5EF4-FFF2-40B4-BE49-F238E27FC236}">
                <a16:creationId xmlns:a16="http://schemas.microsoft.com/office/drawing/2014/main" id="{90AA6F4C-CDE4-BBF9-4251-A9B2D7B55C4C}"/>
              </a:ext>
              <a:ext uri="{C183D7F6-B498-43B3-948B-1728B52AA6E4}">
                <adec:decorative xmlns:adec="http://schemas.microsoft.com/office/drawing/2017/decorative" val="1"/>
              </a:ext>
            </a:extLst>
          </p:cNvPr>
          <p:cNvSpPr/>
          <p:nvPr/>
        </p:nvSpPr>
        <p:spPr>
          <a:xfrm>
            <a:off x="5252484" y="1835770"/>
            <a:ext cx="1041990" cy="3427346"/>
          </a:xfrm>
          <a:prstGeom prst="downArrow">
            <a:avLst/>
          </a:prstGeom>
          <a:solidFill>
            <a:schemeClr val="tx2">
              <a:lumMod val="20000"/>
              <a:lumOff val="80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A39783F2-3565-05CF-A5DC-B0B25135DA34}"/>
              </a:ext>
            </a:extLst>
          </p:cNvPr>
          <p:cNvSpPr/>
          <p:nvPr/>
        </p:nvSpPr>
        <p:spPr>
          <a:xfrm>
            <a:off x="723014" y="1835769"/>
            <a:ext cx="10366744" cy="776177"/>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lIns="91440" tIns="45720" rIns="91440" bIns="4572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1) Identify Stakeholders</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The Implementation OCM Team identified stakeholder groups (as reflected on slide #11), which can serve as your starting point. This provides a baseline view of key stakeholder groups, influence levels, and engagement needs.</a:t>
            </a:r>
          </a:p>
        </p:txBody>
      </p:sp>
      <p:sp>
        <p:nvSpPr>
          <p:cNvPr id="6" name="Rectangle 5">
            <a:extLst>
              <a:ext uri="{FF2B5EF4-FFF2-40B4-BE49-F238E27FC236}">
                <a16:creationId xmlns:a16="http://schemas.microsoft.com/office/drawing/2014/main" id="{BA38B731-5714-7CDE-566A-C863B327147E}"/>
              </a:ext>
            </a:extLst>
          </p:cNvPr>
          <p:cNvSpPr/>
          <p:nvPr/>
        </p:nvSpPr>
        <p:spPr>
          <a:xfrm>
            <a:off x="723014" y="2991573"/>
            <a:ext cx="10366744" cy="1581204"/>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2) Tailor to Your Organization</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Conduct an abbreviated stakeholder analysis within your Organization using the Stakeholder Registry to identify:</a:t>
            </a:r>
          </a:p>
          <a:p>
            <a:pPr marL="285750" marR="0" lvl="0" indent="-2857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Unique stakeholder groups</a:t>
            </a:r>
          </a:p>
          <a:p>
            <a:pPr marL="285750" marR="0" lvl="0" indent="-2857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Local nuances in influence or interest</a:t>
            </a:r>
          </a:p>
          <a:p>
            <a:pPr marL="285750" marR="0" lvl="0" indent="-2857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Additional roles not captured at the State level</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Update the baseline analysis to reflect your Organization’s structure and priorities.</a:t>
            </a:r>
          </a:p>
        </p:txBody>
      </p:sp>
      <p:sp>
        <p:nvSpPr>
          <p:cNvPr id="9" name="Rectangle 8">
            <a:extLst>
              <a:ext uri="{FF2B5EF4-FFF2-40B4-BE49-F238E27FC236}">
                <a16:creationId xmlns:a16="http://schemas.microsoft.com/office/drawing/2014/main" id="{77BD8AFF-8E14-B9E9-037E-E5E0D53264AA}"/>
              </a:ext>
            </a:extLst>
          </p:cNvPr>
          <p:cNvSpPr/>
          <p:nvPr/>
        </p:nvSpPr>
        <p:spPr>
          <a:xfrm>
            <a:off x="723014" y="4952405"/>
            <a:ext cx="10366744" cy="1208616"/>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3) Build Your Stakeholder Landscape</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Use the provided template to map your Organization’s stakeholder groups into categories such as: Leadership, Primary Stakeholders, Secondary Stakeholders. This landscape will guide engagement, communications, and impact analysis.</a:t>
            </a:r>
          </a:p>
        </p:txBody>
      </p:sp>
      <p:sp>
        <p:nvSpPr>
          <p:cNvPr id="11" name="Slide Number Placeholder 3">
            <a:extLst>
              <a:ext uri="{FF2B5EF4-FFF2-40B4-BE49-F238E27FC236}">
                <a16:creationId xmlns:a16="http://schemas.microsoft.com/office/drawing/2014/main" id="{2FBB2D80-F31C-DA7F-D189-955DC6874E35}"/>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8</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566593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17D26-B190-1578-1CD5-45FA1696940A}"/>
              </a:ext>
            </a:extLst>
          </p:cNvPr>
          <p:cNvSpPr>
            <a:spLocks noGrp="1"/>
          </p:cNvSpPr>
          <p:nvPr>
            <p:ph type="title"/>
          </p:nvPr>
        </p:nvSpPr>
        <p:spPr/>
        <p:txBody>
          <a:bodyPr/>
          <a:lstStyle/>
          <a:p>
            <a:r>
              <a:rPr lang="en-US"/>
              <a:t>Understanding the Stakeholder Landscape Framework</a:t>
            </a:r>
          </a:p>
        </p:txBody>
      </p:sp>
      <p:grpSp>
        <p:nvGrpSpPr>
          <p:cNvPr id="5" name="Group 4" descr="The image displays a four‑quadrant stakeholder engagement matrix. The vertical axis represents the stakeholder’s level of impact by CARES, ranging from low at the bottom to high at the top. The horizontal axis represents the stakeholder’s level of influence on CARES, ranging from low on the left to high on the right. Each quadrant contains a title describing the recommended engagement strategy, along with supporting guidance.&#10;Top‑Left Quadrant: High Impact, Low Influence&#10;Title: Keep Informed&#10;Description:&#10;• Stakeholders in this quadrant need consistent updates and transparency to understand how CARES affects their work.&#10;• Communication should use clear messaging and accessible information channels.&#10;Top‑Right Quadrant: High Impact, High Influence&#10;Title: Engage Directly&#10;Description:&#10;• These stakeholders are closely involved in daily operations and decision‑making.&#10;• They require frequent communication, collaboration, and feedback loops.&#10;Bottom‑Left Quadrant: Low Impact, Low Influence&#10;Title: Monitor and Engage Indirectly&#10;Description:&#10;• Maintain awareness of these stakeholders’ perspectives and observe for emerging needs.&#10;• Periodic updates and occasional opportunities for input are sufficient.&#10;Bottom‑Right Quadrant: Low Impact, High Influence&#10;Title: Involve and Collaborate&#10;Description:&#10;• These stakeholders should participate in planning and policy discussions.&#10;• Their insights help guide strategic alignment and resource decisions.&#10;Below the matrix, a note explains that the goal is to match engagement intensity to each group’s level of influence and impact to ensure resources are used where they provide the most value.">
            <a:extLst>
              <a:ext uri="{FF2B5EF4-FFF2-40B4-BE49-F238E27FC236}">
                <a16:creationId xmlns:a16="http://schemas.microsoft.com/office/drawing/2014/main" id="{D01EDF35-EA79-6BB7-239D-E2D5D0B0BB29}"/>
              </a:ext>
            </a:extLst>
          </p:cNvPr>
          <p:cNvGrpSpPr/>
          <p:nvPr/>
        </p:nvGrpSpPr>
        <p:grpSpPr>
          <a:xfrm>
            <a:off x="394709" y="1149089"/>
            <a:ext cx="11365168" cy="5363959"/>
            <a:chOff x="394709" y="1149089"/>
            <a:chExt cx="11365168" cy="5363959"/>
          </a:xfrm>
        </p:grpSpPr>
        <p:sp>
          <p:nvSpPr>
            <p:cNvPr id="77" name="TextBox 76">
              <a:extLst>
                <a:ext uri="{FF2B5EF4-FFF2-40B4-BE49-F238E27FC236}">
                  <a16:creationId xmlns:a16="http://schemas.microsoft.com/office/drawing/2014/main" id="{EE58022B-8AD9-EE73-670D-36C64BD3B781}"/>
                </a:ext>
              </a:extLst>
            </p:cNvPr>
            <p:cNvSpPr txBox="1"/>
            <p:nvPr/>
          </p:nvSpPr>
          <p:spPr>
            <a:xfrm>
              <a:off x="685799" y="1149089"/>
              <a:ext cx="10972800" cy="844142"/>
            </a:xfrm>
            <a:prstGeom prst="rect">
              <a:avLst/>
            </a:prstGeom>
            <a:noFill/>
          </p:spPr>
          <p:txBody>
            <a:bodyPr wrap="square">
              <a:spAutoFit/>
            </a:bodyPr>
            <a:lstStyle/>
            <a:p>
              <a:pPr marL="0" marR="0" lvl="0" indent="0" algn="l" defTabSz="121917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This matrix maps stakeholder groups based on two dimensions:</a:t>
              </a:r>
            </a:p>
            <a:p>
              <a:pPr marL="285750" marR="0" lvl="0" indent="-285750" algn="l" defTabSz="121917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srgbClr val="050505"/>
                  </a:solidFill>
                  <a:effectLst/>
                  <a:uLnTx/>
                  <a:uFillTx/>
                  <a:latin typeface="Arial" panose="020B0604020202020204"/>
                  <a:ea typeface="+mn-ea"/>
                  <a:cs typeface="+mn-cs"/>
                </a:rPr>
                <a:t>Stakeholder’s Level of Influence on CARES:</a:t>
              </a: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 how much power or input they have in shaping decisions.</a:t>
              </a:r>
            </a:p>
            <a:p>
              <a:pPr marL="285750" marR="0" lvl="0" indent="-285750" algn="l" defTabSz="121917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srgbClr val="050505"/>
                  </a:solidFill>
                  <a:effectLst/>
                  <a:uLnTx/>
                  <a:uFillTx/>
                  <a:latin typeface="Arial" panose="020B0604020202020204"/>
                  <a:ea typeface="+mn-ea"/>
                  <a:cs typeface="+mn-cs"/>
                </a:rPr>
                <a:t>Stakeholder’s Level of Impact by CARES:</a:t>
              </a: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 how significantly CARES affects their work or outcomes.</a:t>
              </a:r>
            </a:p>
          </p:txBody>
        </p:sp>
        <p:grpSp>
          <p:nvGrpSpPr>
            <p:cNvPr id="79" name="Group 78" descr="A two‑by‑two matrix showing stakeholder engagement strategies based on influence and impact. The top‑left quadrant reads “Keep Informed,” the top‑right quadrant reads “Engage Directly,” the bottom‑left quadrant reads “Monitor &amp; Engage Indirectly,” and the bottom‑right quadrant reads “Involve &amp; Collaborate.” The vertical axis represents stakeholder level of impact by CARES, from low to high, and the horizontal axis represents stakeholder level of influence on CARES, from low to high.">
              <a:extLst>
                <a:ext uri="{FF2B5EF4-FFF2-40B4-BE49-F238E27FC236}">
                  <a16:creationId xmlns:a16="http://schemas.microsoft.com/office/drawing/2014/main" id="{92592492-112B-5FFD-68C6-CF25FEE9E639}"/>
                </a:ext>
              </a:extLst>
            </p:cNvPr>
            <p:cNvGrpSpPr/>
            <p:nvPr/>
          </p:nvGrpSpPr>
          <p:grpSpPr>
            <a:xfrm>
              <a:off x="394709" y="2419899"/>
              <a:ext cx="4622212" cy="3548575"/>
              <a:chOff x="394709" y="2419899"/>
              <a:chExt cx="4622212" cy="3548575"/>
            </a:xfrm>
          </p:grpSpPr>
          <p:sp>
            <p:nvSpPr>
              <p:cNvPr id="64" name="TextBox 63">
                <a:extLst>
                  <a:ext uri="{FF2B5EF4-FFF2-40B4-BE49-F238E27FC236}">
                    <a16:creationId xmlns:a16="http://schemas.microsoft.com/office/drawing/2014/main" id="{A8EBA845-064D-34E8-BF95-C6DDD519B5B2}"/>
                  </a:ext>
                </a:extLst>
              </p:cNvPr>
              <p:cNvSpPr txBox="1"/>
              <p:nvPr/>
            </p:nvSpPr>
            <p:spPr>
              <a:xfrm>
                <a:off x="4373847" y="5488526"/>
                <a:ext cx="643074" cy="345523"/>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50505"/>
                    </a:solidFill>
                    <a:effectLst/>
                    <a:uLnTx/>
                    <a:uFillTx/>
                    <a:latin typeface="Arial" panose="020B0604020202020204"/>
                    <a:ea typeface="+mn-ea"/>
                    <a:cs typeface="+mn-cs"/>
                  </a:rPr>
                  <a:t>High</a:t>
                </a:r>
              </a:p>
            </p:txBody>
          </p:sp>
          <p:grpSp>
            <p:nvGrpSpPr>
              <p:cNvPr id="78" name="Group 77" descr="A two‑by‑two matrix showing stakeholder engagement strategies based on influence and impact. The top‑left quadrant reads “Keep Informed,” the top‑right quadrant reads “Engage Directly,” the bottom‑left quadrant reads “Monitor &amp; Engage Indirectly,” and the bottom‑right quadrant reads “Involve &amp; Collaborate.” The vertical axis represents stakeholder level of impact by CARES, from low to high, and the horizontal axis represents stakeholder level of influence on CARES, from low to high.">
                <a:extLst>
                  <a:ext uri="{FF2B5EF4-FFF2-40B4-BE49-F238E27FC236}">
                    <a16:creationId xmlns:a16="http://schemas.microsoft.com/office/drawing/2014/main" id="{888DA3A1-6501-40FA-5B9C-D58147694E82}"/>
                  </a:ext>
                </a:extLst>
              </p:cNvPr>
              <p:cNvGrpSpPr/>
              <p:nvPr/>
            </p:nvGrpSpPr>
            <p:grpSpPr>
              <a:xfrm>
                <a:off x="394709" y="2419899"/>
                <a:ext cx="4328595" cy="3548575"/>
                <a:chOff x="394709" y="2419899"/>
                <a:chExt cx="4328595" cy="3548575"/>
              </a:xfrm>
            </p:grpSpPr>
            <p:sp>
              <p:nvSpPr>
                <p:cNvPr id="54" name="Rectangle 53">
                  <a:extLst>
                    <a:ext uri="{FF2B5EF4-FFF2-40B4-BE49-F238E27FC236}">
                      <a16:creationId xmlns:a16="http://schemas.microsoft.com/office/drawing/2014/main" id="{304A8681-DC53-9CE7-D685-118FFF8F30D0}"/>
                    </a:ext>
                  </a:extLst>
                </p:cNvPr>
                <p:cNvSpPr/>
                <p:nvPr/>
              </p:nvSpPr>
              <p:spPr>
                <a:xfrm>
                  <a:off x="1190190" y="2550463"/>
                  <a:ext cx="1465857" cy="121427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Keep Informed</a:t>
                  </a:r>
                </a:p>
              </p:txBody>
            </p:sp>
            <p:sp>
              <p:nvSpPr>
                <p:cNvPr id="55" name="Rectangle 54">
                  <a:extLst>
                    <a:ext uri="{FF2B5EF4-FFF2-40B4-BE49-F238E27FC236}">
                      <a16:creationId xmlns:a16="http://schemas.microsoft.com/office/drawing/2014/main" id="{FFD5DC97-9988-19DF-1A42-9781E2CE96C6}"/>
                    </a:ext>
                  </a:extLst>
                </p:cNvPr>
                <p:cNvSpPr/>
                <p:nvPr/>
              </p:nvSpPr>
              <p:spPr>
                <a:xfrm>
                  <a:off x="2988291" y="2550464"/>
                  <a:ext cx="1465861" cy="121427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50505"/>
                      </a:solidFill>
                      <a:effectLst/>
                      <a:uLnTx/>
                      <a:uFillTx/>
                      <a:latin typeface="Arial" panose="020B0604020202020204"/>
                      <a:ea typeface="+mn-ea"/>
                      <a:cs typeface="+mn-cs"/>
                    </a:rPr>
                    <a:t>Engage Directly</a:t>
                  </a:r>
                </a:p>
              </p:txBody>
            </p:sp>
            <p:sp>
              <p:nvSpPr>
                <p:cNvPr id="56" name="Rectangle 55">
                  <a:extLst>
                    <a:ext uri="{FF2B5EF4-FFF2-40B4-BE49-F238E27FC236}">
                      <a16:creationId xmlns:a16="http://schemas.microsoft.com/office/drawing/2014/main" id="{2D4072DD-F15C-8850-55F5-3DA04A4CD564}"/>
                    </a:ext>
                  </a:extLst>
                </p:cNvPr>
                <p:cNvSpPr/>
                <p:nvPr/>
              </p:nvSpPr>
              <p:spPr>
                <a:xfrm>
                  <a:off x="1190189" y="4112331"/>
                  <a:ext cx="1465855" cy="122042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50505"/>
                      </a:solidFill>
                      <a:effectLst/>
                      <a:uLnTx/>
                      <a:uFillTx/>
                      <a:latin typeface="Arial" panose="020B0604020202020204"/>
                      <a:ea typeface="+mn-ea"/>
                      <a:cs typeface="+mn-cs"/>
                    </a:rPr>
                    <a:t>Monitor &amp; Engage Indirectly</a:t>
                  </a:r>
                </a:p>
              </p:txBody>
            </p:sp>
            <p:sp>
              <p:nvSpPr>
                <p:cNvPr id="57" name="Rectangle 56">
                  <a:extLst>
                    <a:ext uri="{FF2B5EF4-FFF2-40B4-BE49-F238E27FC236}">
                      <a16:creationId xmlns:a16="http://schemas.microsoft.com/office/drawing/2014/main" id="{DCF5EB55-EEC9-4F7C-8920-CBE834DA4373}"/>
                    </a:ext>
                  </a:extLst>
                </p:cNvPr>
                <p:cNvSpPr/>
                <p:nvPr/>
              </p:nvSpPr>
              <p:spPr>
                <a:xfrm>
                  <a:off x="2981945" y="4118492"/>
                  <a:ext cx="1465861" cy="1214268"/>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Involve &amp; Collaborate</a:t>
                  </a:r>
                </a:p>
              </p:txBody>
            </p:sp>
            <p:cxnSp>
              <p:nvCxnSpPr>
                <p:cNvPr id="58" name="Straight Connector 57">
                  <a:extLst>
                    <a:ext uri="{FF2B5EF4-FFF2-40B4-BE49-F238E27FC236}">
                      <a16:creationId xmlns:a16="http://schemas.microsoft.com/office/drawing/2014/main" id="{EBC197F3-35B3-C1D7-1731-B75E64289BB2}"/>
                    </a:ext>
                    <a:ext uri="{C183D7F6-B498-43B3-948B-1728B52AA6E4}">
                      <adec:decorative xmlns:adec="http://schemas.microsoft.com/office/drawing/2017/decorative" val="1"/>
                    </a:ext>
                  </a:extLst>
                </p:cNvPr>
                <p:cNvCxnSpPr>
                  <a:cxnSpLocks/>
                </p:cNvCxnSpPr>
                <p:nvPr/>
              </p:nvCxnSpPr>
              <p:spPr>
                <a:xfrm>
                  <a:off x="993341" y="5488527"/>
                  <a:ext cx="3729963" cy="0"/>
                </a:xfrm>
                <a:prstGeom prst="line">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9" name="Straight Connector 58">
                  <a:extLst>
                    <a:ext uri="{FF2B5EF4-FFF2-40B4-BE49-F238E27FC236}">
                      <a16:creationId xmlns:a16="http://schemas.microsoft.com/office/drawing/2014/main" id="{9F56C39E-12C5-ED74-92AE-25ECC69C2805}"/>
                    </a:ext>
                    <a:ext uri="{C183D7F6-B498-43B3-948B-1728B52AA6E4}">
                      <adec:decorative xmlns:adec="http://schemas.microsoft.com/office/drawing/2017/decorative" val="1"/>
                    </a:ext>
                  </a:extLst>
                </p:cNvPr>
                <p:cNvCxnSpPr>
                  <a:cxnSpLocks/>
                </p:cNvCxnSpPr>
                <p:nvPr/>
              </p:nvCxnSpPr>
              <p:spPr>
                <a:xfrm flipV="1">
                  <a:off x="993341" y="2424599"/>
                  <a:ext cx="0" cy="3063928"/>
                </a:xfrm>
                <a:prstGeom prst="line">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0" name="Straight Connector 59">
                  <a:extLst>
                    <a:ext uri="{FF2B5EF4-FFF2-40B4-BE49-F238E27FC236}">
                      <a16:creationId xmlns:a16="http://schemas.microsoft.com/office/drawing/2014/main" id="{0A778305-DC71-6A4D-4400-64AF5333DFE0}"/>
                    </a:ext>
                    <a:ext uri="{C183D7F6-B498-43B3-948B-1728B52AA6E4}">
                      <adec:decorative xmlns:adec="http://schemas.microsoft.com/office/drawing/2017/decorative" val="1"/>
                    </a:ext>
                  </a:extLst>
                </p:cNvPr>
                <p:cNvCxnSpPr>
                  <a:cxnSpLocks/>
                </p:cNvCxnSpPr>
                <p:nvPr/>
              </p:nvCxnSpPr>
              <p:spPr>
                <a:xfrm>
                  <a:off x="993341" y="3956563"/>
                  <a:ext cx="3621739" cy="0"/>
                </a:xfrm>
                <a:prstGeom prst="line">
                  <a:avLst/>
                </a:prstGeom>
                <a:ln w="19050" cap="flat" cmpd="sng" algn="ctr">
                  <a:solidFill>
                    <a:schemeClr val="bg2">
                      <a:lumMod val="50000"/>
                    </a:schemeClr>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1" name="Straight Connector 60">
                  <a:extLst>
                    <a:ext uri="{FF2B5EF4-FFF2-40B4-BE49-F238E27FC236}">
                      <a16:creationId xmlns:a16="http://schemas.microsoft.com/office/drawing/2014/main" id="{B06FD5F0-F2F1-557F-3780-80406740B041}"/>
                    </a:ext>
                    <a:ext uri="{C183D7F6-B498-43B3-948B-1728B52AA6E4}">
                      <adec:decorative xmlns:adec="http://schemas.microsoft.com/office/drawing/2017/decorative" val="1"/>
                    </a:ext>
                  </a:extLst>
                </p:cNvPr>
                <p:cNvCxnSpPr>
                  <a:cxnSpLocks/>
                </p:cNvCxnSpPr>
                <p:nvPr/>
              </p:nvCxnSpPr>
              <p:spPr>
                <a:xfrm flipV="1">
                  <a:off x="2814670" y="2424599"/>
                  <a:ext cx="0" cy="3063928"/>
                </a:xfrm>
                <a:prstGeom prst="line">
                  <a:avLst/>
                </a:prstGeom>
                <a:ln w="19050" cap="flat" cmpd="sng" algn="ctr">
                  <a:solidFill>
                    <a:schemeClr val="bg2">
                      <a:lumMod val="50000"/>
                    </a:schemeClr>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2" name="TextBox 61">
                  <a:extLst>
                    <a:ext uri="{FF2B5EF4-FFF2-40B4-BE49-F238E27FC236}">
                      <a16:creationId xmlns:a16="http://schemas.microsoft.com/office/drawing/2014/main" id="{FA906FAB-C096-5E12-50D6-59A71CD1DFBD}"/>
                    </a:ext>
                  </a:extLst>
                </p:cNvPr>
                <p:cNvSpPr txBox="1"/>
                <p:nvPr/>
              </p:nvSpPr>
              <p:spPr>
                <a:xfrm>
                  <a:off x="394709" y="2419899"/>
                  <a:ext cx="695699" cy="33855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50505"/>
                      </a:solidFill>
                      <a:effectLst/>
                      <a:uLnTx/>
                      <a:uFillTx/>
                      <a:latin typeface="Arial" panose="020B0604020202020204"/>
                      <a:ea typeface="+mn-ea"/>
                      <a:cs typeface="+mn-cs"/>
                    </a:rPr>
                    <a:t>High</a:t>
                  </a:r>
                </a:p>
              </p:txBody>
            </p:sp>
            <p:sp>
              <p:nvSpPr>
                <p:cNvPr id="63" name="TextBox 62">
                  <a:extLst>
                    <a:ext uri="{FF2B5EF4-FFF2-40B4-BE49-F238E27FC236}">
                      <a16:creationId xmlns:a16="http://schemas.microsoft.com/office/drawing/2014/main" id="{97115777-5C36-530D-35A6-8C4304E311C9}"/>
                    </a:ext>
                  </a:extLst>
                </p:cNvPr>
                <p:cNvSpPr txBox="1"/>
                <p:nvPr/>
              </p:nvSpPr>
              <p:spPr>
                <a:xfrm>
                  <a:off x="447333" y="5449059"/>
                  <a:ext cx="643075" cy="33855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50505"/>
                      </a:solidFill>
                      <a:effectLst/>
                      <a:uLnTx/>
                      <a:uFillTx/>
                      <a:latin typeface="Arial" panose="020B0604020202020204"/>
                      <a:ea typeface="+mn-ea"/>
                      <a:cs typeface="+mn-cs"/>
                    </a:rPr>
                    <a:t>Low</a:t>
                  </a:r>
                </a:p>
              </p:txBody>
            </p:sp>
            <p:sp>
              <p:nvSpPr>
                <p:cNvPr id="65" name="TextBox 64">
                  <a:extLst>
                    <a:ext uri="{FF2B5EF4-FFF2-40B4-BE49-F238E27FC236}">
                      <a16:creationId xmlns:a16="http://schemas.microsoft.com/office/drawing/2014/main" id="{2EE9AA90-9DCA-F687-77FF-2173541663C5}"/>
                    </a:ext>
                  </a:extLst>
                </p:cNvPr>
                <p:cNvSpPr txBox="1"/>
                <p:nvPr/>
              </p:nvSpPr>
              <p:spPr>
                <a:xfrm>
                  <a:off x="1289406" y="5506809"/>
                  <a:ext cx="2947905"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a:ea typeface="+mn-ea"/>
                      <a:cs typeface="+mn-cs"/>
                    </a:rPr>
                    <a:t>Stakeholders Level of</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a:ea typeface="+mn-ea"/>
                      <a:cs typeface="+mn-cs"/>
                    </a:rPr>
                    <a:t>Influence on CARES</a:t>
                  </a:r>
                </a:p>
              </p:txBody>
            </p:sp>
            <p:sp>
              <p:nvSpPr>
                <p:cNvPr id="66" name="TextBox 65">
                  <a:extLst>
                    <a:ext uri="{FF2B5EF4-FFF2-40B4-BE49-F238E27FC236}">
                      <a16:creationId xmlns:a16="http://schemas.microsoft.com/office/drawing/2014/main" id="{430C6F1D-833A-1383-B14C-D7DAD10A9B01}"/>
                    </a:ext>
                  </a:extLst>
                </p:cNvPr>
                <p:cNvSpPr txBox="1"/>
                <p:nvPr/>
              </p:nvSpPr>
              <p:spPr>
                <a:xfrm rot="16200000">
                  <a:off x="-773000" y="3903368"/>
                  <a:ext cx="2947905"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a:ea typeface="+mn-ea"/>
                      <a:cs typeface="+mn-cs"/>
                    </a:rPr>
                    <a:t>Stakeholders Level of</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a:ea typeface="+mn-ea"/>
                      <a:cs typeface="+mn-cs"/>
                    </a:rPr>
                    <a:t>Impact by CARES</a:t>
                  </a:r>
                </a:p>
              </p:txBody>
            </p:sp>
          </p:grpSp>
        </p:grpSp>
        <p:sp>
          <p:nvSpPr>
            <p:cNvPr id="32" name="TextBox 31">
              <a:extLst>
                <a:ext uri="{FF2B5EF4-FFF2-40B4-BE49-F238E27FC236}">
                  <a16:creationId xmlns:a16="http://schemas.microsoft.com/office/drawing/2014/main" id="{9D92CDA2-F086-7BB9-FFAB-813E52651A13}"/>
                </a:ext>
              </a:extLst>
            </p:cNvPr>
            <p:cNvSpPr txBox="1"/>
            <p:nvPr/>
          </p:nvSpPr>
          <p:spPr>
            <a:xfrm>
              <a:off x="5016921" y="2052676"/>
              <a:ext cx="6498677"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Together, these dimensions define four engagement strategies:</a:t>
              </a:r>
            </a:p>
          </p:txBody>
        </p:sp>
        <p:grpSp>
          <p:nvGrpSpPr>
            <p:cNvPr id="3" name="Group 2">
              <a:extLst>
                <a:ext uri="{FF2B5EF4-FFF2-40B4-BE49-F238E27FC236}">
                  <a16:creationId xmlns:a16="http://schemas.microsoft.com/office/drawing/2014/main" id="{88523903-41A4-FA6B-47C0-DCC2DE26AAF6}"/>
                </a:ext>
              </a:extLst>
            </p:cNvPr>
            <p:cNvGrpSpPr/>
            <p:nvPr/>
          </p:nvGrpSpPr>
          <p:grpSpPr>
            <a:xfrm>
              <a:off x="5016920" y="2418089"/>
              <a:ext cx="6742957" cy="2934434"/>
              <a:chOff x="5016920" y="2418091"/>
              <a:chExt cx="6742957" cy="2934432"/>
            </a:xfrm>
          </p:grpSpPr>
          <p:sp>
            <p:nvSpPr>
              <p:cNvPr id="13" name="Rectangle 12">
                <a:extLst>
                  <a:ext uri="{FF2B5EF4-FFF2-40B4-BE49-F238E27FC236}">
                    <a16:creationId xmlns:a16="http://schemas.microsoft.com/office/drawing/2014/main" id="{D32B7CB6-587A-4609-164E-084179FE5D92}"/>
                  </a:ext>
                </a:extLst>
              </p:cNvPr>
              <p:cNvSpPr/>
              <p:nvPr/>
            </p:nvSpPr>
            <p:spPr>
              <a:xfrm>
                <a:off x="5016921" y="3173636"/>
                <a:ext cx="6737401" cy="66780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050505"/>
                    </a:solidFill>
                    <a:effectLst/>
                    <a:uLnTx/>
                    <a:uFillTx/>
                    <a:latin typeface="Arial" panose="020B0604020202020204"/>
                    <a:ea typeface="+mn-ea"/>
                    <a:cs typeface="+mn-cs"/>
                  </a:rPr>
                  <a:t>Engage Directly</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50505"/>
                    </a:solidFill>
                    <a:effectLst/>
                    <a:uLnTx/>
                    <a:uFillTx/>
                    <a:latin typeface="Arial" panose="020B0604020202020204"/>
                    <a:ea typeface="+mn-ea"/>
                    <a:cs typeface="+mn-cs"/>
                  </a:rPr>
                  <a:t>These stakeholders are deeply involved in day‑to‑day operations and decision‑making.</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50505"/>
                    </a:solidFill>
                    <a:effectLst/>
                    <a:uLnTx/>
                    <a:uFillTx/>
                    <a:latin typeface="Arial" panose="020B0604020202020204"/>
                    <a:ea typeface="+mn-ea"/>
                    <a:cs typeface="+mn-cs"/>
                  </a:rPr>
                  <a:t>Requires frequent communication, collaboration, and feedback loops.</a:t>
                </a:r>
              </a:p>
            </p:txBody>
          </p:sp>
          <p:sp>
            <p:nvSpPr>
              <p:cNvPr id="15" name="Rectangle 14">
                <a:extLst>
                  <a:ext uri="{FF2B5EF4-FFF2-40B4-BE49-F238E27FC236}">
                    <a16:creationId xmlns:a16="http://schemas.microsoft.com/office/drawing/2014/main" id="{EE7FA7F6-8B3C-1BB5-A64B-7DD9C039FCC8}"/>
                  </a:ext>
                </a:extLst>
              </p:cNvPr>
              <p:cNvSpPr/>
              <p:nvPr/>
            </p:nvSpPr>
            <p:spPr>
              <a:xfrm>
                <a:off x="5016920" y="2418091"/>
                <a:ext cx="6737401" cy="66780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FFFFFF"/>
                    </a:solidFill>
                    <a:effectLst/>
                    <a:uLnTx/>
                    <a:uFillTx/>
                    <a:latin typeface="Arial" panose="020B0604020202020204"/>
                    <a:ea typeface="+mn-ea"/>
                    <a:cs typeface="+mn-cs"/>
                  </a:rPr>
                  <a:t>Keep Informed</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They need consistent updates and transparency to understand how CARES affects their work.</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Focus on clear messaging and accessible information channels.</a:t>
                </a:r>
              </a:p>
            </p:txBody>
          </p:sp>
          <p:sp>
            <p:nvSpPr>
              <p:cNvPr id="14" name="Rectangle 13">
                <a:extLst>
                  <a:ext uri="{FF2B5EF4-FFF2-40B4-BE49-F238E27FC236}">
                    <a16:creationId xmlns:a16="http://schemas.microsoft.com/office/drawing/2014/main" id="{42AAE21B-520B-7A89-49D9-9841D0A68AE4}"/>
                  </a:ext>
                </a:extLst>
              </p:cNvPr>
              <p:cNvSpPr/>
              <p:nvPr/>
            </p:nvSpPr>
            <p:spPr>
              <a:xfrm>
                <a:off x="5022476" y="3929179"/>
                <a:ext cx="6737401" cy="66780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50505"/>
                    </a:solidFill>
                    <a:effectLst/>
                    <a:uLnTx/>
                    <a:uFillTx/>
                    <a:latin typeface="Arial" panose="020B0604020202020204"/>
                    <a:ea typeface="+mn-ea"/>
                    <a:cs typeface="+mn-cs"/>
                  </a:rPr>
                  <a:t>Monitor &amp; Engage Indirectly</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Maintain awareness of their perspectives and monitor for emerging needs.</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Periodic updates and opportunities for input are sufficient.</a:t>
                </a:r>
              </a:p>
            </p:txBody>
          </p:sp>
          <p:sp>
            <p:nvSpPr>
              <p:cNvPr id="16" name="Rectangle 15">
                <a:extLst>
                  <a:ext uri="{FF2B5EF4-FFF2-40B4-BE49-F238E27FC236}">
                    <a16:creationId xmlns:a16="http://schemas.microsoft.com/office/drawing/2014/main" id="{641AAB6C-8D2D-FD31-5893-9969DE2E203C}"/>
                  </a:ext>
                </a:extLst>
              </p:cNvPr>
              <p:cNvSpPr/>
              <p:nvPr/>
            </p:nvSpPr>
            <p:spPr>
              <a:xfrm>
                <a:off x="5022476" y="4684721"/>
                <a:ext cx="6737401" cy="66780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FFFFFF"/>
                    </a:solidFill>
                    <a:effectLst/>
                    <a:uLnTx/>
                    <a:uFillTx/>
                    <a:latin typeface="Arial" panose="020B0604020202020204"/>
                    <a:ea typeface="+mn-ea"/>
                    <a:cs typeface="+mn-cs"/>
                  </a:rPr>
                  <a:t>Involve &amp; Collaborate</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Engage these groups in planning and policy discussions.</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Their insights can guide strategic alignment and resource decisions.</a:t>
                </a:r>
              </a:p>
            </p:txBody>
          </p:sp>
        </p:grpSp>
        <p:sp>
          <p:nvSpPr>
            <p:cNvPr id="26" name="TextBox 25">
              <a:extLst>
                <a:ext uri="{FF2B5EF4-FFF2-40B4-BE49-F238E27FC236}">
                  <a16:creationId xmlns:a16="http://schemas.microsoft.com/office/drawing/2014/main" id="{E7071FC8-0695-161C-DD46-A46206FFDA81}"/>
                </a:ext>
              </a:extLst>
            </p:cNvPr>
            <p:cNvSpPr txBox="1"/>
            <p:nvPr/>
          </p:nvSpPr>
          <p:spPr>
            <a:xfrm>
              <a:off x="713617" y="5989828"/>
              <a:ext cx="9801984"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goal is to match engagement intensity to each group’s influence and impact, ensuring resources are focused where collaboration yields the most value.</a:t>
              </a:r>
            </a:p>
          </p:txBody>
        </p:sp>
      </p:grpSp>
      <p:sp>
        <p:nvSpPr>
          <p:cNvPr id="4" name="Slide Number Placeholder 3">
            <a:extLst>
              <a:ext uri="{FF2B5EF4-FFF2-40B4-BE49-F238E27FC236}">
                <a16:creationId xmlns:a16="http://schemas.microsoft.com/office/drawing/2014/main" id="{EDC98C1D-3DC1-7204-398B-92288CEF5191}"/>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65237465"/>
      </p:ext>
    </p:extLst>
  </p:cSld>
  <p:clrMapOvr>
    <a:masterClrMapping/>
  </p:clrMapOvr>
</p:sld>
</file>

<file path=ppt/theme/theme1.xml><?xml version="1.0" encoding="utf-8"?>
<a:theme xmlns:a="http://schemas.openxmlformats.org/drawingml/2006/main" name="1_CWDS Theme">
  <a:themeElements>
    <a:clrScheme name="Custom 3">
      <a:dk1>
        <a:srgbClr val="050505"/>
      </a:dk1>
      <a:lt1>
        <a:srgbClr val="FFFFFF"/>
      </a:lt1>
      <a:dk2>
        <a:srgbClr val="215E82"/>
      </a:dk2>
      <a:lt2>
        <a:srgbClr val="E8E8E8"/>
      </a:lt2>
      <a:accent1>
        <a:srgbClr val="10BCCE"/>
      </a:accent1>
      <a:accent2>
        <a:srgbClr val="94C941"/>
      </a:accent2>
      <a:accent3>
        <a:srgbClr val="FA8D29"/>
      </a:accent3>
      <a:accent4>
        <a:srgbClr val="2C7DAE"/>
      </a:accent4>
      <a:accent5>
        <a:srgbClr val="206259"/>
      </a:accent5>
      <a:accent6>
        <a:srgbClr val="D95A2C"/>
      </a:accent6>
      <a:hlink>
        <a:srgbClr val="2C7DAE"/>
      </a:hlink>
      <a:folHlink>
        <a:srgbClr val="2C7D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WDS-interim-template-jt" id="{CC953E3B-AB92-E345-A482-02F7B420C3DD}" vid="{4890E650-B9D2-5E46-9DD0-B2765BB2D9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34670F50CF4D468227A63B65475311" ma:contentTypeVersion="11" ma:contentTypeDescription="Create a new document." ma:contentTypeScope="" ma:versionID="3e8e3c7f34bd5fce2d50c096a86ac28f">
  <xsd:schema xmlns:xsd="http://www.w3.org/2001/XMLSchema" xmlns:xs="http://www.w3.org/2001/XMLSchema" xmlns:p="http://schemas.microsoft.com/office/2006/metadata/properties" xmlns:ns2="500343c0-af67-4d55-b6f3-a7838e163d14" xmlns:ns3="6193a60a-489b-4beb-89d5-ed070de4f5d8" xmlns:ns4="4eb7c661-5355-418f-a04b-13b4df5d1a0a" targetNamespace="http://schemas.microsoft.com/office/2006/metadata/properties" ma:root="true" ma:fieldsID="70c3b4eec316bbfe1dca516fb6a8073a" ns2:_="" ns3:_="" ns4:_="">
    <xsd:import namespace="500343c0-af67-4d55-b6f3-a7838e163d14"/>
    <xsd:import namespace="6193a60a-489b-4beb-89d5-ed070de4f5d8"/>
    <xsd:import namespace="4eb7c661-5355-418f-a04b-13b4df5d1a0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0343c0-af67-4d55-b6f3-a7838e163d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193a60a-489b-4beb-89d5-ed070de4f5d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bce90d6-5a2c-47e0-8337-aac7acda0e9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eb7c661-5355-418f-a04b-13b4df5d1a0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d0914-e572-4d1d-b5cf-766b5be58804}" ma:internalName="TaxCatchAll" ma:showField="CatchAllData" ma:web="4eb7c661-5355-418f-a04b-13b4df5d1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500343c0-af67-4d55-b6f3-a7838e163d14">RCJ5YXZNKWNZ-1002286200-12243</_dlc_DocId>
    <_dlc_DocIdUrl xmlns="500343c0-af67-4d55-b6f3-a7838e163d14">
      <Url>https://osicagov.sharepoint.com/sites/CWDS/PMO/_layouts/15/DocIdRedir.aspx?ID=RCJ5YXZNKWNZ-1002286200-12243</Url>
      <Description>RCJ5YXZNKWNZ-1002286200-12243</Description>
    </_dlc_DocIdUrl>
    <TaxCatchAll xmlns="4eb7c661-5355-418f-a04b-13b4df5d1a0a" xsi:nil="true"/>
    <lcf76f155ced4ddcb4097134ff3c332f xmlns="6193a60a-489b-4beb-89d5-ed070de4f5d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mso-contentType ?>
<SharedContentType xmlns="Microsoft.SharePoint.Taxonomy.ContentTypeSync" SourceId="5bce90d6-5a2c-47e0-8337-aac7acda0e97" ContentTypeId="0x0101" PreviousValue="false" LastSyncTimeStamp="2017-02-08T00:21:31.923Z"/>
</file>

<file path=customXml/itemProps1.xml><?xml version="1.0" encoding="utf-8"?>
<ds:datastoreItem xmlns:ds="http://schemas.openxmlformats.org/officeDocument/2006/customXml" ds:itemID="{63A6DCB9-4CC2-440E-A72A-42026891B7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0343c0-af67-4d55-b6f3-a7838e163d14"/>
    <ds:schemaRef ds:uri="6193a60a-489b-4beb-89d5-ed070de4f5d8"/>
    <ds:schemaRef ds:uri="4eb7c661-5355-418f-a04b-13b4df5d1a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D54E6D5-C86F-4550-9A93-6777006B5973}">
  <ds:schemaRefs>
    <ds:schemaRef ds:uri="500343c0-af67-4d55-b6f3-a7838e163d14"/>
    <ds:schemaRef ds:uri="http://purl.org/dc/dcmitype/"/>
    <ds:schemaRef ds:uri="http://purl.org/dc/terms/"/>
    <ds:schemaRef ds:uri="6193a60a-489b-4beb-89d5-ed070de4f5d8"/>
    <ds:schemaRef ds:uri="4eb7c661-5355-418f-a04b-13b4df5d1a0a"/>
    <ds:schemaRef ds:uri="http://www.w3.org/XML/1998/namespace"/>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4529611D-9B76-41EC-BD85-0A4DEB6C37D3}">
  <ds:schemaRefs>
    <ds:schemaRef ds:uri="http://schemas.microsoft.com/sharepoint/v3/contenttype/forms"/>
  </ds:schemaRefs>
</ds:datastoreItem>
</file>

<file path=customXml/itemProps4.xml><?xml version="1.0" encoding="utf-8"?>
<ds:datastoreItem xmlns:ds="http://schemas.openxmlformats.org/officeDocument/2006/customXml" ds:itemID="{F3651850-9044-4BBD-8A47-4C9EC285B0A9}">
  <ds:schemaRefs>
    <ds:schemaRef ds:uri="http://schemas.microsoft.com/sharepoint/events"/>
  </ds:schemaRefs>
</ds:datastoreItem>
</file>

<file path=customXml/itemProps5.xml><?xml version="1.0" encoding="utf-8"?>
<ds:datastoreItem xmlns:ds="http://schemas.openxmlformats.org/officeDocument/2006/customXml" ds:itemID="{4DAC1C40-5D02-43A9-8E4A-E165673CEC23}">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1628</Words>
  <Application>Microsoft Office PowerPoint</Application>
  <PresentationFormat>Widescreen</PresentationFormat>
  <Paragraphs>226</Paragraphs>
  <Slides>10</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Arial</vt:lpstr>
      <vt:lpstr>Calibri</vt:lpstr>
      <vt:lpstr>Open Sans</vt:lpstr>
      <vt:lpstr>Source Sans Pro</vt:lpstr>
      <vt:lpstr>1_CWDS Theme</vt:lpstr>
      <vt:lpstr>Organization OCM Guidance</vt:lpstr>
      <vt:lpstr>Purpose &amp; Audience</vt:lpstr>
      <vt:lpstr>Background</vt:lpstr>
      <vt:lpstr>Implementation Timeline</vt:lpstr>
      <vt:lpstr>Organizational Change Management (OCM) Overview</vt:lpstr>
      <vt:lpstr>Stakeholder Analysis</vt:lpstr>
      <vt:lpstr>Stakeholder Analysis Overview</vt:lpstr>
      <vt:lpstr>How to Build Your Organization Stakeholder Landscape</vt:lpstr>
      <vt:lpstr>Understanding the Stakeholder Landscape Framework</vt:lpstr>
      <vt:lpstr>CWS-CARES Stakeholder Landscape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Raterink, Hope@OTSI</cp:lastModifiedBy>
  <cp:revision>1</cp:revision>
  <dcterms:created xsi:type="dcterms:W3CDTF">2026-08-04T18:09:08Z</dcterms:created>
  <dcterms:modified xsi:type="dcterms:W3CDTF">2026-08-04T18:28:38Z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0x010100BA34670F50CF4D468227A63B65475311</vt:lpwstr>
  </property>
  <property fmtid="{D5CDD505-2E9C-101B-9397-08002B2CF9AE}" pid="3" name="_dlc_DocIdItemGuid">
    <vt:lpwstr>bde7d8f3-c47a-4e1e-b0d7-70c18416a724</vt:lpwstr>
  </property>
  <property fmtid="{D5CDD505-2E9C-101B-9397-08002B2CF9AE}" pid="4" name="MediaServiceImageTags">
    <vt:lpwstr/>
  </property>
</Properties>
</file>