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5.xml"/><Relationship Id="rId5" Type="http://schemas.openxmlformats.org/officeDocument/2006/relationships/theme" Target="theme/theme1.xml"/><Relationship Id="rId10" Type="http://schemas.openxmlformats.org/officeDocument/2006/relationships/customXml" Target="../customXml/item4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58900" y="1122363"/>
            <a:ext cx="9309100" cy="2387600"/>
          </a:xfrm>
        </p:spPr>
        <p:txBody>
          <a:bodyPr anchor="b"/>
          <a:lstStyle>
            <a:lvl1pPr algn="l">
              <a:defRPr sz="6000" b="1" i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58900" y="3602038"/>
            <a:ext cx="9309100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6"/>
          <a:stretch/>
        </p:blipFill>
        <p:spPr>
          <a:xfrm>
            <a:off x="310804" y="5634640"/>
            <a:ext cx="953951" cy="931259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 userDrawn="1"/>
        </p:nvSpPr>
        <p:spPr>
          <a:xfrm>
            <a:off x="1385477" y="5901914"/>
            <a:ext cx="9282523" cy="5642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1600" b="1" i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CWDS</a:t>
            </a:r>
            <a:r>
              <a:rPr lang="en-US" sz="1600" b="1" i="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 b="0" i="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/</a:t>
            </a:r>
            <a:r>
              <a:rPr lang="en-US" sz="1600" b="1" i="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Child Welfare Digital</a:t>
            </a:r>
            <a:r>
              <a:rPr lang="en-US" sz="160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Services</a:t>
            </a:r>
            <a:endParaRPr lang="en-US" sz="160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Source Sans Pro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489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– 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rgbClr val="78A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24E7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</p:spPr>
        <p:txBody>
          <a:bodyPr anchor="ctr"/>
          <a:lstStyle>
            <a:lvl1pPr>
              <a:lnSpc>
                <a:spcPct val="100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callout block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0D5AEE6D-74CB-A224-9991-ABC2974DE3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5683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365126"/>
            <a:ext cx="10972800" cy="435722"/>
          </a:xfrm>
        </p:spPr>
        <p:txBody>
          <a:bodyPr>
            <a:normAutofit/>
          </a:bodyPr>
          <a:lstStyle>
            <a:lvl1pPr>
              <a:defRPr sz="2400" b="1" i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88720"/>
            <a:ext cx="10972800" cy="5060986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CWDS /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F02238-95EF-F0BD-BF48-B746FA968D7A}"/>
              </a:ext>
            </a:extLst>
          </p:cNvPr>
          <p:cNvSpPr/>
          <p:nvPr userDrawn="1"/>
        </p:nvSpPr>
        <p:spPr>
          <a:xfrm>
            <a:off x="685800" y="861773"/>
            <a:ext cx="10972800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48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23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819400" cy="4351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0" y="1825625"/>
            <a:ext cx="5181600" cy="4351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2DB77CFC-546F-4ACB-A28A-684CFBB3EFE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144001" y="1825625"/>
            <a:ext cx="2220984" cy="4351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rgbClr val="004A6C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rgbClr val="004A6C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17969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9728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606040" cy="435133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Open Sans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latin typeface="Open Sans"/>
                <a:ea typeface="Source Sans Pro" charset="0"/>
                <a:cs typeface="Open Sans"/>
              </a:defRPr>
            </a:lvl1pPr>
          </a:lstStyle>
          <a:p>
            <a:r>
              <a:rPr lang="en-US"/>
              <a:t> CWDS /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EF0C0D2-E23C-438C-B55F-48418DC39EE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627120" y="1825625"/>
            <a:ext cx="260604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7A6FBA5-22FA-4A63-AE17-BC8CCE1F52E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16040" y="1825625"/>
            <a:ext cx="260604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D4BB8-55D9-4262-9722-F1451E59A529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9204960" y="1825625"/>
            <a:ext cx="260604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539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2960" y="457200"/>
            <a:ext cx="10972800" cy="914400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2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49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239044"/>
            <a:ext cx="10515600" cy="437991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400" baseline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quote block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6"/>
          <a:stretch/>
        </p:blipFill>
        <p:spPr>
          <a:xfrm>
            <a:off x="364757" y="6205371"/>
            <a:ext cx="544831" cy="531870"/>
          </a:xfrm>
          <a:prstGeom prst="rect">
            <a:avLst/>
          </a:prstGeom>
        </p:spPr>
      </p:pic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52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09E811-50DC-450D-86C6-A85A85ED8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8200" y="5586993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80F878-D597-4EE7-845C-EFE5547EB2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5701296"/>
            <a:ext cx="10515600" cy="1042404"/>
          </a:xfrm>
        </p:spPr>
        <p:txBody>
          <a:bodyPr numCol="3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4A6C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FC2428-2995-4C51-A0CC-2FFC76570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3567507"/>
          </a:xfrm>
        </p:spPr>
        <p:txBody>
          <a:bodyPr/>
          <a:lstStyle>
            <a:lvl1pPr>
              <a:defRPr sz="2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D6519CA-0015-4609-965F-7F9413575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00546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0" i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09E811-50DC-450D-86C6-A85A85ED8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8200" y="5586993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FFE80EE-5C3F-483F-9A88-66E5043FF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56075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9FDEDA7-C34D-4501-8B43-B09CA615B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6075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80F878-D597-4EE7-845C-EFE5547EB2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5701296"/>
            <a:ext cx="10515600" cy="1042404"/>
          </a:xfrm>
        </p:spPr>
        <p:txBody>
          <a:bodyPr numCol="3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4A6C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298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– 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58900" y="1122363"/>
            <a:ext cx="9309100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58900" y="3602038"/>
            <a:ext cx="9309100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6"/>
          <a:stretch/>
        </p:blipFill>
        <p:spPr>
          <a:xfrm>
            <a:off x="310804" y="5634640"/>
            <a:ext cx="953951" cy="931259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 userDrawn="1"/>
        </p:nvSpPr>
        <p:spPr>
          <a:xfrm>
            <a:off x="1385477" y="5901914"/>
            <a:ext cx="4414883" cy="5642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1600" b="1" i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CWDS</a:t>
            </a:r>
            <a:r>
              <a:rPr lang="en-US" sz="1600" b="1" i="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 b="0" i="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/</a:t>
            </a:r>
            <a:r>
              <a:rPr lang="en-US" sz="1600" b="1" i="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Child Welfare Digital</a:t>
            </a:r>
            <a:r>
              <a:rPr lang="en-US" sz="160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Services</a:t>
            </a:r>
            <a:endParaRPr lang="en-US" sz="1600">
              <a:solidFill>
                <a:schemeClr val="bg1"/>
              </a:solidFill>
              <a:latin typeface="Calibri" panose="020F0502020204030204" pitchFamily="34" charset="0"/>
              <a:ea typeface="Source Sans Pro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352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 / Con 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8267700" y="635000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Weaknesses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79852" y="1549400"/>
            <a:ext cx="2479675" cy="101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479851" y="3098800"/>
            <a:ext cx="2479675" cy="101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479850" y="4648200"/>
            <a:ext cx="2479675" cy="101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3708399" y="15494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708398" y="30988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18" hasCustomPrompt="1"/>
          </p:nvPr>
        </p:nvSpPr>
        <p:spPr>
          <a:xfrm>
            <a:off x="3708397" y="4648200"/>
            <a:ext cx="3454401" cy="13081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7848596" y="15494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0" hasCustomPrompt="1"/>
          </p:nvPr>
        </p:nvSpPr>
        <p:spPr>
          <a:xfrm>
            <a:off x="7848595" y="30988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7848594" y="4648200"/>
            <a:ext cx="3454401" cy="13081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itle 1"/>
          <p:cNvSpPr txBox="1">
            <a:spLocks/>
          </p:cNvSpPr>
          <p:nvPr userDrawn="1"/>
        </p:nvSpPr>
        <p:spPr>
          <a:xfrm>
            <a:off x="4076698" y="633412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Strengths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59362" y="2964324"/>
            <a:ext cx="1040018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559362" y="4530287"/>
            <a:ext cx="1040018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559362" y="1422653"/>
            <a:ext cx="1040018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Source Sans Pro" charset="0"/>
              <a:cs typeface="Sourc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4389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 / Con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8267700" y="635000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Weaknesses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505700" y="1271588"/>
            <a:ext cx="0" cy="4684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79852" y="1549400"/>
            <a:ext cx="2885647" cy="1244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6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3708399" y="1549400"/>
            <a:ext cx="3454401" cy="44069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7848596" y="1549400"/>
            <a:ext cx="3454401" cy="44069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itle 1"/>
          <p:cNvSpPr txBox="1">
            <a:spLocks/>
          </p:cNvSpPr>
          <p:nvPr userDrawn="1"/>
        </p:nvSpPr>
        <p:spPr>
          <a:xfrm>
            <a:off x="4076698" y="633412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Strengths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0" hasCustomPrompt="1"/>
          </p:nvPr>
        </p:nvSpPr>
        <p:spPr>
          <a:xfrm>
            <a:off x="479852" y="2794000"/>
            <a:ext cx="2885647" cy="31623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>
                <a:solidFill>
                  <a:schemeClr val="tx1"/>
                </a:solidFill>
              </a:rPr>
              <a:t>CWDS</a:t>
            </a:r>
            <a:r>
              <a:rPr lang="en-US" b="1"/>
              <a:t>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Source Sans Pro" charset="0"/>
              <a:cs typeface="Sourc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314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– 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56516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– Medium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375850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 – Medium">
    <p:bg>
      <p:bgPr>
        <a:solidFill>
          <a:srgbClr val="2C7D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859314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– Accent">
    <p:bg>
      <p:bgPr>
        <a:solidFill>
          <a:srgbClr val="78A0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613079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– 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Source Sans Pro" charset="0"/>
              <a:cs typeface="Source Sans Pro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</p:spPr>
        <p:txBody>
          <a:bodyPr anchor="ctr"/>
          <a:lstStyle>
            <a:lvl1pPr>
              <a:lnSpc>
                <a:spcPct val="100000"/>
              </a:lnSpc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How does this work at two lines?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8537F2A-842D-A78D-4E28-7033508C54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830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allout – Med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rgbClr val="2C7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</p:spPr>
        <p:txBody>
          <a:bodyPr anchor="ctr"/>
          <a:lstStyle>
            <a:lvl1pPr>
              <a:lnSpc>
                <a:spcPct val="100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callout block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36C82F-6ED0-4461-8821-A5484A868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5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– Med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  <a:solidFill>
            <a:schemeClr val="accent6"/>
          </a:solidFill>
        </p:spPr>
        <p:txBody>
          <a:bodyPr anchor="ctr"/>
          <a:lstStyle>
            <a:lvl1pPr>
              <a:lnSpc>
                <a:spcPct val="100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callout block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3CA38A8-4B64-2535-1443-922299E3DE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012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0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1B303-D579-E79F-2B11-D6931178A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CWS-CARES V1 Stakeholder Engagement Survey Questions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41F813D-0EEF-935D-6196-4DC64208F9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968828"/>
              </p:ext>
            </p:extLst>
          </p:nvPr>
        </p:nvGraphicFramePr>
        <p:xfrm>
          <a:off x="934464" y="984469"/>
          <a:ext cx="10724133" cy="5353262"/>
        </p:xfrm>
        <a:graphic>
          <a:graphicData uri="http://schemas.openxmlformats.org/drawingml/2006/table">
            <a:tbl>
              <a:tblPr firstRow="1"/>
              <a:tblGrid>
                <a:gridCol w="306507">
                  <a:extLst>
                    <a:ext uri="{9D8B030D-6E8A-4147-A177-3AD203B41FA5}">
                      <a16:colId xmlns:a16="http://schemas.microsoft.com/office/drawing/2014/main" val="3974215352"/>
                    </a:ext>
                  </a:extLst>
                </a:gridCol>
                <a:gridCol w="3879799">
                  <a:extLst>
                    <a:ext uri="{9D8B030D-6E8A-4147-A177-3AD203B41FA5}">
                      <a16:colId xmlns:a16="http://schemas.microsoft.com/office/drawing/2014/main" val="3792734087"/>
                    </a:ext>
                  </a:extLst>
                </a:gridCol>
                <a:gridCol w="3607553">
                  <a:extLst>
                    <a:ext uri="{9D8B030D-6E8A-4147-A177-3AD203B41FA5}">
                      <a16:colId xmlns:a16="http://schemas.microsoft.com/office/drawing/2014/main" val="686686268"/>
                    </a:ext>
                  </a:extLst>
                </a:gridCol>
                <a:gridCol w="2930274">
                  <a:extLst>
                    <a:ext uri="{9D8B030D-6E8A-4147-A177-3AD203B41FA5}">
                      <a16:colId xmlns:a16="http://schemas.microsoft.com/office/drawing/2014/main" val="620321285"/>
                    </a:ext>
                  </a:extLst>
                </a:gridCol>
              </a:tblGrid>
              <a:tr h="392822">
                <a:tc>
                  <a:txBody>
                    <a:bodyPr/>
                    <a:lstStyle/>
                    <a:p>
                      <a:pPr algn="l" rtl="0" fontAlgn="ctr"/>
                      <a:endParaRPr 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108000" marR="36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Sample Questions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Focus Area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Purpose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96992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08000" marR="36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understand how the upcoming CWS-CARES V1 will directly impact my day-to-day work.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Readiness &amp; Capability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diagnose role clarity and practical understanding.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103012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08000" marR="36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 team is being provided with adequate training to support this transition.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Readiness &amp; Capability,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Communications &amp; Engagement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evaluate training quality and effectiveness.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269226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108000" marR="36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receive timely and regular updates regarding the progress of CWS-CARES V1.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Communications &amp; Engagement 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assess the impact of communication cadences.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372750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108000" marR="36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 direct manager provides the support I need to navigate this transition.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Leadership,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Communications &amp; Engagement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measure leadership preparation and internal communication and support.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69222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108000" marR="36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feel that my feedback and concerns regarding the CWS-CARES V1 are heard and valued.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Communications &amp; Engagement 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assess two-way engagement efficacy.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728585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108000" marR="36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do you feel about the upcoming CWS-CARES V1 and why?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Readiness &amp; Capability,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Communications &amp; Engagement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explore emotional responses and underlying reasons.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425939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108000" marR="36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are your main concerns regarding the CWS-CARES V1?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Leadership,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Communications &amp; Engagement 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identify specific apprehensions or uncertainties.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00672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108000" marR="36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 you suggest any improvements to the change plan?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Leadership,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Communications &amp; Engagement 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collect actionable insights for enhancing the plan.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695064"/>
                  </a:ext>
                </a:extLst>
              </a:tr>
              <a:tr h="47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108000" marR="36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do you think the change will affect your daily tasks?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Readiness &amp; Capability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understand perceived personal impacts in greater detail.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257188"/>
                  </a:ext>
                </a:extLst>
              </a:tr>
              <a:tr h="63207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108000" marR="36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kind of support do you need to feel prepared for the change?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Leadership,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Communications &amp; Engagement , Readiness &amp; Capability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determine specific support needs for better preparation.</a:t>
                      </a:r>
                    </a:p>
                  </a:txBody>
                  <a:tcPr marL="108000" marR="3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878655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91CFF78B-3591-E891-C192-52914402BFAE}"/>
              </a:ext>
            </a:extLst>
          </p:cNvPr>
          <p:cNvGrpSpPr/>
          <p:nvPr/>
        </p:nvGrpSpPr>
        <p:grpSpPr>
          <a:xfrm>
            <a:off x="570059" y="1469572"/>
            <a:ext cx="346120" cy="4868159"/>
            <a:chOff x="672854" y="2382215"/>
            <a:chExt cx="261610" cy="3857154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D9446D4-D714-9F94-7FBD-59C785FDF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>
              <a:off x="810539" y="2382215"/>
              <a:ext cx="0" cy="1758190"/>
            </a:xfrm>
            <a:prstGeom prst="line">
              <a:avLst/>
            </a:prstGeom>
            <a:ln w="12700">
              <a:solidFill>
                <a:schemeClr val="accent4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627A76-DB1F-437D-859F-0BACC1DFE9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 rot="16200000">
              <a:off x="256357" y="3162443"/>
              <a:ext cx="1108363" cy="19773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4FA2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Quantitative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AACD2EC-A0D8-16CE-37CA-D75B213D5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>
              <a:off x="803659" y="4481179"/>
              <a:ext cx="0" cy="1758190"/>
            </a:xfrm>
            <a:prstGeom prst="line">
              <a:avLst/>
            </a:prstGeom>
            <a:ln w="12700">
              <a:solidFill>
                <a:schemeClr val="accent6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9E77929-01CC-131F-6B36-C2C53823A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 rot="16200000">
              <a:off x="300739" y="5229469"/>
              <a:ext cx="1005840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D95A2C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Qualitative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A9704-CAE0-309D-F7AB-FD1069055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CWDS / </a:t>
            </a:r>
            <a:fld id="{3034EA56-25F9-154B-A508-1E08B5A9821D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187244"/>
      </p:ext>
    </p:extLst>
  </p:cSld>
  <p:clrMapOvr>
    <a:masterClrMapping/>
  </p:clrMapOvr>
</p:sld>
</file>

<file path=ppt/theme/theme1.xml><?xml version="1.0" encoding="utf-8"?>
<a:theme xmlns:a="http://schemas.openxmlformats.org/drawingml/2006/main" name="1_CWDS Theme">
  <a:themeElements>
    <a:clrScheme name="Custom 3">
      <a:dk1>
        <a:srgbClr val="050505"/>
      </a:dk1>
      <a:lt1>
        <a:srgbClr val="FFFFFF"/>
      </a:lt1>
      <a:dk2>
        <a:srgbClr val="215E82"/>
      </a:dk2>
      <a:lt2>
        <a:srgbClr val="E8E8E8"/>
      </a:lt2>
      <a:accent1>
        <a:srgbClr val="10BCCE"/>
      </a:accent1>
      <a:accent2>
        <a:srgbClr val="94C941"/>
      </a:accent2>
      <a:accent3>
        <a:srgbClr val="FA8D29"/>
      </a:accent3>
      <a:accent4>
        <a:srgbClr val="2C7DAE"/>
      </a:accent4>
      <a:accent5>
        <a:srgbClr val="206259"/>
      </a:accent5>
      <a:accent6>
        <a:srgbClr val="D95A2C"/>
      </a:accent6>
      <a:hlink>
        <a:srgbClr val="2C7DAE"/>
      </a:hlink>
      <a:folHlink>
        <a:srgbClr val="2C7D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WDS-interim-template-jt" id="{CC953E3B-AB92-E345-A482-02F7B420C3DD}" vid="{4890E650-B9D2-5E46-9DD0-B2765BB2D93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34670F50CF4D468227A63B65475311" ma:contentTypeVersion="11" ma:contentTypeDescription="Create a new document." ma:contentTypeScope="" ma:versionID="3e8e3c7f34bd5fce2d50c096a86ac28f">
  <xsd:schema xmlns:xsd="http://www.w3.org/2001/XMLSchema" xmlns:xs="http://www.w3.org/2001/XMLSchema" xmlns:p="http://schemas.microsoft.com/office/2006/metadata/properties" xmlns:ns2="500343c0-af67-4d55-b6f3-a7838e163d14" xmlns:ns3="6193a60a-489b-4beb-89d5-ed070de4f5d8" xmlns:ns4="4eb7c661-5355-418f-a04b-13b4df5d1a0a" targetNamespace="http://schemas.microsoft.com/office/2006/metadata/properties" ma:root="true" ma:fieldsID="70c3b4eec316bbfe1dca516fb6a8073a" ns2:_="" ns3:_="" ns4:_="">
    <xsd:import namespace="500343c0-af67-4d55-b6f3-a7838e163d14"/>
    <xsd:import namespace="6193a60a-489b-4beb-89d5-ed070de4f5d8"/>
    <xsd:import namespace="4eb7c661-5355-418f-a04b-13b4df5d1a0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0343c0-af67-4d55-b6f3-a7838e163d1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93a60a-489b-4beb-89d5-ed070de4f5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bce90d6-5a2c-47e0-8337-aac7acda0e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b7c661-5355-418f-a04b-13b4df5d1a0a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1bd0914-e572-4d1d-b5cf-766b5be58804}" ma:internalName="TaxCatchAll" ma:showField="CatchAllData" ma:web="4eb7c661-5355-418f-a04b-13b4df5d1a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5bce90d6-5a2c-47e0-8337-aac7acda0e97" ContentTypeId="0x0101" PreviousValue="false" LastSyncTimeStamp="2017-02-08T00:21:31.923Z"/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00343c0-af67-4d55-b6f3-a7838e163d14">RCJ5YXZNKWNZ-1002286200-2351</_dlc_DocId>
    <_dlc_DocIdUrl xmlns="500343c0-af67-4d55-b6f3-a7838e163d14">
      <Url>https://osicagov.sharepoint.com/sites/CWDS/PMO/_layouts/15/DocIdRedir.aspx?ID=RCJ5YXZNKWNZ-1002286200-2351</Url>
      <Description>RCJ5YXZNKWNZ-1002286200-2351</Description>
    </_dlc_DocIdUrl>
    <TaxCatchAll xmlns="4eb7c661-5355-418f-a04b-13b4df5d1a0a" xsi:nil="true"/>
    <lcf76f155ced4ddcb4097134ff3c332f xmlns="6193a60a-489b-4beb-89d5-ed070de4f5d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EC5FADD-C4AC-4C2F-B193-99A64FF95D3F}"/>
</file>

<file path=customXml/itemProps2.xml><?xml version="1.0" encoding="utf-8"?>
<ds:datastoreItem xmlns:ds="http://schemas.openxmlformats.org/officeDocument/2006/customXml" ds:itemID="{2DAD44B8-E162-4D03-AA0A-BED65E0D433E}"/>
</file>

<file path=customXml/itemProps3.xml><?xml version="1.0" encoding="utf-8"?>
<ds:datastoreItem xmlns:ds="http://schemas.openxmlformats.org/officeDocument/2006/customXml" ds:itemID="{855CDC95-F7DE-4A0A-AED5-2F273D4C6802}"/>
</file>

<file path=customXml/itemProps4.xml><?xml version="1.0" encoding="utf-8"?>
<ds:datastoreItem xmlns:ds="http://schemas.openxmlformats.org/officeDocument/2006/customXml" ds:itemID="{3FBA1FB1-B387-478E-83F2-3D47E50665BB}"/>
</file>

<file path=customXml/itemProps5.xml><?xml version="1.0" encoding="utf-8"?>
<ds:datastoreItem xmlns:ds="http://schemas.openxmlformats.org/officeDocument/2006/customXml" ds:itemID="{84833615-7548-438E-827B-B4337C77CCF9}"/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286</Words>
  <Application>Microsoft Office PowerPoint</Application>
  <PresentationFormat>Widescreen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</vt:lpstr>
      <vt:lpstr>Source Sans Pro</vt:lpstr>
      <vt:lpstr>1_CWDS Theme</vt:lpstr>
      <vt:lpstr>Sample CWS-CARES V1 Stakeholder Engagement Survey Questions</vt:lpstr>
    </vt:vector>
  </TitlesOfParts>
  <Company>OTSI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Cox, Chamerro@OTSI</dc:creator>
  <cp:lastModifiedBy>Cox, Chamerro@OTSI</cp:lastModifiedBy>
  <cp:revision>2</cp:revision>
  <dcterms:created xsi:type="dcterms:W3CDTF">2026-06-29T20:30:35Z</dcterms:created>
  <dcterms:modified xsi:type="dcterms:W3CDTF">2026-06-29T20:58:05Z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0x010100BA34670F50CF4D468227A63B65475311</vt:lpwstr>
  </property>
  <property fmtid="{D5CDD505-2E9C-101B-9397-08002B2CF9AE}" pid="3" name="_dlc_DocIdItemGuid">
    <vt:lpwstr>b154bcca-e653-4dc9-aa0d-000dcff42ee0</vt:lpwstr>
  </property>
</Properties>
</file>