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21"/>
  </p:notesMasterIdLst>
  <p:sldIdLst>
    <p:sldId id="739" r:id="rId7"/>
    <p:sldId id="1080" r:id="rId8"/>
    <p:sldId id="258" r:id="rId9"/>
    <p:sldId id="1081" r:id="rId10"/>
    <p:sldId id="257" r:id="rId11"/>
    <p:sldId id="1106" r:id="rId12"/>
    <p:sldId id="270" r:id="rId13"/>
    <p:sldId id="269" r:id="rId14"/>
    <p:sldId id="268" r:id="rId15"/>
    <p:sldId id="296" r:id="rId16"/>
    <p:sldId id="267" r:id="rId17"/>
    <p:sldId id="263" r:id="rId18"/>
    <p:sldId id="297" r:id="rId19"/>
    <p:sldId id="29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F53041-BC68-4A7D-898C-36CF018D683D}" v="2" dt="2026-08-04T18:40:25.6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3" d="100"/>
          <a:sy n="93" d="100"/>
        </p:scale>
        <p:origin x="77"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terink, Hope@OTSI" userId="fa5cd563-4c45-4bf1-b4b0-46f7459b189f" providerId="ADAL" clId="{F4A1E90F-0115-4781-AB5B-F1CB1235006A}"/>
    <pc:docChg chg="custSel addSld delSld modSld delMainMaster">
      <pc:chgData name="Raterink, Hope@OTSI" userId="fa5cd563-4c45-4bf1-b4b0-46f7459b189f" providerId="ADAL" clId="{F4A1E90F-0115-4781-AB5B-F1CB1235006A}" dt="2026-08-04T18:40:54.052" v="49" actId="20577"/>
      <pc:docMkLst>
        <pc:docMk/>
      </pc:docMkLst>
      <pc:sldChg chg="del">
        <pc:chgData name="Raterink, Hope@OTSI" userId="fa5cd563-4c45-4bf1-b4b0-46f7459b189f" providerId="ADAL" clId="{F4A1E90F-0115-4781-AB5B-F1CB1235006A}" dt="2026-08-04T18:39:35.845" v="1" actId="47"/>
        <pc:sldMkLst>
          <pc:docMk/>
          <pc:sldMk cId="109857222" sldId="256"/>
        </pc:sldMkLst>
      </pc:sldChg>
      <pc:sldChg chg="add">
        <pc:chgData name="Raterink, Hope@OTSI" userId="fa5cd563-4c45-4bf1-b4b0-46f7459b189f" providerId="ADAL" clId="{F4A1E90F-0115-4781-AB5B-F1CB1235006A}" dt="2026-08-04T18:39:33.324" v="0"/>
        <pc:sldMkLst>
          <pc:docMk/>
          <pc:sldMk cId="3802630965" sldId="257"/>
        </pc:sldMkLst>
      </pc:sldChg>
      <pc:sldChg chg="add">
        <pc:chgData name="Raterink, Hope@OTSI" userId="fa5cd563-4c45-4bf1-b4b0-46f7459b189f" providerId="ADAL" clId="{F4A1E90F-0115-4781-AB5B-F1CB1235006A}" dt="2026-08-04T18:39:33.324" v="0"/>
        <pc:sldMkLst>
          <pc:docMk/>
          <pc:sldMk cId="3634456066" sldId="258"/>
        </pc:sldMkLst>
      </pc:sldChg>
      <pc:sldChg chg="add">
        <pc:chgData name="Raterink, Hope@OTSI" userId="fa5cd563-4c45-4bf1-b4b0-46f7459b189f" providerId="ADAL" clId="{F4A1E90F-0115-4781-AB5B-F1CB1235006A}" dt="2026-08-04T18:40:25.618" v="36"/>
        <pc:sldMkLst>
          <pc:docMk/>
          <pc:sldMk cId="923187244" sldId="263"/>
        </pc:sldMkLst>
      </pc:sldChg>
      <pc:sldChg chg="add">
        <pc:chgData name="Raterink, Hope@OTSI" userId="fa5cd563-4c45-4bf1-b4b0-46f7459b189f" providerId="ADAL" clId="{F4A1E90F-0115-4781-AB5B-F1CB1235006A}" dt="2026-08-04T18:40:25.618" v="36"/>
        <pc:sldMkLst>
          <pc:docMk/>
          <pc:sldMk cId="4263765989" sldId="267"/>
        </pc:sldMkLst>
      </pc:sldChg>
      <pc:sldChg chg="add">
        <pc:chgData name="Raterink, Hope@OTSI" userId="fa5cd563-4c45-4bf1-b4b0-46f7459b189f" providerId="ADAL" clId="{F4A1E90F-0115-4781-AB5B-F1CB1235006A}" dt="2026-08-04T18:40:25.618" v="36"/>
        <pc:sldMkLst>
          <pc:docMk/>
          <pc:sldMk cId="2070028900" sldId="268"/>
        </pc:sldMkLst>
      </pc:sldChg>
      <pc:sldChg chg="add">
        <pc:chgData name="Raterink, Hope@OTSI" userId="fa5cd563-4c45-4bf1-b4b0-46f7459b189f" providerId="ADAL" clId="{F4A1E90F-0115-4781-AB5B-F1CB1235006A}" dt="2026-08-04T18:40:25.618" v="36"/>
        <pc:sldMkLst>
          <pc:docMk/>
          <pc:sldMk cId="2560585908" sldId="269"/>
        </pc:sldMkLst>
      </pc:sldChg>
      <pc:sldChg chg="add">
        <pc:chgData name="Raterink, Hope@OTSI" userId="fa5cd563-4c45-4bf1-b4b0-46f7459b189f" providerId="ADAL" clId="{F4A1E90F-0115-4781-AB5B-F1CB1235006A}" dt="2026-08-04T18:40:25.618" v="36"/>
        <pc:sldMkLst>
          <pc:docMk/>
          <pc:sldMk cId="3176687120" sldId="270"/>
        </pc:sldMkLst>
      </pc:sldChg>
      <pc:sldChg chg="add">
        <pc:chgData name="Raterink, Hope@OTSI" userId="fa5cd563-4c45-4bf1-b4b0-46f7459b189f" providerId="ADAL" clId="{F4A1E90F-0115-4781-AB5B-F1CB1235006A}" dt="2026-08-04T18:40:25.618" v="36"/>
        <pc:sldMkLst>
          <pc:docMk/>
          <pc:sldMk cId="2256679301" sldId="296"/>
        </pc:sldMkLst>
      </pc:sldChg>
      <pc:sldChg chg="add">
        <pc:chgData name="Raterink, Hope@OTSI" userId="fa5cd563-4c45-4bf1-b4b0-46f7459b189f" providerId="ADAL" clId="{F4A1E90F-0115-4781-AB5B-F1CB1235006A}" dt="2026-08-04T18:40:25.618" v="36"/>
        <pc:sldMkLst>
          <pc:docMk/>
          <pc:sldMk cId="3381528320" sldId="297"/>
        </pc:sldMkLst>
      </pc:sldChg>
      <pc:sldChg chg="add">
        <pc:chgData name="Raterink, Hope@OTSI" userId="fa5cd563-4c45-4bf1-b4b0-46f7459b189f" providerId="ADAL" clId="{F4A1E90F-0115-4781-AB5B-F1CB1235006A}" dt="2026-08-04T18:40:25.618" v="36"/>
        <pc:sldMkLst>
          <pc:docMk/>
          <pc:sldMk cId="3722152706" sldId="298"/>
        </pc:sldMkLst>
      </pc:sldChg>
      <pc:sldChg chg="modSp add mod">
        <pc:chgData name="Raterink, Hope@OTSI" userId="fa5cd563-4c45-4bf1-b4b0-46f7459b189f" providerId="ADAL" clId="{F4A1E90F-0115-4781-AB5B-F1CB1235006A}" dt="2026-08-04T18:40:54.052" v="49" actId="20577"/>
        <pc:sldMkLst>
          <pc:docMk/>
          <pc:sldMk cId="2660753138" sldId="739"/>
        </pc:sldMkLst>
        <pc:spChg chg="mod">
          <ac:chgData name="Raterink, Hope@OTSI" userId="fa5cd563-4c45-4bf1-b4b0-46f7459b189f" providerId="ADAL" clId="{F4A1E90F-0115-4781-AB5B-F1CB1235006A}" dt="2026-08-04T18:40:54.052" v="49" actId="20577"/>
          <ac:spMkLst>
            <pc:docMk/>
            <pc:sldMk cId="2660753138" sldId="739"/>
            <ac:spMk id="3" creationId="{D50B9F98-4A7B-4345-952D-2A87C13A444B}"/>
          </ac:spMkLst>
        </pc:spChg>
      </pc:sldChg>
      <pc:sldChg chg="add">
        <pc:chgData name="Raterink, Hope@OTSI" userId="fa5cd563-4c45-4bf1-b4b0-46f7459b189f" providerId="ADAL" clId="{F4A1E90F-0115-4781-AB5B-F1CB1235006A}" dt="2026-08-04T18:39:33.324" v="0"/>
        <pc:sldMkLst>
          <pc:docMk/>
          <pc:sldMk cId="353659904" sldId="1080"/>
        </pc:sldMkLst>
      </pc:sldChg>
      <pc:sldChg chg="add">
        <pc:chgData name="Raterink, Hope@OTSI" userId="fa5cd563-4c45-4bf1-b4b0-46f7459b189f" providerId="ADAL" clId="{F4A1E90F-0115-4781-AB5B-F1CB1235006A}" dt="2026-08-04T18:39:33.324" v="0"/>
        <pc:sldMkLst>
          <pc:docMk/>
          <pc:sldMk cId="1215793454" sldId="1081"/>
        </pc:sldMkLst>
      </pc:sldChg>
      <pc:sldChg chg="add">
        <pc:chgData name="Raterink, Hope@OTSI" userId="fa5cd563-4c45-4bf1-b4b0-46f7459b189f" providerId="ADAL" clId="{F4A1E90F-0115-4781-AB5B-F1CB1235006A}" dt="2026-08-04T18:40:25.618" v="36"/>
        <pc:sldMkLst>
          <pc:docMk/>
          <pc:sldMk cId="731043942" sldId="1106"/>
        </pc:sldMkLst>
      </pc:sldChg>
      <pc:sldMasterChg chg="del delSldLayout">
        <pc:chgData name="Raterink, Hope@OTSI" userId="fa5cd563-4c45-4bf1-b4b0-46f7459b189f" providerId="ADAL" clId="{F4A1E90F-0115-4781-AB5B-F1CB1235006A}" dt="2026-08-04T18:39:35.845" v="1" actId="47"/>
        <pc:sldMasterMkLst>
          <pc:docMk/>
          <pc:sldMasterMk cId="2460954070" sldId="2147483660"/>
        </pc:sldMasterMkLst>
        <pc:sldLayoutChg chg="del">
          <pc:chgData name="Raterink, Hope@OTSI" userId="fa5cd563-4c45-4bf1-b4b0-46f7459b189f" providerId="ADAL" clId="{F4A1E90F-0115-4781-AB5B-F1CB1235006A}" dt="2026-08-04T18:39:35.845" v="1" actId="47"/>
          <pc:sldLayoutMkLst>
            <pc:docMk/>
            <pc:sldMasterMk cId="2460954070" sldId="2147483660"/>
            <pc:sldLayoutMk cId="2385387890" sldId="2147483661"/>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949138452" sldId="2147483662"/>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2591524520" sldId="2147483663"/>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1203092039" sldId="2147483664"/>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3733172339" sldId="2147483665"/>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3210312558" sldId="2147483666"/>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3146388984" sldId="2147483667"/>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3171841454" sldId="2147483668"/>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1718958274" sldId="2147483669"/>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2202905451" sldId="2147483670"/>
          </pc:sldLayoutMkLst>
        </pc:sldLayoutChg>
        <pc:sldLayoutChg chg="del">
          <pc:chgData name="Raterink, Hope@OTSI" userId="fa5cd563-4c45-4bf1-b4b0-46f7459b189f" providerId="ADAL" clId="{F4A1E90F-0115-4781-AB5B-F1CB1235006A}" dt="2026-08-04T18:39:35.845" v="1" actId="47"/>
          <pc:sldLayoutMkLst>
            <pc:docMk/>
            <pc:sldMasterMk cId="2460954070" sldId="2147483660"/>
            <pc:sldLayoutMk cId="3479445657"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9D2F47-2AC7-4D74-A348-06DD3EBEF836}"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61858D-967C-45AE-BD5D-2D29FB7BD02C}" type="slidenum">
              <a:rPr lang="en-US" smtClean="0"/>
              <a:t>‹#›</a:t>
            </a:fld>
            <a:endParaRPr lang="en-US"/>
          </a:p>
        </p:txBody>
      </p:sp>
    </p:spTree>
    <p:extLst>
      <p:ext uri="{BB962C8B-B14F-4D97-AF65-F5344CB8AC3E}">
        <p14:creationId xmlns:p14="http://schemas.microsoft.com/office/powerpoint/2010/main" val="3007510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E4F89FB2-1068-4A81-99C3-A0F6874B0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37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spcBef>
                <a:spcPts val="1000"/>
              </a:spcBef>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FA8B680-C52A-4621-ACB6-59560003F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89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60C4-73D2-D777-2F35-01F12F3D8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74292-6047-9361-97BB-A4782D881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2D014-6498-8EE9-C8B9-F869106238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0D9986-9C49-8C96-971A-8E0EF64FABAC}"/>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417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3198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98BDA-1164-3B78-2678-07BE4A5FD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0F037-7A03-7C90-3B51-CA9F8DEAA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3B254-C424-C952-09C3-9D340FC9BC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19EE4A-7350-6D11-ED5B-3F89BD6C7311}"/>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9664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6832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accent4"/>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tx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8" name="Subtitle 2"/>
          <p:cNvSpPr txBox="1">
            <a:spLocks/>
          </p:cNvSpPr>
          <p:nvPr userDrawn="1"/>
        </p:nvSpPr>
        <p:spPr>
          <a:xfrm>
            <a:off x="1385477" y="5901914"/>
            <a:ext cx="928252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accent4">
                    <a:lumMod val="75000"/>
                  </a:schemeClr>
                </a:solidFill>
                <a:latin typeface="Calibri" panose="020F0502020204030204" pitchFamily="34" charset="0"/>
                <a:ea typeface="Source Sans Pro" charset="0"/>
                <a:cs typeface="Calibri" panose="020F0502020204030204" pitchFamily="34" charset="0"/>
              </a:rPr>
              <a:t>CWDS</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b="0" i="0" baseline="0">
                <a:solidFill>
                  <a:schemeClr val="accent4">
                    <a:lumMod val="75000"/>
                  </a:schemeClr>
                </a:solidFill>
                <a:latin typeface="Calibri" panose="020F0502020204030204" pitchFamily="34" charset="0"/>
                <a:ea typeface="Source Sans Pro" charset="0"/>
                <a:cs typeface="Calibri" panose="020F0502020204030204" pitchFamily="34" charset="0"/>
              </a:rPr>
              <a:t>/</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a:solidFill>
                  <a:schemeClr val="accent4">
                    <a:lumMod val="75000"/>
                  </a:schemeClr>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accent4">
                    <a:lumMod val="75000"/>
                  </a:schemeClr>
                </a:solidFill>
                <a:latin typeface="Calibri" panose="020F0502020204030204" pitchFamily="34" charset="0"/>
                <a:ea typeface="Source Sans Pro" charset="0"/>
                <a:cs typeface="Calibri" panose="020F0502020204030204" pitchFamily="34" charset="0"/>
              </a:rPr>
              <a:t> Services</a:t>
            </a:r>
            <a:endParaRPr lang="en-US" sz="1600">
              <a:solidFill>
                <a:schemeClr val="accent4">
                  <a:lumMod val="75000"/>
                </a:schemeClr>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3830539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 Accent">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78A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24E71"/>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0D5AEE6D-74CB-A224-9991-ABC2974DE3E9}"/>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979187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65126"/>
            <a:ext cx="10972800" cy="435722"/>
          </a:xfrm>
        </p:spPr>
        <p:txBody>
          <a:bodyPr>
            <a:normAutofit/>
          </a:bodyPr>
          <a:lstStyle>
            <a:lvl1pPr>
              <a:defRPr sz="2400" b="1"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3" name="Content Placeholder 2"/>
          <p:cNvSpPr>
            <a:spLocks noGrp="1"/>
          </p:cNvSpPr>
          <p:nvPr>
            <p:ph idx="1"/>
          </p:nvPr>
        </p:nvSpPr>
        <p:spPr>
          <a:xfrm>
            <a:off x="685800" y="1188720"/>
            <a:ext cx="10972800" cy="5060986"/>
          </a:xfrm>
        </p:spPr>
        <p:txBody>
          <a:bodyPr/>
          <a:lstStyle>
            <a:lvl1pPr marL="0" indent="0">
              <a:buFontTx/>
              <a:buNone/>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1">
                <a:solidFill>
                  <a:schemeClr val="tx1"/>
                </a:solidFill>
                <a:latin typeface="Arial" panose="020B0604020202020204" pitchFamily="34" charset="0"/>
                <a:ea typeface="Source Sans Pro" charset="0"/>
                <a:cs typeface="Arial" panose="020B0604020202020204" pitchFamily="34" charset="0"/>
              </a:defRPr>
            </a:lvl1pPr>
          </a:lstStyle>
          <a:p>
            <a:r>
              <a:rPr lang="en-US"/>
              <a:t> CWDS / </a:t>
            </a:r>
            <a:fld id="{3034EA56-25F9-154B-A508-1E08B5A9821D}" type="slidenum">
              <a:rPr lang="en-US" smtClean="0"/>
              <a:pPr/>
              <a:t>‹#›</a:t>
            </a:fld>
            <a:endParaRPr lang="en-US"/>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5F02238-95EF-F0BD-BF48-B746FA968D7A}"/>
              </a:ext>
            </a:extLst>
          </p:cNvPr>
          <p:cNvSpPr/>
          <p:nvPr userDrawn="1"/>
        </p:nvSpPr>
        <p:spPr>
          <a:xfrm>
            <a:off x="685800" y="861773"/>
            <a:ext cx="10972800" cy="457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9257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Tree>
    <p:extLst>
      <p:ext uri="{BB962C8B-B14F-4D97-AF65-F5344CB8AC3E}">
        <p14:creationId xmlns:p14="http://schemas.microsoft.com/office/powerpoint/2010/main" val="133651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8194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10000" y="1825625"/>
            <a:ext cx="51816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7" name="Content Placeholder 3">
            <a:extLst>
              <a:ext uri="{FF2B5EF4-FFF2-40B4-BE49-F238E27FC236}">
                <a16:creationId xmlns:a16="http://schemas.microsoft.com/office/drawing/2014/main" id="{2DB77CFC-546F-4ACB-A28A-684CFBB3EFEE}"/>
              </a:ext>
            </a:extLst>
          </p:cNvPr>
          <p:cNvSpPr>
            <a:spLocks noGrp="1"/>
          </p:cNvSpPr>
          <p:nvPr>
            <p:ph sz="half" idx="13"/>
          </p:nvPr>
        </p:nvSpPr>
        <p:spPr>
          <a:xfrm>
            <a:off x="9144001" y="1825625"/>
            <a:ext cx="2220984"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rgbClr val="004A6C"/>
                </a:solidFill>
                <a:latin typeface="Arial" panose="020B0604020202020204" pitchFamily="34" charset="0"/>
                <a:ea typeface="Source Sans Pro" charset="0"/>
                <a:cs typeface="Arial" panose="020B0604020202020204" pitchFamily="34" charset="0"/>
              </a:defRPr>
            </a:lvl4pPr>
            <a:lvl5pPr>
              <a:defRPr sz="1800">
                <a:solidFill>
                  <a:srgbClr val="004A6C"/>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8423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ur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972800" cy="1325563"/>
          </a:xfrm>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606040" cy="4351338"/>
          </a:xfrm>
        </p:spPr>
        <p:txBody>
          <a:bodyPr>
            <a:normAutofit/>
          </a:bodyPr>
          <a:lstStyle>
            <a:lvl1pPr>
              <a:defRPr sz="2000" baseline="0">
                <a:solidFill>
                  <a:schemeClr val="tx1"/>
                </a:solidFill>
                <a:latin typeface="Arial" panose="020B0604020202020204" pitchFamily="34" charset="0"/>
                <a:ea typeface="Source Sans Pro" charset="0"/>
                <a:cs typeface="Open Sans"/>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b="1">
                <a:solidFill>
                  <a:schemeClr val="tx1"/>
                </a:solidFill>
                <a:latin typeface="Open Sans"/>
                <a:ea typeface="Source Sans Pro" charset="0"/>
                <a:cs typeface="Open Sans"/>
              </a:defRPr>
            </a:lvl1pPr>
          </a:lstStyle>
          <a:p>
            <a:r>
              <a:rPr lang="en-US"/>
              <a:t> CWDS / </a:t>
            </a:r>
            <a:fld id="{3034EA56-25F9-154B-A508-1E08B5A9821D}" type="slidenum">
              <a:rPr lang="en-US" smtClean="0"/>
              <a:pPr/>
              <a:t>‹#›</a:t>
            </a:fld>
            <a:endParaRPr lang="en-US"/>
          </a:p>
        </p:txBody>
      </p:sp>
      <p:sp>
        <p:nvSpPr>
          <p:cNvPr id="7" name="Content Placeholder 2">
            <a:extLst>
              <a:ext uri="{FF2B5EF4-FFF2-40B4-BE49-F238E27FC236}">
                <a16:creationId xmlns:a16="http://schemas.microsoft.com/office/drawing/2014/main" id="{4EF0C0D2-E23C-438C-B55F-48418DC39EE7}"/>
              </a:ext>
            </a:extLst>
          </p:cNvPr>
          <p:cNvSpPr>
            <a:spLocks noGrp="1"/>
          </p:cNvSpPr>
          <p:nvPr>
            <p:ph sz="half" idx="13"/>
          </p:nvPr>
        </p:nvSpPr>
        <p:spPr>
          <a:xfrm>
            <a:off x="362712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F7A6FBA5-22FA-4A63-AE17-BC8CCE1F52EA}"/>
              </a:ext>
            </a:extLst>
          </p:cNvPr>
          <p:cNvSpPr>
            <a:spLocks noGrp="1"/>
          </p:cNvSpPr>
          <p:nvPr>
            <p:ph sz="half" idx="14"/>
          </p:nvPr>
        </p:nvSpPr>
        <p:spPr>
          <a:xfrm>
            <a:off x="641604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ED4BB8-55D9-4262-9722-F1451E59A529}"/>
              </a:ext>
            </a:extLst>
          </p:cNvPr>
          <p:cNvSpPr>
            <a:spLocks noGrp="1"/>
          </p:cNvSpPr>
          <p:nvPr>
            <p:ph sz="half" idx="15"/>
          </p:nvPr>
        </p:nvSpPr>
        <p:spPr>
          <a:xfrm>
            <a:off x="920496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Tree>
    <p:extLst>
      <p:ext uri="{BB962C8B-B14F-4D97-AF65-F5344CB8AC3E}">
        <p14:creationId xmlns:p14="http://schemas.microsoft.com/office/powerpoint/2010/main" val="1857850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2960" y="457200"/>
            <a:ext cx="10972800" cy="914400"/>
          </a:xfrm>
        </p:spPr>
        <p:txBody>
          <a:bodyPr>
            <a:normAutofit/>
          </a:bodyPr>
          <a:lstStyle>
            <a:lvl1pPr>
              <a:defRPr sz="440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891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Rectangle 3"/>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4029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239044"/>
            <a:ext cx="10515600" cy="4379912"/>
          </a:xfrm>
        </p:spPr>
        <p:txBody>
          <a:bodyPr anchor="t">
            <a:normAutofit/>
          </a:bodyPr>
          <a:lstStyle>
            <a:lvl1pPr>
              <a:lnSpc>
                <a:spcPct val="100000"/>
              </a:lnSpc>
              <a:defRPr sz="5400" baseline="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quote block</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9856"/>
          <a:stretch/>
        </p:blipFill>
        <p:spPr>
          <a:xfrm>
            <a:off x="364757" y="6205371"/>
            <a:ext cx="544831" cy="531870"/>
          </a:xfrm>
          <a:prstGeom prst="rect">
            <a:avLst/>
          </a:prstGeom>
        </p:spPr>
      </p:pic>
      <p:sp>
        <p:nvSpPr>
          <p:cNvPr id="13"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4239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asic Content">
    <p:spTree>
      <p:nvGrpSpPr>
        <p:cNvPr id="1" name=""/>
        <p:cNvGrpSpPr/>
        <p:nvPr/>
      </p:nvGrpSpPr>
      <p:grpSpPr>
        <a:xfrm>
          <a:off x="0" y="0"/>
          <a:ext cx="0" cy="0"/>
          <a:chOff x="0" y="0"/>
          <a:chExt cx="0" cy="0"/>
        </a:xfrm>
      </p:grpSpPr>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
        <p:nvSpPr>
          <p:cNvPr id="11" name="Content Placeholder 2">
            <a:extLst>
              <a:ext uri="{FF2B5EF4-FFF2-40B4-BE49-F238E27FC236}">
                <a16:creationId xmlns:a16="http://schemas.microsoft.com/office/drawing/2014/main" id="{DDFC2428-2995-4C51-A0CC-2FFC7657099E}"/>
              </a:ext>
            </a:extLst>
          </p:cNvPr>
          <p:cNvSpPr>
            <a:spLocks noGrp="1"/>
          </p:cNvSpPr>
          <p:nvPr>
            <p:ph idx="1"/>
          </p:nvPr>
        </p:nvSpPr>
        <p:spPr>
          <a:xfrm>
            <a:off x="838199" y="1825625"/>
            <a:ext cx="10515599" cy="3567507"/>
          </a:xfrm>
        </p:spPr>
        <p:txBody>
          <a:bodyPr/>
          <a:lstStyle>
            <a:lvl1pPr>
              <a:defRPr sz="2400">
                <a:solidFill>
                  <a:schemeClr val="bg2">
                    <a:lumMod val="25000"/>
                  </a:schemeClr>
                </a:solidFill>
                <a:latin typeface="Arial" panose="020B0604020202020204" pitchFamily="34" charset="0"/>
                <a:ea typeface="Source Sans Pro" charset="0"/>
                <a:cs typeface="Arial" panose="020B0604020202020204" pitchFamily="34" charset="0"/>
              </a:defRPr>
            </a:lvl1pPr>
            <a:lvl2pPr>
              <a:defRPr>
                <a:solidFill>
                  <a:schemeClr val="bg2">
                    <a:lumMod val="25000"/>
                  </a:schemeClr>
                </a:solidFill>
                <a:latin typeface="Arial" panose="020B0604020202020204" pitchFamily="34" charset="0"/>
                <a:ea typeface="Source Sans Pro" charset="0"/>
                <a:cs typeface="Arial" panose="020B0604020202020204" pitchFamily="34" charset="0"/>
              </a:defRPr>
            </a:lvl2pPr>
            <a:lvl3pPr>
              <a:defRPr sz="1800">
                <a:solidFill>
                  <a:schemeClr val="bg2">
                    <a:lumMod val="25000"/>
                  </a:schemeClr>
                </a:solidFill>
                <a:latin typeface="Arial" panose="020B0604020202020204" pitchFamily="34" charset="0"/>
                <a:ea typeface="Source Sans Pro" charset="0"/>
                <a:cs typeface="Arial" panose="020B0604020202020204" pitchFamily="34" charset="0"/>
              </a:defRPr>
            </a:lvl3pPr>
            <a:lvl4pPr>
              <a:defRPr sz="1800">
                <a:solidFill>
                  <a:schemeClr val="bg2">
                    <a:lumMod val="25000"/>
                  </a:schemeClr>
                </a:solidFill>
                <a:latin typeface="Arial" panose="020B0604020202020204" pitchFamily="34" charset="0"/>
                <a:ea typeface="Source Sans Pro" charset="0"/>
                <a:cs typeface="Arial" panose="020B0604020202020204" pitchFamily="34" charset="0"/>
              </a:defRPr>
            </a:lvl4pPr>
            <a:lvl5pPr>
              <a:defRPr>
                <a:solidFill>
                  <a:schemeClr val="bg2">
                    <a:lumMod val="25000"/>
                  </a:schemeClr>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5D6519CA-0015-4609-965F-7F9413575CE7}"/>
              </a:ext>
            </a:extLst>
          </p:cNvPr>
          <p:cNvSpPr>
            <a:spLocks noGrp="1"/>
          </p:cNvSpPr>
          <p:nvPr>
            <p:ph type="title"/>
          </p:nvPr>
        </p:nvSpPr>
        <p:spPr/>
        <p:txBody>
          <a:bodyPr/>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1927858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6FFE80EE-5C3F-483F-9A88-66E5043FFA1E}"/>
              </a:ext>
            </a:extLst>
          </p:cNvPr>
          <p:cNvSpPr>
            <a:spLocks noGrp="1"/>
          </p:cNvSpPr>
          <p:nvPr>
            <p:ph sz="half" idx="1"/>
          </p:nvPr>
        </p:nvSpPr>
        <p:spPr>
          <a:xfrm>
            <a:off x="838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B9FDEDA7-C34D-4501-8B43-B09CA615B5CE}"/>
              </a:ext>
            </a:extLst>
          </p:cNvPr>
          <p:cNvSpPr>
            <a:spLocks noGrp="1"/>
          </p:cNvSpPr>
          <p:nvPr>
            <p:ph sz="half" idx="2"/>
          </p:nvPr>
        </p:nvSpPr>
        <p:spPr>
          <a:xfrm>
            <a:off x="6172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Tree>
    <p:extLst>
      <p:ext uri="{BB962C8B-B14F-4D97-AF65-F5344CB8AC3E}">
        <p14:creationId xmlns:p14="http://schemas.microsoft.com/office/powerpoint/2010/main" val="2139565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bg1"/>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bg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12" name="Subtitle 2"/>
          <p:cNvSpPr txBox="1">
            <a:spLocks/>
          </p:cNvSpPr>
          <p:nvPr userDrawn="1"/>
        </p:nvSpPr>
        <p:spPr>
          <a:xfrm>
            <a:off x="1385477" y="5901914"/>
            <a:ext cx="441488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bg1"/>
                </a:solidFill>
                <a:latin typeface="Calibri" panose="020F0502020204030204" pitchFamily="34" charset="0"/>
                <a:ea typeface="Source Sans Pro" charset="0"/>
                <a:cs typeface="Calibri" panose="020F0502020204030204" pitchFamily="34" charset="0"/>
              </a:rPr>
              <a:t>CWDS</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b="0" i="0" baseline="0">
                <a:solidFill>
                  <a:schemeClr val="bg1"/>
                </a:solidFill>
                <a:latin typeface="Calibri" panose="020F0502020204030204" pitchFamily="34" charset="0"/>
                <a:ea typeface="Source Sans Pro" charset="0"/>
                <a:cs typeface="Calibri" panose="020F0502020204030204" pitchFamily="34" charset="0"/>
              </a:rPr>
              <a:t>/</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a:solidFill>
                  <a:schemeClr val="bg1"/>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bg1"/>
                </a:solidFill>
                <a:latin typeface="Calibri" panose="020F0502020204030204" pitchFamily="34" charset="0"/>
                <a:ea typeface="Source Sans Pro" charset="0"/>
                <a:cs typeface="Calibri" panose="020F0502020204030204" pitchFamily="34" charset="0"/>
              </a:rPr>
              <a:t> Services</a:t>
            </a:r>
            <a:endParaRPr lang="en-US" sz="1600">
              <a:solidFill>
                <a:schemeClr val="bg1"/>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3989221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 / Con Matrix">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Weaknesses</a:t>
            </a:r>
          </a:p>
        </p:txBody>
      </p:sp>
      <p:sp>
        <p:nvSpPr>
          <p:cNvPr id="15" name="Text Placeholder 14"/>
          <p:cNvSpPr>
            <a:spLocks noGrp="1"/>
          </p:cNvSpPr>
          <p:nvPr>
            <p:ph type="body" sz="quarter" idx="13" hasCustomPrompt="1"/>
          </p:nvPr>
        </p:nvSpPr>
        <p:spPr>
          <a:xfrm>
            <a:off x="479852" y="15494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8" name="Text Placeholder 14"/>
          <p:cNvSpPr>
            <a:spLocks noGrp="1"/>
          </p:cNvSpPr>
          <p:nvPr>
            <p:ph type="body" sz="quarter" idx="14" hasCustomPrompt="1"/>
          </p:nvPr>
        </p:nvSpPr>
        <p:spPr>
          <a:xfrm>
            <a:off x="479851" y="30988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9" name="Text Placeholder 14"/>
          <p:cNvSpPr>
            <a:spLocks noGrp="1"/>
          </p:cNvSpPr>
          <p:nvPr>
            <p:ph type="body" sz="quarter" idx="15" hasCustomPrompt="1"/>
          </p:nvPr>
        </p:nvSpPr>
        <p:spPr>
          <a:xfrm>
            <a:off x="479850" y="46482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1" name="Text Placeholder 14"/>
          <p:cNvSpPr>
            <a:spLocks noGrp="1"/>
          </p:cNvSpPr>
          <p:nvPr>
            <p:ph type="body" sz="quarter" idx="17" hasCustomPrompt="1"/>
          </p:nvPr>
        </p:nvSpPr>
        <p:spPr>
          <a:xfrm>
            <a:off x="3708398"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2" name="Text Placeholder 14"/>
          <p:cNvSpPr>
            <a:spLocks noGrp="1"/>
          </p:cNvSpPr>
          <p:nvPr>
            <p:ph type="body" sz="quarter" idx="18" hasCustomPrompt="1"/>
          </p:nvPr>
        </p:nvSpPr>
        <p:spPr>
          <a:xfrm>
            <a:off x="3708397"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4" name="Text Placeholder 14"/>
          <p:cNvSpPr>
            <a:spLocks noGrp="1"/>
          </p:cNvSpPr>
          <p:nvPr>
            <p:ph type="body" sz="quarter" idx="20" hasCustomPrompt="1"/>
          </p:nvPr>
        </p:nvSpPr>
        <p:spPr>
          <a:xfrm>
            <a:off x="7848595"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5" name="Text Placeholder 14"/>
          <p:cNvSpPr>
            <a:spLocks noGrp="1"/>
          </p:cNvSpPr>
          <p:nvPr>
            <p:ph type="body" sz="quarter" idx="21" hasCustomPrompt="1"/>
          </p:nvPr>
        </p:nvSpPr>
        <p:spPr>
          <a:xfrm>
            <a:off x="7848594"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Strengths</a:t>
            </a:r>
          </a:p>
        </p:txBody>
      </p:sp>
      <p:cxnSp>
        <p:nvCxnSpPr>
          <p:cNvPr id="28" name="Straight Connector 27"/>
          <p:cNvCxnSpPr/>
          <p:nvPr userDrawn="1"/>
        </p:nvCxnSpPr>
        <p:spPr>
          <a:xfrm>
            <a:off x="559362" y="2964324"/>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559362" y="4530287"/>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59362" y="1422653"/>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2507541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 / Con Individual">
    <p:spTree>
      <p:nvGrpSpPr>
        <p:cNvPr id="1" name=""/>
        <p:cNvGrpSpPr/>
        <p:nvPr/>
      </p:nvGrpSpPr>
      <p:grpSpPr>
        <a:xfrm>
          <a:off x="0" y="0"/>
          <a:ext cx="0" cy="0"/>
          <a:chOff x="0" y="0"/>
          <a:chExt cx="0" cy="0"/>
        </a:xfrm>
      </p:grpSpPr>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Weaknesses</a:t>
            </a:r>
          </a:p>
        </p:txBody>
      </p:sp>
      <p:cxnSp>
        <p:nvCxnSpPr>
          <p:cNvPr id="11" name="Straight Connector 10"/>
          <p:cNvCxnSpPr/>
          <p:nvPr userDrawn="1"/>
        </p:nvCxnSpPr>
        <p:spPr>
          <a:xfrm>
            <a:off x="7505700" y="1271588"/>
            <a:ext cx="0" cy="468471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479852" y="1549400"/>
            <a:ext cx="2885647" cy="1244600"/>
          </a:xfrm>
        </p:spPr>
        <p:txBody>
          <a:bodyPr>
            <a:normAutofit/>
          </a:bodyPr>
          <a:lstStyle>
            <a:lvl1pPr marL="0" indent="0">
              <a:buFontTx/>
              <a:buNone/>
              <a:defRPr sz="36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Strengths</a:t>
            </a:r>
          </a:p>
        </p:txBody>
      </p:sp>
      <p:sp>
        <p:nvSpPr>
          <p:cNvPr id="17" name="Text Placeholder 14"/>
          <p:cNvSpPr>
            <a:spLocks noGrp="1"/>
          </p:cNvSpPr>
          <p:nvPr>
            <p:ph type="body" sz="quarter" idx="20" hasCustomPrompt="1"/>
          </p:nvPr>
        </p:nvSpPr>
        <p:spPr>
          <a:xfrm>
            <a:off x="479852" y="2794000"/>
            <a:ext cx="2885647" cy="3162300"/>
          </a:xfrm>
        </p:spPr>
        <p:txBody>
          <a:bodyPr>
            <a:normAutofit/>
          </a:bodyPr>
          <a:lstStyle>
            <a:lvl1pPr marL="0" indent="0">
              <a:buFontTx/>
              <a:buNone/>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3" name="Slide Number Placeholder 3"/>
          <p:cNvSpPr>
            <a:spLocks noGrp="1"/>
          </p:cNvSpPr>
          <p:nvPr>
            <p:ph type="sldNum" sz="quarter" idx="12"/>
          </p:nvPr>
        </p:nvSpPr>
        <p:spPr>
          <a:xfrm>
            <a:off x="86106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r>
              <a:rPr lang="en-US"/>
              <a:t> </a:t>
            </a:r>
            <a:r>
              <a:rPr lang="en-US" b="1">
                <a:solidFill>
                  <a:schemeClr val="tx1"/>
                </a:solidFill>
              </a:rPr>
              <a:t>CWDS</a:t>
            </a:r>
            <a:r>
              <a:rPr lang="en-US" b="1"/>
              <a:t> /</a:t>
            </a:r>
            <a:r>
              <a:rPr lang="en-US"/>
              <a:t> </a:t>
            </a:r>
            <a:fld id="{3034EA56-25F9-154B-A508-1E08B5A9821D}" type="slidenum">
              <a:rPr lang="en-US" smtClean="0"/>
              <a:pPr/>
              <a:t>‹#›</a:t>
            </a:fld>
            <a:endParaRPr lang="en-US"/>
          </a:p>
        </p:txBody>
      </p:sp>
      <p:sp>
        <p:nvSpPr>
          <p:cNvPr id="12" name="Rectangle 11"/>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3899634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i="0" baseline="0">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51631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 Medium">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827734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 Medium">
    <p:bg>
      <p:bgPr>
        <a:solidFill>
          <a:srgbClr val="2C7DA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473029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Accent">
    <p:bg>
      <p:bgPr>
        <a:solidFill>
          <a:srgbClr val="78A0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809615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llout – Dark">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baseline="0">
                <a:solidFill>
                  <a:schemeClr val="bg1"/>
                </a:solidFill>
                <a:latin typeface="Arial" panose="020B0604020202020204" pitchFamily="34" charset="0"/>
                <a:ea typeface="Source Sans Pro" charset="0"/>
                <a:cs typeface="Arial" panose="020B0604020202020204" pitchFamily="34" charset="0"/>
              </a:defRPr>
            </a:lvl1pPr>
          </a:lstStyle>
          <a:p>
            <a:r>
              <a:rPr lang="en-US"/>
              <a:t>How does this work at two lines?</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38537F2A-842D-A78D-4E28-7033508C54C8}"/>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988802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2C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srgbClr val="FFFFFF"/>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defRPr>
            </a:lvl1pPr>
          </a:lstStyle>
          <a:p>
            <a:r>
              <a:rPr lang="en-US"/>
              <a:t> </a:t>
            </a:r>
            <a:r>
              <a:rPr lang="en-US" b="1"/>
              <a:t>CWDS /</a:t>
            </a:r>
            <a:r>
              <a:rPr lang="en-US"/>
              <a:t> </a:t>
            </a:r>
            <a:fld id="{3034EA56-25F9-154B-A508-1E08B5A9821D}" type="slidenum">
              <a:rPr lang="en-US" smtClean="0"/>
              <a:pPr/>
              <a:t>‹#›</a:t>
            </a:fld>
            <a:endParaRPr lang="en-US"/>
          </a:p>
        </p:txBody>
      </p:sp>
      <p:sp>
        <p:nvSpPr>
          <p:cNvPr id="7" name="Text Placeholder 6">
            <a:extLst>
              <a:ext uri="{FF2B5EF4-FFF2-40B4-BE49-F238E27FC236}">
                <a16:creationId xmlns:a16="http://schemas.microsoft.com/office/drawing/2014/main" id="{A036C82F-6ED0-4461-8821-A5484A868B92}"/>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677073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15924" y="1239044"/>
            <a:ext cx="7313083" cy="4379912"/>
          </a:xfrm>
          <a:solidFill>
            <a:schemeClr val="accent6"/>
          </a:solidFill>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C3CA38A8-4B64-2535-1443-922299E3DEF5}"/>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17658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034EA56-25F9-154B-A508-1E08B5A9821D}" type="slidenum">
              <a:rPr lang="en-US" smtClean="0"/>
              <a:pPr/>
              <a:t>‹#›</a:t>
            </a:fld>
            <a:endParaRPr lang="en-US"/>
          </a:p>
        </p:txBody>
      </p:sp>
    </p:spTree>
    <p:extLst>
      <p:ext uri="{BB962C8B-B14F-4D97-AF65-F5344CB8AC3E}">
        <p14:creationId xmlns:p14="http://schemas.microsoft.com/office/powerpoint/2010/main" val="24031119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hd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Source Sans Pro"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11.xml"/><Relationship Id="rId5" Type="http://schemas.openxmlformats.org/officeDocument/2006/relationships/image" Target="../media/image15.svg"/><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hyperlink" Target="https://cwds.ca.gov/glossary"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8900" y="1122363"/>
            <a:ext cx="9842500" cy="2387600"/>
          </a:xfrm>
        </p:spPr>
        <p:txBody>
          <a:bodyPr>
            <a:noAutofit/>
          </a:bodyPr>
          <a:lstStyle/>
          <a:p>
            <a:pPr>
              <a:lnSpc>
                <a:spcPct val="100000"/>
              </a:lnSpc>
            </a:pPr>
            <a:r>
              <a:rPr lang="en-US" sz="7600"/>
              <a:t>Organization OCM Guidance</a:t>
            </a:r>
          </a:p>
        </p:txBody>
      </p:sp>
      <p:sp>
        <p:nvSpPr>
          <p:cNvPr id="3" name="Subtitle 2">
            <a:extLst>
              <a:ext uri="{FF2B5EF4-FFF2-40B4-BE49-F238E27FC236}">
                <a16:creationId xmlns:a16="http://schemas.microsoft.com/office/drawing/2014/main" id="{D50B9F98-4A7B-4345-952D-2A87C13A444B}"/>
              </a:ext>
            </a:extLst>
          </p:cNvPr>
          <p:cNvSpPr>
            <a:spLocks noGrp="1"/>
          </p:cNvSpPr>
          <p:nvPr>
            <p:ph type="subTitle" idx="1"/>
          </p:nvPr>
        </p:nvSpPr>
        <p:spPr>
          <a:xfrm>
            <a:off x="1358900" y="3602037"/>
            <a:ext cx="9309100" cy="2133599"/>
          </a:xfrm>
        </p:spPr>
        <p:txBody>
          <a:bodyPr vert="horz" lIns="91440" tIns="45720" rIns="91440" bIns="45720" rtlCol="0" anchor="t">
            <a:normAutofit fontScale="85000" lnSpcReduction="20000"/>
          </a:bodyPr>
          <a:lstStyle/>
          <a:p>
            <a:pPr marL="93345" defTabSz="1219170">
              <a:lnSpc>
                <a:spcPct val="120000"/>
              </a:lnSpc>
              <a:spcBef>
                <a:spcPts val="0"/>
              </a:spcBef>
            </a:pPr>
            <a:r>
              <a:rPr lang="en-US" sz="5400" spc="-5" dirty="0">
                <a:solidFill>
                  <a:schemeClr val="accent2"/>
                </a:solidFill>
                <a:latin typeface="Arial"/>
                <a:ea typeface="+mn-ea"/>
                <a:cs typeface="Arial"/>
              </a:rPr>
              <a:t>CWS-CARES</a:t>
            </a:r>
          </a:p>
          <a:p>
            <a:pPr marL="93345" defTabSz="1219170">
              <a:lnSpc>
                <a:spcPct val="120000"/>
              </a:lnSpc>
              <a:spcBef>
                <a:spcPts val="0"/>
              </a:spcBef>
            </a:pPr>
            <a:r>
              <a:rPr lang="en-US" sz="5400" spc="-5" dirty="0">
                <a:solidFill>
                  <a:schemeClr val="accent2"/>
                </a:solidFill>
                <a:latin typeface="Arial"/>
                <a:ea typeface="+mn-ea"/>
                <a:cs typeface="Arial"/>
              </a:rPr>
              <a:t>OCM Measurement &amp; Evaluation </a:t>
            </a:r>
          </a:p>
          <a:p>
            <a:pPr marL="93345" lvl="0" defTabSz="1219170">
              <a:lnSpc>
                <a:spcPct val="144739"/>
              </a:lnSpc>
              <a:spcBef>
                <a:spcPts val="0"/>
              </a:spcBef>
            </a:pPr>
            <a:endParaRPr lang="en-US" sz="2000" spc="-35" dirty="0">
              <a:solidFill>
                <a:srgbClr val="FFFFFF"/>
              </a:solidFill>
              <a:latin typeface="Arial"/>
              <a:ea typeface="+mn-ea"/>
              <a:cs typeface="Arial"/>
            </a:endParaRPr>
          </a:p>
          <a:p>
            <a:pPr marL="93345" lvl="0" defTabSz="1219170">
              <a:lnSpc>
                <a:spcPct val="144739"/>
              </a:lnSpc>
              <a:spcBef>
                <a:spcPts val="0"/>
              </a:spcBef>
            </a:pPr>
            <a:r>
              <a:rPr lang="en-US" sz="2000" spc="-35" dirty="0">
                <a:solidFill>
                  <a:srgbClr val="FFFFFF"/>
                </a:solidFill>
                <a:latin typeface="Arial"/>
                <a:ea typeface="+mn-ea"/>
                <a:cs typeface="Arial"/>
              </a:rPr>
              <a:t>June 30, 2026</a:t>
            </a:r>
          </a:p>
        </p:txBody>
      </p:sp>
    </p:spTree>
    <p:extLst>
      <p:ext uri="{BB962C8B-B14F-4D97-AF65-F5344CB8AC3E}">
        <p14:creationId xmlns:p14="http://schemas.microsoft.com/office/powerpoint/2010/main" val="2660753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E7BE1-AF10-C971-5635-F5D80DDFDF37}"/>
              </a:ext>
            </a:extLst>
          </p:cNvPr>
          <p:cNvSpPr>
            <a:spLocks noGrp="1"/>
          </p:cNvSpPr>
          <p:nvPr>
            <p:ph type="title"/>
          </p:nvPr>
        </p:nvSpPr>
        <p:spPr/>
        <p:txBody>
          <a:bodyPr/>
          <a:lstStyle/>
          <a:p>
            <a:r>
              <a:rPr lang="en-US"/>
              <a:t>Build: Survey Item Development </a:t>
            </a:r>
          </a:p>
        </p:txBody>
      </p:sp>
      <p:sp>
        <p:nvSpPr>
          <p:cNvPr id="3" name="Content Placeholder 2">
            <a:extLst>
              <a:ext uri="{FF2B5EF4-FFF2-40B4-BE49-F238E27FC236}">
                <a16:creationId xmlns:a16="http://schemas.microsoft.com/office/drawing/2014/main" id="{D6A7FC17-BEA5-F701-5EA7-486A456BE3BC}"/>
              </a:ext>
            </a:extLst>
          </p:cNvPr>
          <p:cNvSpPr>
            <a:spLocks noGrp="1"/>
          </p:cNvSpPr>
          <p:nvPr>
            <p:ph idx="1"/>
          </p:nvPr>
        </p:nvSpPr>
        <p:spPr/>
        <p:txBody>
          <a:bodyPr>
            <a:normAutofit/>
          </a:bodyPr>
          <a:lstStyle/>
          <a:p>
            <a:r>
              <a:rPr lang="en-US" sz="1400"/>
              <a:t>To ensure surveys generate meaningful and actionable insights, survey questions should be designed to measure key focus areas critical to successful change adoption.</a:t>
            </a:r>
          </a:p>
        </p:txBody>
      </p:sp>
      <p:graphicFrame>
        <p:nvGraphicFramePr>
          <p:cNvPr id="5" name="Table 4">
            <a:extLst>
              <a:ext uri="{FF2B5EF4-FFF2-40B4-BE49-F238E27FC236}">
                <a16:creationId xmlns:a16="http://schemas.microsoft.com/office/drawing/2014/main" id="{959A9DC8-DD8D-4887-746B-D09F6A1D75B2}"/>
              </a:ext>
            </a:extLst>
          </p:cNvPr>
          <p:cNvGraphicFramePr>
            <a:graphicFrameLocks noGrp="1"/>
          </p:cNvGraphicFramePr>
          <p:nvPr/>
        </p:nvGraphicFramePr>
        <p:xfrm>
          <a:off x="723014" y="1893771"/>
          <a:ext cx="10547497" cy="3983527"/>
        </p:xfrm>
        <a:graphic>
          <a:graphicData uri="http://schemas.openxmlformats.org/drawingml/2006/table">
            <a:tbl>
              <a:tblPr firstRow="1"/>
              <a:tblGrid>
                <a:gridCol w="1520456">
                  <a:extLst>
                    <a:ext uri="{9D8B030D-6E8A-4147-A177-3AD203B41FA5}">
                      <a16:colId xmlns:a16="http://schemas.microsoft.com/office/drawing/2014/main" val="1570423603"/>
                    </a:ext>
                  </a:extLst>
                </a:gridCol>
                <a:gridCol w="9027041">
                  <a:extLst>
                    <a:ext uri="{9D8B030D-6E8A-4147-A177-3AD203B41FA5}">
                      <a16:colId xmlns:a16="http://schemas.microsoft.com/office/drawing/2014/main" val="2480423518"/>
                    </a:ext>
                  </a:extLst>
                </a:gridCol>
              </a:tblGrid>
              <a:tr h="401195">
                <a:tc>
                  <a:txBody>
                    <a:bodyPr/>
                    <a:lstStyle/>
                    <a:p>
                      <a:pPr algn="l" rtl="0" fontAlgn="ctr"/>
                      <a:r>
                        <a:rPr lang="en-US" sz="1400" b="1" i="0" u="none" strike="noStrike">
                          <a:solidFill>
                            <a:srgbClr val="FFFFFF"/>
                          </a:solidFill>
                          <a:effectLst/>
                          <a:latin typeface="+mn-lt"/>
                        </a:rPr>
                        <a:t>Focus Area</a:t>
                      </a:r>
                    </a:p>
                  </a:txBody>
                  <a:tcPr marL="108000" marR="108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400" b="1" i="0" u="none" strike="noStrike">
                          <a:solidFill>
                            <a:srgbClr val="FFFFFF"/>
                          </a:solidFill>
                          <a:effectLst/>
                          <a:latin typeface="+mn-lt"/>
                        </a:rPr>
                        <a:t>Description</a:t>
                      </a:r>
                    </a:p>
                  </a:txBody>
                  <a:tcPr marL="108000" marR="108000"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86403818"/>
                  </a:ext>
                </a:extLst>
              </a:tr>
              <a:tr h="319868">
                <a:tc rowSpan="2">
                  <a:txBody>
                    <a:bodyPr/>
                    <a:lstStyle/>
                    <a:p>
                      <a:pPr algn="l" rtl="0" fontAlgn="ctr"/>
                      <a:r>
                        <a:rPr lang="en-US" sz="1200" b="1" i="0" u="none" strike="noStrike">
                          <a:solidFill>
                            <a:schemeClr val="bg1"/>
                          </a:solidFill>
                          <a:effectLst/>
                          <a:latin typeface="+mn-lt"/>
                        </a:rPr>
                        <a:t>Purpose &amp; Objectives</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Clarifies the rationale behind the change, ensuring all stakeholders understand the 'why' and 'what'.</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25172483"/>
                  </a:ext>
                </a:extLst>
              </a:tr>
              <a:tr h="469336">
                <a:tc vMerge="1">
                  <a:txBody>
                    <a:bodyPr/>
                    <a:lstStyle/>
                    <a:p>
                      <a:endParaRPr/>
                    </a:p>
                  </a:txBody>
                  <a:tcPr marL="1012" marR="1012" marT="10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7E7E7"/>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Aligns the change initiative with broader Organizational goals, making the purpose resonate with individual and team objectives.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9537652"/>
                  </a:ext>
                </a:extLst>
              </a:tr>
              <a:tr h="467694">
                <a:tc rowSpan="2">
                  <a:txBody>
                    <a:bodyPr/>
                    <a:lstStyle/>
                    <a:p>
                      <a:pPr algn="l" rtl="0" fontAlgn="ctr"/>
                      <a:r>
                        <a:rPr lang="en-US" sz="1200" b="1" i="0" u="none" strike="noStrike">
                          <a:solidFill>
                            <a:schemeClr val="bg1"/>
                          </a:solidFill>
                          <a:effectLst/>
                          <a:latin typeface="+mn-lt"/>
                        </a:rPr>
                        <a:t>Leadership</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Involves leaders actively supporting and championing the change, serving as role models for adaptation.</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075224333"/>
                  </a:ext>
                </a:extLst>
              </a:tr>
              <a:tr h="442371">
                <a:tc vMerge="1">
                  <a:txBody>
                    <a:bodyPr/>
                    <a:lstStyle/>
                    <a:p>
                      <a:endParaRPr/>
                    </a:p>
                  </a:txBody>
                  <a:tcPr marL="1012" marR="1012" marT="10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7E7"/>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Encourages leaders to communicate openly about the change, addressing concerns and motivating their teams.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17935378"/>
                  </a:ext>
                </a:extLst>
              </a:tr>
              <a:tr h="467694">
                <a:tc rowSpan="2">
                  <a:txBody>
                    <a:bodyPr/>
                    <a:lstStyle/>
                    <a:p>
                      <a:pPr algn="l" rtl="0" fontAlgn="ctr"/>
                      <a:r>
                        <a:rPr lang="en-US" sz="1200" b="1" i="0" u="none" strike="noStrike">
                          <a:solidFill>
                            <a:schemeClr val="bg1"/>
                          </a:solidFill>
                          <a:effectLst/>
                          <a:latin typeface="+mn-lt"/>
                        </a:rPr>
                        <a:t>Communications &amp; Engagement </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Ensures consistent, clear, and transparent communication about the change process, timelines, and expectations.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5029928"/>
                  </a:ext>
                </a:extLst>
              </a:tr>
              <a:tr h="492227">
                <a:tc vMerge="1">
                  <a:txBody>
                    <a:bodyPr/>
                    <a:lstStyle/>
                    <a:p>
                      <a:endParaRPr/>
                    </a:p>
                  </a:txBody>
                  <a:tcPr marL="1012" marR="1012" marT="10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Engages stakeholders through interactive platforms, allowing them to voice concerns, ask questions, and provide feedback.</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57348682"/>
                  </a:ext>
                </a:extLst>
              </a:tr>
              <a:tr h="469336">
                <a:tc rowSpan="2">
                  <a:txBody>
                    <a:bodyPr/>
                    <a:lstStyle/>
                    <a:p>
                      <a:pPr algn="l" rtl="0" fontAlgn="ctr"/>
                      <a:r>
                        <a:rPr lang="en-US" sz="1200" b="1" i="0" u="none" strike="noStrike">
                          <a:solidFill>
                            <a:schemeClr val="bg1"/>
                          </a:solidFill>
                          <a:effectLst/>
                          <a:latin typeface="+mn-lt"/>
                        </a:rPr>
                        <a:t>Readiness &amp; Capability</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Assesses and builds the organizations and individuals’ readiness and capability to embrace and implement the change effectively.</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460026454"/>
                  </a:ext>
                </a:extLst>
              </a:tr>
              <a:tr h="418629">
                <a:tc vMerge="1">
                  <a:txBody>
                    <a:bodyPr/>
                    <a:lstStyle/>
                    <a:p>
                      <a:endParaRPr/>
                    </a:p>
                  </a:txBody>
                  <a:tcPr marL="1012" marR="1012" marT="101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CBCB"/>
                    </a:solidFill>
                  </a:tcPr>
                </a:tc>
                <a:tc>
                  <a:txBody>
                    <a:bodyPr/>
                    <a:lstStyle/>
                    <a:p>
                      <a:pPr marL="0" indent="0" algn="l" rtl="0" fontAlgn="ctr">
                        <a:buFont typeface="Arial" panose="020B0604020202020204" pitchFamily="34" charset="0"/>
                        <a:buNone/>
                      </a:pPr>
                      <a:r>
                        <a:rPr lang="en-US" sz="1200" b="0" i="0" u="none" strike="noStrike">
                          <a:solidFill>
                            <a:schemeClr val="tx1"/>
                          </a:solidFill>
                          <a:effectLst/>
                          <a:latin typeface="+mn-lt"/>
                        </a:rPr>
                        <a:t>Involves training, upskilling, and providing the necessary resources to ensure everyone is equipped for the change.</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53733203"/>
                  </a:ext>
                </a:extLst>
              </a:tr>
            </a:tbl>
          </a:graphicData>
        </a:graphic>
      </p:graphicFrame>
      <p:sp>
        <p:nvSpPr>
          <p:cNvPr id="4" name="Slide Number Placeholder 3">
            <a:extLst>
              <a:ext uri="{FF2B5EF4-FFF2-40B4-BE49-F238E27FC236}">
                <a16:creationId xmlns:a16="http://schemas.microsoft.com/office/drawing/2014/main" id="{62B7510F-E57E-72F8-A134-4F6BF85DCD9D}"/>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256679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12A2A-8798-F4DA-CAA6-530416DE97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2396C-2A71-4CAF-4952-67E084EC1AAE}"/>
              </a:ext>
            </a:extLst>
          </p:cNvPr>
          <p:cNvSpPr>
            <a:spLocks noGrp="1"/>
          </p:cNvSpPr>
          <p:nvPr>
            <p:ph type="title"/>
          </p:nvPr>
        </p:nvSpPr>
        <p:spPr/>
        <p:txBody>
          <a:bodyPr/>
          <a:lstStyle/>
          <a:p>
            <a:r>
              <a:rPr lang="en-US"/>
              <a:t>Stakeholder Engagement: Defining Metrics</a:t>
            </a:r>
          </a:p>
        </p:txBody>
      </p:sp>
      <p:sp>
        <p:nvSpPr>
          <p:cNvPr id="9" name="TextBox 8">
            <a:extLst>
              <a:ext uri="{FF2B5EF4-FFF2-40B4-BE49-F238E27FC236}">
                <a16:creationId xmlns:a16="http://schemas.microsoft.com/office/drawing/2014/main" id="{C702543F-5DD7-DF07-CBF1-CAE1267C1416}"/>
              </a:ext>
            </a:extLst>
          </p:cNvPr>
          <p:cNvSpPr txBox="1"/>
          <p:nvPr/>
        </p:nvSpPr>
        <p:spPr>
          <a:xfrm>
            <a:off x="685799" y="1149089"/>
            <a:ext cx="10668001"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Defining change readiness metrics is essential for objectively measuring the Organization's preparedness for change, enabling targeted improvements and supporting the success of the change initiative.</a:t>
            </a:r>
          </a:p>
        </p:txBody>
      </p:sp>
      <p:sp>
        <p:nvSpPr>
          <p:cNvPr id="3" name="Title 1">
            <a:extLst>
              <a:ext uri="{FF2B5EF4-FFF2-40B4-BE49-F238E27FC236}">
                <a16:creationId xmlns:a16="http://schemas.microsoft.com/office/drawing/2014/main" id="{422BCC52-1284-906C-B63A-5DB5324C4E93}"/>
              </a:ext>
            </a:extLst>
          </p:cNvPr>
          <p:cNvSpPr txBox="1">
            <a:spLocks/>
          </p:cNvSpPr>
          <p:nvPr/>
        </p:nvSpPr>
        <p:spPr>
          <a:xfrm>
            <a:off x="685799" y="1929605"/>
            <a:ext cx="10515600" cy="4357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accent4"/>
                </a:solidFill>
                <a:latin typeface="Arial" panose="020B0604020202020204" pitchFamily="34" charset="0"/>
                <a:ea typeface="Source Sans Pro"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1" i="0" u="none" strike="noStrike" kern="1200" cap="none" spc="0" normalizeH="0" baseline="0" noProof="0">
                <a:ln>
                  <a:noFill/>
                </a:ln>
                <a:solidFill>
                  <a:srgbClr val="2C7DAE"/>
                </a:solidFill>
                <a:effectLst/>
                <a:uLnTx/>
                <a:uFillTx/>
                <a:latin typeface="Arial" panose="020B0604020202020204" pitchFamily="34" charset="0"/>
                <a:ea typeface="Source Sans Pro" charset="0"/>
                <a:cs typeface="Arial" panose="020B0604020202020204" pitchFamily="34" charset="0"/>
              </a:rPr>
              <a:t>Sample change readiness metrics:</a:t>
            </a:r>
          </a:p>
        </p:txBody>
      </p:sp>
      <p:graphicFrame>
        <p:nvGraphicFramePr>
          <p:cNvPr id="5" name="Table 4">
            <a:extLst>
              <a:ext uri="{FF2B5EF4-FFF2-40B4-BE49-F238E27FC236}">
                <a16:creationId xmlns:a16="http://schemas.microsoft.com/office/drawing/2014/main" id="{80CBD5DC-9947-8B27-161D-788CDA6DD425}"/>
              </a:ext>
            </a:extLst>
          </p:cNvPr>
          <p:cNvGraphicFramePr>
            <a:graphicFrameLocks noGrp="1"/>
          </p:cNvGraphicFramePr>
          <p:nvPr/>
        </p:nvGraphicFramePr>
        <p:xfrm>
          <a:off x="685799" y="2416508"/>
          <a:ext cx="10515600" cy="3670800"/>
        </p:xfrm>
        <a:graphic>
          <a:graphicData uri="http://schemas.openxmlformats.org/drawingml/2006/table">
            <a:tbl>
              <a:tblPr firstRow="1"/>
              <a:tblGrid>
                <a:gridCol w="2992580">
                  <a:extLst>
                    <a:ext uri="{9D8B030D-6E8A-4147-A177-3AD203B41FA5}">
                      <a16:colId xmlns:a16="http://schemas.microsoft.com/office/drawing/2014/main" val="4068963901"/>
                    </a:ext>
                  </a:extLst>
                </a:gridCol>
                <a:gridCol w="1525919">
                  <a:extLst>
                    <a:ext uri="{9D8B030D-6E8A-4147-A177-3AD203B41FA5}">
                      <a16:colId xmlns:a16="http://schemas.microsoft.com/office/drawing/2014/main" val="3513576094"/>
                    </a:ext>
                  </a:extLst>
                </a:gridCol>
                <a:gridCol w="3821321">
                  <a:extLst>
                    <a:ext uri="{9D8B030D-6E8A-4147-A177-3AD203B41FA5}">
                      <a16:colId xmlns:a16="http://schemas.microsoft.com/office/drawing/2014/main" val="3015413079"/>
                    </a:ext>
                  </a:extLst>
                </a:gridCol>
                <a:gridCol w="1121617">
                  <a:extLst>
                    <a:ext uri="{9D8B030D-6E8A-4147-A177-3AD203B41FA5}">
                      <a16:colId xmlns:a16="http://schemas.microsoft.com/office/drawing/2014/main" val="1844266344"/>
                    </a:ext>
                  </a:extLst>
                </a:gridCol>
                <a:gridCol w="1054163">
                  <a:extLst>
                    <a:ext uri="{9D8B030D-6E8A-4147-A177-3AD203B41FA5}">
                      <a16:colId xmlns:a16="http://schemas.microsoft.com/office/drawing/2014/main" val="759510831"/>
                    </a:ext>
                  </a:extLst>
                </a:gridCol>
              </a:tblGrid>
              <a:tr h="289218">
                <a:tc>
                  <a:txBody>
                    <a:bodyPr/>
                    <a:lstStyle/>
                    <a:p>
                      <a:pPr algn="l" rtl="0" fontAlgn="ctr"/>
                      <a:r>
                        <a:rPr lang="en-US" sz="1400" b="1" i="0" u="none" strike="noStrike">
                          <a:solidFill>
                            <a:srgbClr val="FFFFFF"/>
                          </a:solidFill>
                          <a:effectLst/>
                          <a:latin typeface="+mn-lt"/>
                        </a:rPr>
                        <a:t>Focus Area Covered</a:t>
                      </a:r>
                    </a:p>
                  </a:txBody>
                  <a:tcPr marL="108000" marR="108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400" b="1" i="0" u="none" strike="noStrike">
                          <a:solidFill>
                            <a:srgbClr val="FFFFFF"/>
                          </a:solidFill>
                          <a:effectLst/>
                          <a:latin typeface="+mn-lt"/>
                        </a:rPr>
                        <a:t>Metric</a:t>
                      </a:r>
                    </a:p>
                  </a:txBody>
                  <a:tcPr marL="108000" marR="108000"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400" b="1" i="0" u="none" strike="noStrike">
                          <a:solidFill>
                            <a:srgbClr val="FFFFFF"/>
                          </a:solidFill>
                          <a:effectLst/>
                          <a:latin typeface="+mn-lt"/>
                        </a:rPr>
                        <a:t>Description</a:t>
                      </a:r>
                    </a:p>
                  </a:txBody>
                  <a:tcPr marL="108000" marR="108000"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400" b="1" i="0" u="none" strike="noStrike">
                          <a:solidFill>
                            <a:srgbClr val="FFFFFF"/>
                          </a:solidFill>
                          <a:effectLst/>
                          <a:latin typeface="+mn-lt"/>
                        </a:rPr>
                        <a:t>Baseline</a:t>
                      </a:r>
                    </a:p>
                  </a:txBody>
                  <a:tcPr marL="108000" marR="108000"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400" b="1" i="0" u="none" strike="noStrike">
                          <a:solidFill>
                            <a:srgbClr val="FFFFFF"/>
                          </a:solidFill>
                          <a:effectLst/>
                          <a:latin typeface="+mn-lt"/>
                        </a:rPr>
                        <a:t>Target</a:t>
                      </a:r>
                    </a:p>
                  </a:txBody>
                  <a:tcPr marL="108000" marR="108000"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114093213"/>
                  </a:ext>
                </a:extLst>
              </a:tr>
              <a:tr h="328430">
                <a:tc>
                  <a:txBody>
                    <a:bodyPr/>
                    <a:lstStyle/>
                    <a:p>
                      <a:pPr marL="282575" marR="0" lvl="0" indent="-163513"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a:solidFill>
                            <a:srgbClr val="000000"/>
                          </a:solidFill>
                          <a:effectLst/>
                          <a:latin typeface="+mn-lt"/>
                        </a:rPr>
                        <a:t>Purpose &amp; Objectives</a:t>
                      </a:r>
                    </a:p>
                    <a:p>
                      <a:pPr marL="282575" marR="0" lvl="0" indent="-163513"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a:solidFill>
                            <a:srgbClr val="000000"/>
                          </a:solidFill>
                          <a:effectLst/>
                          <a:latin typeface="+mn-lt"/>
                        </a:rPr>
                        <a:t>Leadership</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Understanding Level</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Percentage of stakeholders with a high understanding of the change purpose and process.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50%</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75%</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11531980"/>
                  </a:ext>
                </a:extLst>
              </a:tr>
              <a:tr h="368255">
                <a:tc>
                  <a:txBody>
                    <a:bodyPr/>
                    <a:lstStyle/>
                    <a:p>
                      <a:pPr marL="282575" indent="-163513" algn="l" rtl="0" fontAlgn="ctr">
                        <a:buFont typeface="Arial" panose="020B0604020202020204" pitchFamily="34" charset="0"/>
                        <a:buChar char="•"/>
                      </a:pPr>
                      <a:r>
                        <a:rPr lang="en-US" sz="1200" b="0" i="0" u="none" strike="noStrike">
                          <a:solidFill>
                            <a:srgbClr val="000000"/>
                          </a:solidFill>
                          <a:effectLst/>
                          <a:latin typeface="+mn-lt"/>
                        </a:rPr>
                        <a:t>Leadership</a:t>
                      </a:r>
                    </a:p>
                    <a:p>
                      <a:pPr marL="282575" indent="-163513" algn="l" rtl="0" fontAlgn="ctr">
                        <a:buFont typeface="Arial" panose="020B0604020202020204" pitchFamily="34" charset="0"/>
                        <a:buChar char="•"/>
                      </a:pPr>
                      <a:r>
                        <a:rPr lang="en-US" sz="1200" b="0" i="0" u="none" strike="noStrike">
                          <a:solidFill>
                            <a:srgbClr val="000000"/>
                          </a:solidFill>
                          <a:effectLst/>
                          <a:latin typeface="+mn-lt"/>
                        </a:rPr>
                        <a:t>Communications &amp; Engagement</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Engagement Level</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Stakeholders' average engagement score with change initiatives.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2.5 out of 5</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4 out of 5</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17694157"/>
                  </a:ext>
                </a:extLst>
              </a:tr>
              <a:tr h="423011">
                <a:tc>
                  <a:txBody>
                    <a:bodyPr/>
                    <a:lstStyle/>
                    <a:p>
                      <a:pPr marL="282575" indent="-163513" algn="l" rtl="0" fontAlgn="ctr">
                        <a:buFont typeface="Arial" panose="020B0604020202020204" pitchFamily="34" charset="0"/>
                        <a:buChar char="•"/>
                      </a:pPr>
                      <a:r>
                        <a:rPr lang="en-US" sz="1200" b="0" i="0" u="none" strike="noStrike">
                          <a:solidFill>
                            <a:srgbClr val="000000"/>
                          </a:solidFill>
                          <a:effectLst/>
                          <a:latin typeface="+mn-lt"/>
                        </a:rPr>
                        <a:t>Readiness &amp; Capability</a:t>
                      </a:r>
                    </a:p>
                    <a:p>
                      <a:pPr marL="282575" marR="0" lvl="0" indent="-163513"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a:solidFill>
                            <a:srgbClr val="000000"/>
                          </a:solidFill>
                          <a:effectLst/>
                          <a:latin typeface="+mn-lt"/>
                        </a:rPr>
                        <a:t>Communications &amp; Engagement</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Support Need</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Number of stakeholders requesting additional support or resources.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100 requests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50 requests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08842664"/>
                  </a:ext>
                </a:extLst>
              </a:tr>
              <a:tr h="517592">
                <a:tc>
                  <a:txBody>
                    <a:bodyPr/>
                    <a:lstStyle/>
                    <a:p>
                      <a:pPr marL="282575" marR="0" lvl="0" indent="-163513"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a:solidFill>
                            <a:srgbClr val="000000"/>
                          </a:solidFill>
                          <a:effectLst/>
                          <a:latin typeface="+mn-lt"/>
                        </a:rPr>
                        <a:t>Readiness &amp; Capability</a:t>
                      </a:r>
                    </a:p>
                    <a:p>
                      <a:pPr marL="282575" indent="-163513" algn="l" rtl="0" fontAlgn="ctr">
                        <a:buFont typeface="Arial" panose="020B0604020202020204" pitchFamily="34" charset="0"/>
                        <a:buChar char="•"/>
                      </a:pPr>
                      <a:r>
                        <a:rPr lang="en-US" sz="1200" b="0" i="0" u="none" strike="noStrike">
                          <a:solidFill>
                            <a:srgbClr val="000000"/>
                          </a:solidFill>
                          <a:effectLst/>
                          <a:latin typeface="+mn-lt"/>
                        </a:rPr>
                        <a:t>Leadership</a:t>
                      </a:r>
                    </a:p>
                    <a:p>
                      <a:pPr marL="282575" indent="-163513" algn="l" rtl="0" fontAlgn="ctr">
                        <a:buFont typeface="Arial" panose="020B0604020202020204" pitchFamily="34" charset="0"/>
                        <a:buChar char="•"/>
                      </a:pPr>
                      <a:r>
                        <a:rPr lang="en-US" sz="1200" b="0" i="0" u="none" strike="noStrike">
                          <a:solidFill>
                            <a:srgbClr val="000000"/>
                          </a:solidFill>
                          <a:effectLst/>
                          <a:latin typeface="+mn-lt"/>
                        </a:rPr>
                        <a:t>Communications &amp; Engagement</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Resistance Indicators</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Percentage of stakeholders expressing concerns or resistance to change.</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30%</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15%</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08838063"/>
                  </a:ext>
                </a:extLst>
              </a:tr>
              <a:tr h="328430">
                <a:tc>
                  <a:txBody>
                    <a:bodyPr/>
                    <a:lstStyle/>
                    <a:p>
                      <a:pPr marL="282575" indent="-163513" algn="l" rtl="0" fontAlgn="ctr">
                        <a:buFont typeface="Arial" panose="020B0604020202020204" pitchFamily="34" charset="0"/>
                        <a:buChar char="•"/>
                      </a:pPr>
                      <a:r>
                        <a:rPr lang="en-US" sz="1200" b="0" i="0" u="none" strike="noStrike">
                          <a:solidFill>
                            <a:srgbClr val="000000"/>
                          </a:solidFill>
                          <a:effectLst/>
                          <a:latin typeface="+mn-lt"/>
                        </a:rPr>
                        <a:t>Final Outcomes for recommendation/action plan</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Response Rate</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Percentage of stakeholders who completed the survey.</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60%</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0.8</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3288571"/>
                  </a:ext>
                </a:extLst>
              </a:tr>
              <a:tr h="328430">
                <a:tc>
                  <a:txBody>
                    <a:bodyPr/>
                    <a:lstStyle/>
                    <a:p>
                      <a:pPr marL="282575" indent="-163513" algn="l" rtl="0" fontAlgn="ctr">
                        <a:buFont typeface="Arial" panose="020B0604020202020204" pitchFamily="34" charset="0"/>
                        <a:buChar char="•"/>
                      </a:pPr>
                      <a:r>
                        <a:rPr lang="en-US" sz="1200" b="0" i="0" u="none" strike="noStrike">
                          <a:solidFill>
                            <a:srgbClr val="000000"/>
                          </a:solidFill>
                          <a:effectLst/>
                          <a:latin typeface="+mn-lt"/>
                        </a:rPr>
                        <a:t>Final Outcomes for recommendation/action plan</a:t>
                      </a:r>
                    </a:p>
                  </a:txBody>
                  <a:tcPr marL="108000" marR="108000" marT="72000" marB="72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Readiness Score</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Average score rating stakeholders' readiness for change.</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a:solidFill>
                            <a:srgbClr val="000000"/>
                          </a:solidFill>
                          <a:effectLst/>
                          <a:latin typeface="+mn-lt"/>
                        </a:rPr>
                        <a:t>3 out of 5</a:t>
                      </a:r>
                    </a:p>
                  </a:txBody>
                  <a:tcPr marL="108000" marR="108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rtl="0" fontAlgn="ctr"/>
                      <a:r>
                        <a:rPr lang="en-US" sz="1200" b="0" i="0" u="none" strike="noStrike" dirty="0">
                          <a:solidFill>
                            <a:srgbClr val="000000"/>
                          </a:solidFill>
                          <a:effectLst/>
                          <a:latin typeface="+mn-lt"/>
                        </a:rPr>
                        <a:t>4 out of 5</a:t>
                      </a:r>
                    </a:p>
                  </a:txBody>
                  <a:tcPr marL="108000" marR="108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79330399"/>
                  </a:ext>
                </a:extLst>
              </a:tr>
            </a:tbl>
          </a:graphicData>
        </a:graphic>
      </p:graphicFrame>
      <p:sp>
        <p:nvSpPr>
          <p:cNvPr id="4" name="Slide Number Placeholder 3">
            <a:extLst>
              <a:ext uri="{FF2B5EF4-FFF2-40B4-BE49-F238E27FC236}">
                <a16:creationId xmlns:a16="http://schemas.microsoft.com/office/drawing/2014/main" id="{1E9C8072-D038-640D-2A19-C6168857E28E}"/>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426376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1B303-D579-E79F-2B11-D6931178A2C6}"/>
              </a:ext>
            </a:extLst>
          </p:cNvPr>
          <p:cNvSpPr>
            <a:spLocks noGrp="1"/>
          </p:cNvSpPr>
          <p:nvPr>
            <p:ph type="title"/>
          </p:nvPr>
        </p:nvSpPr>
        <p:spPr/>
        <p:txBody>
          <a:bodyPr/>
          <a:lstStyle/>
          <a:p>
            <a:r>
              <a:rPr lang="en-US"/>
              <a:t>Stakeholder Engagement: Preparing Survey Questions</a:t>
            </a:r>
          </a:p>
        </p:txBody>
      </p:sp>
      <p:sp>
        <p:nvSpPr>
          <p:cNvPr id="6" name="TextBox 5">
            <a:extLst>
              <a:ext uri="{FF2B5EF4-FFF2-40B4-BE49-F238E27FC236}">
                <a16:creationId xmlns:a16="http://schemas.microsoft.com/office/drawing/2014/main" id="{02863968-3447-265F-FA26-56F237B3FBB5}"/>
              </a:ext>
            </a:extLst>
          </p:cNvPr>
          <p:cNvSpPr txBox="1"/>
          <p:nvPr/>
        </p:nvSpPr>
        <p:spPr>
          <a:xfrm>
            <a:off x="679734" y="997588"/>
            <a:ext cx="105155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Preparing survey questions is an important step towards gathering valuable insights into stakeholder perceptions and readiness for change – informing strategic decisions and actions.</a:t>
            </a:r>
          </a:p>
        </p:txBody>
      </p:sp>
      <p:graphicFrame>
        <p:nvGraphicFramePr>
          <p:cNvPr id="7" name="Table 6">
            <a:extLst>
              <a:ext uri="{FF2B5EF4-FFF2-40B4-BE49-F238E27FC236}">
                <a16:creationId xmlns:a16="http://schemas.microsoft.com/office/drawing/2014/main" id="{F41F813D-0EEF-935D-6196-4DC64208F99B}"/>
              </a:ext>
            </a:extLst>
          </p:cNvPr>
          <p:cNvGraphicFramePr>
            <a:graphicFrameLocks noGrp="1"/>
          </p:cNvGraphicFramePr>
          <p:nvPr/>
        </p:nvGraphicFramePr>
        <p:xfrm>
          <a:off x="962670" y="1517932"/>
          <a:ext cx="10408383" cy="4947840"/>
        </p:xfrm>
        <a:graphic>
          <a:graphicData uri="http://schemas.openxmlformats.org/drawingml/2006/table">
            <a:tbl>
              <a:tblPr firstRow="1"/>
              <a:tblGrid>
                <a:gridCol w="267416">
                  <a:extLst>
                    <a:ext uri="{9D8B030D-6E8A-4147-A177-3AD203B41FA5}">
                      <a16:colId xmlns:a16="http://schemas.microsoft.com/office/drawing/2014/main" val="3974215352"/>
                    </a:ext>
                  </a:extLst>
                </a:gridCol>
                <a:gridCol w="3795633">
                  <a:extLst>
                    <a:ext uri="{9D8B030D-6E8A-4147-A177-3AD203B41FA5}">
                      <a16:colId xmlns:a16="http://schemas.microsoft.com/office/drawing/2014/main" val="3792734087"/>
                    </a:ext>
                  </a:extLst>
                </a:gridCol>
                <a:gridCol w="3501336">
                  <a:extLst>
                    <a:ext uri="{9D8B030D-6E8A-4147-A177-3AD203B41FA5}">
                      <a16:colId xmlns:a16="http://schemas.microsoft.com/office/drawing/2014/main" val="686686268"/>
                    </a:ext>
                  </a:extLst>
                </a:gridCol>
                <a:gridCol w="2843998">
                  <a:extLst>
                    <a:ext uri="{9D8B030D-6E8A-4147-A177-3AD203B41FA5}">
                      <a16:colId xmlns:a16="http://schemas.microsoft.com/office/drawing/2014/main" val="620321285"/>
                    </a:ext>
                  </a:extLst>
                </a:gridCol>
              </a:tblGrid>
              <a:tr h="279460">
                <a:tc>
                  <a:txBody>
                    <a:bodyPr/>
                    <a:lstStyle/>
                    <a:p>
                      <a:pPr algn="l" rtl="0" fontAlgn="ctr"/>
                      <a:endParaRPr lang="en-US" sz="900" b="1" i="0" u="none" strike="noStrike">
                        <a:solidFill>
                          <a:srgbClr val="FFFFFF"/>
                        </a:solidFill>
                        <a:effectLst/>
                        <a:latin typeface="+mn-lt"/>
                      </a:endParaRPr>
                    </a:p>
                  </a:txBody>
                  <a:tcPr marL="108000" marR="36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600" b="1" i="0" u="none" strike="noStrike">
                          <a:solidFill>
                            <a:srgbClr val="FFFFFF"/>
                          </a:solidFill>
                          <a:effectLst/>
                          <a:latin typeface="+mn-lt"/>
                        </a:rPr>
                        <a:t>Sample Questions</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600" b="1" i="0" u="none" strike="noStrike">
                          <a:solidFill>
                            <a:srgbClr val="FFFFFF"/>
                          </a:solidFill>
                          <a:effectLst/>
                          <a:latin typeface="+mn-lt"/>
                        </a:rPr>
                        <a:t>Focus Area</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rtl="0" fontAlgn="ctr"/>
                      <a:r>
                        <a:rPr lang="en-US" sz="1600" b="1" i="0" u="none" strike="noStrike">
                          <a:solidFill>
                            <a:srgbClr val="FFFFFF"/>
                          </a:solidFill>
                          <a:effectLst/>
                          <a:latin typeface="+mn-lt"/>
                        </a:rPr>
                        <a:t>Purpose</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19296992"/>
                  </a:ext>
                </a:extLst>
              </a:tr>
              <a:tr h="316721">
                <a:tc>
                  <a:txBody>
                    <a:bodyPr/>
                    <a:lstStyle/>
                    <a:p>
                      <a:pPr algn="l" rtl="0" fontAlgn="ctr"/>
                      <a:r>
                        <a:rPr lang="en-US" sz="1000" b="0" i="0" u="none" strike="noStrike">
                          <a:solidFill>
                            <a:schemeClr val="bg1"/>
                          </a:solidFill>
                          <a:effectLst/>
                          <a:latin typeface="+mn-lt"/>
                        </a:rPr>
                        <a:t>1</a:t>
                      </a:r>
                    </a:p>
                  </a:txBody>
                  <a:tcPr marL="108000" marR="36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I understand how the upcoming CWS-CARES V1 will directly impact my day-to-day work.</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Readiness &amp; Capability</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diagnose role clarity and practical understanding.</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67103012"/>
                  </a:ext>
                </a:extLst>
              </a:tr>
              <a:tr h="316721">
                <a:tc>
                  <a:txBody>
                    <a:bodyPr/>
                    <a:lstStyle/>
                    <a:p>
                      <a:pPr algn="l" rtl="0" fontAlgn="ctr"/>
                      <a:r>
                        <a:rPr lang="en-US" sz="1000" b="0" i="0" u="none" strike="noStrike">
                          <a:solidFill>
                            <a:schemeClr val="bg1"/>
                          </a:solidFill>
                          <a:effectLst/>
                          <a:latin typeface="+mn-lt"/>
                        </a:rPr>
                        <a:t>2</a:t>
                      </a:r>
                    </a:p>
                  </a:txBody>
                  <a:tcPr marL="108000" marR="36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My team is being provided with adequate training to support this transition.</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Readiness &amp; Capability, </a:t>
                      </a:r>
                    </a:p>
                    <a:p>
                      <a:pPr marL="0" algn="l" defTabSz="914400" rtl="0" eaLnBrk="1" fontAlgn="ctr" latinLnBrk="0" hangingPunct="1"/>
                      <a:r>
                        <a:rPr lang="en-US" sz="1000" b="0" i="0" u="none" strike="noStrike" kern="1200">
                          <a:solidFill>
                            <a:srgbClr val="000000"/>
                          </a:solidFill>
                          <a:effectLst/>
                          <a:latin typeface="+mn-lt"/>
                          <a:ea typeface="+mn-ea"/>
                          <a:cs typeface="+mn-cs"/>
                        </a:rPr>
                        <a:t>Communications &amp; Engagement</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evaluate training quality and effectiveness.</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39269226"/>
                  </a:ext>
                </a:extLst>
              </a:tr>
              <a:tr h="316721">
                <a:tc>
                  <a:txBody>
                    <a:bodyPr/>
                    <a:lstStyle/>
                    <a:p>
                      <a:pPr algn="l" rtl="0" fontAlgn="ctr"/>
                      <a:r>
                        <a:rPr lang="en-US" sz="1000" b="0" i="0" u="none" strike="noStrike">
                          <a:solidFill>
                            <a:schemeClr val="bg1"/>
                          </a:solidFill>
                          <a:effectLst/>
                          <a:latin typeface="+mn-lt"/>
                        </a:rPr>
                        <a:t>3</a:t>
                      </a:r>
                    </a:p>
                  </a:txBody>
                  <a:tcPr marL="108000" marR="36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I receive timely and regular updates regarding the progress of CWS-CARES V1.</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Communications &amp; Engagement </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assess the impact of communication cadences.</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85372750"/>
                  </a:ext>
                </a:extLst>
              </a:tr>
              <a:tr h="316721">
                <a:tc>
                  <a:txBody>
                    <a:bodyPr/>
                    <a:lstStyle/>
                    <a:p>
                      <a:pPr algn="l" rtl="0" fontAlgn="ctr"/>
                      <a:r>
                        <a:rPr lang="en-US" sz="1000" b="0" i="0" u="none" strike="noStrike">
                          <a:solidFill>
                            <a:schemeClr val="bg1"/>
                          </a:solidFill>
                          <a:effectLst/>
                          <a:latin typeface="+mn-lt"/>
                        </a:rPr>
                        <a:t>4</a:t>
                      </a:r>
                    </a:p>
                  </a:txBody>
                  <a:tcPr marL="108000" marR="36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My direct manager provides the support I need to navigate this transition.</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Leadership,</a:t>
                      </a:r>
                    </a:p>
                    <a:p>
                      <a:pPr marL="0" algn="l" defTabSz="914400" rtl="0" eaLnBrk="1" fontAlgn="ctr" latinLnBrk="0" hangingPunct="1"/>
                      <a:r>
                        <a:rPr lang="en-US" sz="1000" b="0" i="0" u="none" strike="noStrike" kern="1200">
                          <a:solidFill>
                            <a:srgbClr val="000000"/>
                          </a:solidFill>
                          <a:effectLst/>
                          <a:latin typeface="+mn-lt"/>
                          <a:ea typeface="+mn-ea"/>
                          <a:cs typeface="+mn-cs"/>
                        </a:rPr>
                        <a:t>Communications &amp; Engagement</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measure leadership preparation and internal communication and support.</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99569222"/>
                  </a:ext>
                </a:extLst>
              </a:tr>
              <a:tr h="424270">
                <a:tc>
                  <a:txBody>
                    <a:bodyPr/>
                    <a:lstStyle/>
                    <a:p>
                      <a:pPr algn="l" rtl="0" fontAlgn="ctr"/>
                      <a:r>
                        <a:rPr lang="en-US" sz="1000" b="0" i="0" u="none" strike="noStrike">
                          <a:solidFill>
                            <a:schemeClr val="bg1"/>
                          </a:solidFill>
                          <a:effectLst/>
                          <a:latin typeface="+mn-lt"/>
                        </a:rPr>
                        <a:t>5</a:t>
                      </a:r>
                    </a:p>
                  </a:txBody>
                  <a:tcPr marL="108000" marR="36000"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I feel that my feedback and concerns regarding the CWS-CARES V1 are heard and valued.</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Communications &amp; Engagement </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assess two-way engagement efficacy.</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45728585"/>
                  </a:ext>
                </a:extLst>
              </a:tr>
              <a:tr h="316721">
                <a:tc>
                  <a:txBody>
                    <a:bodyPr/>
                    <a:lstStyle/>
                    <a:p>
                      <a:pPr algn="l" rtl="0" fontAlgn="ctr"/>
                      <a:r>
                        <a:rPr lang="en-US" sz="1000" b="0" i="0" u="none" strike="noStrike">
                          <a:solidFill>
                            <a:schemeClr val="bg2">
                              <a:lumMod val="10000"/>
                            </a:schemeClr>
                          </a:solidFill>
                          <a:effectLst/>
                          <a:latin typeface="+mn-lt"/>
                        </a:rPr>
                        <a:t>6</a:t>
                      </a:r>
                    </a:p>
                  </a:txBody>
                  <a:tcPr marL="108000" marR="36000" marT="108000" marB="10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How do you feel about the upcoming CWS-CARES V1 and why?</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Readiness &amp; Capability,</a:t>
                      </a:r>
                    </a:p>
                    <a:p>
                      <a:pPr marL="0" algn="l" defTabSz="914400" rtl="0" eaLnBrk="1" fontAlgn="ctr" latinLnBrk="0" hangingPunct="1"/>
                      <a:r>
                        <a:rPr lang="en-US" sz="1000" b="0" i="0" u="none" strike="noStrike" kern="1200">
                          <a:solidFill>
                            <a:srgbClr val="000000"/>
                          </a:solidFill>
                          <a:effectLst/>
                          <a:latin typeface="+mn-lt"/>
                          <a:ea typeface="+mn-ea"/>
                          <a:cs typeface="+mn-cs"/>
                        </a:rPr>
                        <a:t>Communications &amp; Engagement</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explore emotional responses and underlying reasons.</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57425939"/>
                  </a:ext>
                </a:extLst>
              </a:tr>
              <a:tr h="316721">
                <a:tc>
                  <a:txBody>
                    <a:bodyPr/>
                    <a:lstStyle/>
                    <a:p>
                      <a:pPr algn="l" rtl="0" fontAlgn="ctr"/>
                      <a:r>
                        <a:rPr lang="en-US" sz="1000" b="0" i="0" u="none" strike="noStrike">
                          <a:solidFill>
                            <a:schemeClr val="bg2">
                              <a:lumMod val="10000"/>
                            </a:schemeClr>
                          </a:solidFill>
                          <a:effectLst/>
                          <a:latin typeface="+mn-lt"/>
                        </a:rPr>
                        <a:t>7</a:t>
                      </a:r>
                    </a:p>
                  </a:txBody>
                  <a:tcPr marL="108000" marR="36000" marT="108000" marB="10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What are your main concerns regarding the CWS-CARES V1?</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Leadership,</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Communications &amp; Engagement </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identify specific apprehensions or uncertainties.</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1500672"/>
                  </a:ext>
                </a:extLst>
              </a:tr>
              <a:tr h="316721">
                <a:tc>
                  <a:txBody>
                    <a:bodyPr/>
                    <a:lstStyle/>
                    <a:p>
                      <a:pPr algn="l" rtl="0" fontAlgn="ctr"/>
                      <a:r>
                        <a:rPr lang="en-US" sz="1000" b="0" i="0" u="none" strike="noStrike">
                          <a:solidFill>
                            <a:schemeClr val="bg2">
                              <a:lumMod val="10000"/>
                            </a:schemeClr>
                          </a:solidFill>
                          <a:effectLst/>
                          <a:latin typeface="+mn-lt"/>
                        </a:rPr>
                        <a:t>8</a:t>
                      </a:r>
                    </a:p>
                  </a:txBody>
                  <a:tcPr marL="108000" marR="36000" marT="108000" marB="10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Can you suggest any improvements to the change plan?</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Leadership,</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Communications &amp; Engagement </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collect actionable insights for enhancing the plan.</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10695064"/>
                  </a:ext>
                </a:extLst>
              </a:tr>
              <a:tr h="316721">
                <a:tc>
                  <a:txBody>
                    <a:bodyPr/>
                    <a:lstStyle/>
                    <a:p>
                      <a:pPr algn="l" rtl="0" fontAlgn="ctr"/>
                      <a:r>
                        <a:rPr lang="en-US" sz="1000" b="0" i="0" u="none" strike="noStrike">
                          <a:solidFill>
                            <a:schemeClr val="bg2">
                              <a:lumMod val="10000"/>
                            </a:schemeClr>
                          </a:solidFill>
                          <a:effectLst/>
                          <a:latin typeface="+mn-lt"/>
                        </a:rPr>
                        <a:t>9</a:t>
                      </a:r>
                    </a:p>
                  </a:txBody>
                  <a:tcPr marL="108000" marR="36000" marT="108000" marB="10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How do you think the change will affect your daily tasks?</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Readiness &amp; Capability</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understand perceived personal impacts in greater detail.</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23257188"/>
                  </a:ext>
                </a:extLst>
              </a:tr>
              <a:tr h="424270">
                <a:tc>
                  <a:txBody>
                    <a:bodyPr/>
                    <a:lstStyle/>
                    <a:p>
                      <a:pPr algn="l" rtl="0" fontAlgn="ctr"/>
                      <a:r>
                        <a:rPr lang="en-US" sz="1000" b="0" i="0" u="none" strike="noStrike">
                          <a:solidFill>
                            <a:schemeClr val="bg2">
                              <a:lumMod val="10000"/>
                            </a:schemeClr>
                          </a:solidFill>
                          <a:effectLst/>
                          <a:latin typeface="+mn-lt"/>
                        </a:rPr>
                        <a:t>10</a:t>
                      </a:r>
                    </a:p>
                  </a:txBody>
                  <a:tcPr marL="108000" marR="36000" marT="108000" marB="10800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What kind of support do you need to feel prepared for the change?</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Leadership,</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000" b="0" i="0" u="none" strike="noStrike" kern="1200">
                          <a:solidFill>
                            <a:srgbClr val="000000"/>
                          </a:solidFill>
                          <a:effectLst/>
                          <a:latin typeface="+mn-lt"/>
                          <a:ea typeface="+mn-ea"/>
                          <a:cs typeface="+mn-cs"/>
                        </a:rPr>
                        <a:t>Communications &amp; Engagement , Readiness &amp; Capability</a:t>
                      </a:r>
                    </a:p>
                  </a:txBody>
                  <a:tcPr marL="108000" marR="36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fontAlgn="ctr" latinLnBrk="0" hangingPunct="1"/>
                      <a:r>
                        <a:rPr lang="en-US" sz="1000" b="0" i="0" u="none" strike="noStrike" kern="1200">
                          <a:solidFill>
                            <a:srgbClr val="000000"/>
                          </a:solidFill>
                          <a:effectLst/>
                          <a:latin typeface="+mn-lt"/>
                          <a:ea typeface="+mn-ea"/>
                          <a:cs typeface="+mn-cs"/>
                        </a:rPr>
                        <a:t>To determine specific support needs for better preparation.</a:t>
                      </a:r>
                    </a:p>
                  </a:txBody>
                  <a:tcPr marL="108000" marR="36000" marT="72000" marB="72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46878655"/>
                  </a:ext>
                </a:extLst>
              </a:tr>
            </a:tbl>
          </a:graphicData>
        </a:graphic>
      </p:graphicFrame>
      <p:cxnSp>
        <p:nvCxnSpPr>
          <p:cNvPr id="8" name="Straight Connector 7">
            <a:extLst>
              <a:ext uri="{FF2B5EF4-FFF2-40B4-BE49-F238E27FC236}">
                <a16:creationId xmlns:a16="http://schemas.microsoft.com/office/drawing/2014/main" id="{1D9446D4-D714-9F94-7FBD-59C785FDF2FA}"/>
              </a:ext>
              <a:ext uri="{C183D7F6-B498-43B3-948B-1728B52AA6E4}">
                <adec:decorative xmlns:adec="http://schemas.microsoft.com/office/drawing/2017/decorative" val="1"/>
              </a:ext>
            </a:extLst>
          </p:cNvPr>
          <p:cNvCxnSpPr>
            <a:cxnSpLocks/>
          </p:cNvCxnSpPr>
          <p:nvPr/>
        </p:nvCxnSpPr>
        <p:spPr>
          <a:xfrm>
            <a:off x="810539" y="2382215"/>
            <a:ext cx="0" cy="1758190"/>
          </a:xfrm>
          <a:prstGeom prst="line">
            <a:avLst/>
          </a:prstGeom>
          <a:ln w="12700">
            <a:solidFill>
              <a:schemeClr val="accent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2627A76-DB1F-437D-859F-0BACC1DFE998}"/>
              </a:ext>
              <a:ext uri="{C183D7F6-B498-43B3-948B-1728B52AA6E4}">
                <adec:decorative xmlns:adec="http://schemas.microsoft.com/office/drawing/2017/decorative" val="1"/>
              </a:ext>
            </a:extLst>
          </p:cNvPr>
          <p:cNvSpPr txBox="1"/>
          <p:nvPr/>
        </p:nvSpPr>
        <p:spPr>
          <a:xfrm rot="16200000">
            <a:off x="256358" y="3130505"/>
            <a:ext cx="1108363" cy="2616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4FA2"/>
                </a:solidFill>
                <a:effectLst/>
                <a:uLnTx/>
                <a:uFillTx/>
                <a:latin typeface="Arial" panose="020B0604020202020204"/>
                <a:ea typeface="+mn-ea"/>
                <a:cs typeface="+mn-cs"/>
              </a:rPr>
              <a:t>Quantitative</a:t>
            </a:r>
          </a:p>
        </p:txBody>
      </p:sp>
      <p:cxnSp>
        <p:nvCxnSpPr>
          <p:cNvPr id="10" name="Straight Connector 9">
            <a:extLst>
              <a:ext uri="{FF2B5EF4-FFF2-40B4-BE49-F238E27FC236}">
                <a16:creationId xmlns:a16="http://schemas.microsoft.com/office/drawing/2014/main" id="{1AACD2EC-A0D8-16CE-37CA-D75B213D513A}"/>
              </a:ext>
              <a:ext uri="{C183D7F6-B498-43B3-948B-1728B52AA6E4}">
                <adec:decorative xmlns:adec="http://schemas.microsoft.com/office/drawing/2017/decorative" val="1"/>
              </a:ext>
            </a:extLst>
          </p:cNvPr>
          <p:cNvCxnSpPr>
            <a:cxnSpLocks/>
          </p:cNvCxnSpPr>
          <p:nvPr/>
        </p:nvCxnSpPr>
        <p:spPr>
          <a:xfrm>
            <a:off x="803659" y="4481179"/>
            <a:ext cx="0" cy="1758190"/>
          </a:xfrm>
          <a:prstGeom prst="line">
            <a:avLst/>
          </a:prstGeom>
          <a:ln w="12700">
            <a:solidFill>
              <a:schemeClr val="accent6"/>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9E77929-01CC-131F-6B36-C2C53823AF22}"/>
              </a:ext>
              <a:ext uri="{C183D7F6-B498-43B3-948B-1728B52AA6E4}">
                <adec:decorative xmlns:adec="http://schemas.microsoft.com/office/drawing/2017/decorative" val="1"/>
              </a:ext>
            </a:extLst>
          </p:cNvPr>
          <p:cNvSpPr txBox="1"/>
          <p:nvPr/>
        </p:nvSpPr>
        <p:spPr>
          <a:xfrm rot="16200000">
            <a:off x="300739" y="5229469"/>
            <a:ext cx="1005840" cy="26161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D95A2C">
                    <a:lumMod val="75000"/>
                  </a:srgbClr>
                </a:solidFill>
                <a:effectLst/>
                <a:uLnTx/>
                <a:uFillTx/>
                <a:latin typeface="Arial" panose="020B0604020202020204"/>
                <a:ea typeface="+mn-ea"/>
                <a:cs typeface="+mn-cs"/>
              </a:rPr>
              <a:t>Qualitative</a:t>
            </a:r>
          </a:p>
        </p:txBody>
      </p:sp>
      <p:sp>
        <p:nvSpPr>
          <p:cNvPr id="4" name="Slide Number Placeholder 3">
            <a:extLst>
              <a:ext uri="{FF2B5EF4-FFF2-40B4-BE49-F238E27FC236}">
                <a16:creationId xmlns:a16="http://schemas.microsoft.com/office/drawing/2014/main" id="{434A9704-CAE0-309D-F7AB-FD10690558F0}"/>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923187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49DD8-3984-DBA6-9A1C-4452BF2CA336}"/>
              </a:ext>
            </a:extLst>
          </p:cNvPr>
          <p:cNvSpPr>
            <a:spLocks noGrp="1"/>
          </p:cNvSpPr>
          <p:nvPr>
            <p:ph type="title"/>
          </p:nvPr>
        </p:nvSpPr>
        <p:spPr/>
        <p:txBody>
          <a:bodyPr/>
          <a:lstStyle/>
          <a:p>
            <a:r>
              <a:rPr lang="en-US"/>
              <a:t>Analyze: Evaluating Survey Data and Interpreting Results</a:t>
            </a:r>
          </a:p>
        </p:txBody>
      </p:sp>
      <p:sp>
        <p:nvSpPr>
          <p:cNvPr id="47" name="Content Placeholder 2">
            <a:extLst>
              <a:ext uri="{FF2B5EF4-FFF2-40B4-BE49-F238E27FC236}">
                <a16:creationId xmlns:a16="http://schemas.microsoft.com/office/drawing/2014/main" id="{C121E7C3-6E2C-8ABB-9BAD-866369421773}"/>
              </a:ext>
            </a:extLst>
          </p:cNvPr>
          <p:cNvSpPr>
            <a:spLocks noGrp="1"/>
          </p:cNvSpPr>
          <p:nvPr>
            <p:ph idx="1"/>
          </p:nvPr>
        </p:nvSpPr>
        <p:spPr>
          <a:xfrm>
            <a:off x="685800" y="1188720"/>
            <a:ext cx="10972800" cy="631678"/>
          </a:xfrm>
        </p:spPr>
        <p:txBody>
          <a:bodyPr>
            <a:normAutofit/>
          </a:bodyPr>
          <a:lstStyle/>
          <a:p>
            <a:r>
              <a:rPr lang="en-US" sz="1400"/>
              <a:t>Analyzing survey data helps reveal engagement levels, highlight risks, and identify the factors influencing stakeholder readiness for the change.</a:t>
            </a:r>
          </a:p>
        </p:txBody>
      </p:sp>
      <p:grpSp>
        <p:nvGrpSpPr>
          <p:cNvPr id="49" name="Group 48" descr="Step 1 — Review Data&#10;Description: Examine quantitative and qualitative survey responses to understand overall engagement levels and patterns.&#10;Examples: Compare scores across stakeholder groups, identify recurring comments, and note emerging sentiment trends.&#10;&#10;Step 2 — Visualize Results&#10;Description: Translate survey findings into clear visuals that make trends and differences easy to interpret.&#10;Examples: Use dashboards, heat maps, or charts to show strengths, gaps, and variations across roles or locations.&#10;&#10;Step 3 — Identify Gaps &amp; Risks&#10;Description: Assess visualized data to pinpoint areas of low engagement, misalignment, or potential resistance.&#10;Examples: Flag groups with declining scores, highlight readiness risks, and surface underlying drivers needing intervention.">
            <a:extLst>
              <a:ext uri="{FF2B5EF4-FFF2-40B4-BE49-F238E27FC236}">
                <a16:creationId xmlns:a16="http://schemas.microsoft.com/office/drawing/2014/main" id="{3F27D8C0-E2D6-53D3-6B88-5A4CABBA5CF9}"/>
              </a:ext>
            </a:extLst>
          </p:cNvPr>
          <p:cNvGrpSpPr/>
          <p:nvPr/>
        </p:nvGrpSpPr>
        <p:grpSpPr>
          <a:xfrm>
            <a:off x="1118948" y="2044927"/>
            <a:ext cx="10234852" cy="3834723"/>
            <a:chOff x="1118948" y="2044927"/>
            <a:chExt cx="10234852" cy="3834723"/>
          </a:xfrm>
        </p:grpSpPr>
        <p:sp>
          <p:nvSpPr>
            <p:cNvPr id="20" name="Rectangle 19">
              <a:extLst>
                <a:ext uri="{FF2B5EF4-FFF2-40B4-BE49-F238E27FC236}">
                  <a16:creationId xmlns:a16="http://schemas.microsoft.com/office/drawing/2014/main" id="{1CC9A927-44FA-32AA-F1D7-A3664F4DE597}"/>
                </a:ext>
              </a:extLst>
            </p:cNvPr>
            <p:cNvSpPr/>
            <p:nvPr/>
          </p:nvSpPr>
          <p:spPr>
            <a:xfrm>
              <a:off x="1118948" y="2693645"/>
              <a:ext cx="3563971" cy="20194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p>
              <a:pPr marL="0" marR="0" lvl="0" indent="0" algn="l" defTabSz="121917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rial" panose="020B0604020202020204"/>
                  <a:ea typeface="+mn-ea"/>
                  <a:cs typeface="+mn-cs"/>
                </a:rPr>
                <a:t>01</a:t>
              </a:r>
            </a:p>
            <a:p>
              <a:pPr marL="0" marR="0" lvl="0" indent="0" algn="l" defTabSz="1219170" rtl="0" eaLnBrk="1" fontAlgn="auto" latinLnBrk="0" hangingPunct="1">
                <a:lnSpc>
                  <a:spcPct val="70000"/>
                </a:lnSpc>
                <a:spcBef>
                  <a:spcPts val="0"/>
                </a:spcBef>
                <a:spcAft>
                  <a:spcPts val="60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a:ea typeface="+mn-ea"/>
                  <a:cs typeface="+mn-cs"/>
                </a:rPr>
                <a:t>Review Data</a:t>
              </a:r>
            </a:p>
            <a:p>
              <a:pPr marL="0" marR="0" lvl="0" indent="0" algn="l" defTabSz="121917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Examine quantitative and qualitative survey responses to understand overall engagement levels and patterns.</a:t>
              </a:r>
            </a:p>
          </p:txBody>
        </p:sp>
        <p:cxnSp>
          <p:nvCxnSpPr>
            <p:cNvPr id="32" name="Straight Connector 31">
              <a:extLst>
                <a:ext uri="{FF2B5EF4-FFF2-40B4-BE49-F238E27FC236}">
                  <a16:creationId xmlns:a16="http://schemas.microsoft.com/office/drawing/2014/main" id="{8D1FAB61-12CE-03E7-BA61-5E22440F958D}"/>
                </a:ext>
                <a:ext uri="{C183D7F6-B498-43B3-948B-1728B52AA6E4}">
                  <adec:decorative xmlns:adec="http://schemas.microsoft.com/office/drawing/2017/decorative" val="1"/>
                </a:ext>
              </a:extLst>
            </p:cNvPr>
            <p:cNvCxnSpPr>
              <a:cxnSpLocks/>
            </p:cNvCxnSpPr>
            <p:nvPr/>
          </p:nvCxnSpPr>
          <p:spPr>
            <a:xfrm>
              <a:off x="1296185" y="4851685"/>
              <a:ext cx="0" cy="1027965"/>
            </a:xfrm>
            <a:prstGeom prst="line">
              <a:avLst/>
            </a:prstGeom>
            <a:ln w="12700">
              <a:solidFill>
                <a:srgbClr val="003294"/>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152BEA2-8F37-90F0-8B61-FD6C65945584}"/>
                </a:ext>
              </a:extLst>
            </p:cNvPr>
            <p:cNvSpPr txBox="1"/>
            <p:nvPr/>
          </p:nvSpPr>
          <p:spPr>
            <a:xfrm>
              <a:off x="1505495" y="4851685"/>
              <a:ext cx="2430079" cy="969496"/>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Examples: Compare scores across stakeholder groups, identify recurring comments, and note emerging sentiment trends.</a:t>
              </a:r>
              <a:endParaRPr kumimoji="0" lang="en-GB" sz="10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43" name="Isosceles Triangle 42">
              <a:extLst>
                <a:ext uri="{FF2B5EF4-FFF2-40B4-BE49-F238E27FC236}">
                  <a16:creationId xmlns:a16="http://schemas.microsoft.com/office/drawing/2014/main" id="{20CC0D95-6030-0379-79F4-EEC6DFE1A166}"/>
                </a:ext>
                <a:ext uri="{C183D7F6-B498-43B3-948B-1728B52AA6E4}">
                  <adec:decorative xmlns:adec="http://schemas.microsoft.com/office/drawing/2017/decorative" val="1"/>
                </a:ext>
              </a:extLst>
            </p:cNvPr>
            <p:cNvSpPr/>
            <p:nvPr/>
          </p:nvSpPr>
          <p:spPr>
            <a:xfrm rot="5400000" flipH="1" flipV="1">
              <a:off x="4134596" y="4682881"/>
              <a:ext cx="515934" cy="559506"/>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EAA26463-6F88-51DF-D551-068DFB4A6C8A}"/>
                </a:ext>
              </a:extLst>
            </p:cNvPr>
            <p:cNvSpPr/>
            <p:nvPr/>
          </p:nvSpPr>
          <p:spPr>
            <a:xfrm>
              <a:off x="4672315" y="3201164"/>
              <a:ext cx="3246593" cy="20194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p>
              <a:pPr marL="0" marR="0" lvl="0" indent="0" algn="l" defTabSz="121917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rial" panose="020B0604020202020204"/>
                  <a:ea typeface="+mn-ea"/>
                  <a:cs typeface="+mn-cs"/>
                </a:rPr>
                <a:t>02</a:t>
              </a:r>
            </a:p>
            <a:p>
              <a:pPr marL="0" marR="0" lvl="0" indent="0" algn="l" defTabSz="1219170" rtl="0" eaLnBrk="1" fontAlgn="auto" latinLnBrk="0" hangingPunct="1">
                <a:lnSpc>
                  <a:spcPct val="70000"/>
                </a:lnSpc>
                <a:spcBef>
                  <a:spcPts val="0"/>
                </a:spcBef>
                <a:spcAft>
                  <a:spcPts val="60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a:ea typeface="+mn-ea"/>
                  <a:cs typeface="+mn-cs"/>
                </a:rPr>
                <a:t> Visualize Findings</a:t>
              </a:r>
            </a:p>
            <a:p>
              <a:pPr marL="0" marR="0" lvl="0" indent="0" algn="l" defTabSz="121917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Translate survey findings into clear visuals that make trends and differences easy to interpret.</a:t>
              </a:r>
            </a:p>
          </p:txBody>
        </p:sp>
        <p:cxnSp>
          <p:nvCxnSpPr>
            <p:cNvPr id="26" name="Straight Connector 25">
              <a:extLst>
                <a:ext uri="{FF2B5EF4-FFF2-40B4-BE49-F238E27FC236}">
                  <a16:creationId xmlns:a16="http://schemas.microsoft.com/office/drawing/2014/main" id="{38357A30-5C24-6802-BB4E-48D8888880E8}"/>
                </a:ext>
                <a:ext uri="{C183D7F6-B498-43B3-948B-1728B52AA6E4}">
                  <adec:decorative xmlns:adec="http://schemas.microsoft.com/office/drawing/2017/decorative" val="1"/>
                </a:ext>
              </a:extLst>
            </p:cNvPr>
            <p:cNvCxnSpPr>
              <a:cxnSpLocks/>
            </p:cNvCxnSpPr>
            <p:nvPr/>
          </p:nvCxnSpPr>
          <p:spPr>
            <a:xfrm>
              <a:off x="4816079" y="2044927"/>
              <a:ext cx="0" cy="1027965"/>
            </a:xfrm>
            <a:prstGeom prst="line">
              <a:avLst/>
            </a:prstGeom>
            <a:ln w="12700">
              <a:solidFill>
                <a:srgbClr val="003294"/>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519F9DC-3D7A-73DA-B5E4-1B99E603519D}"/>
                </a:ext>
              </a:extLst>
            </p:cNvPr>
            <p:cNvSpPr txBox="1"/>
            <p:nvPr/>
          </p:nvSpPr>
          <p:spPr>
            <a:xfrm>
              <a:off x="5032477" y="2215376"/>
              <a:ext cx="2512372" cy="775597"/>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Examples: Use dashboards, heat maps, or charts to show strengths, gaps, and variations across roles or locations.</a:t>
              </a:r>
              <a:endParaRPr kumimoji="0" lang="en-GB" sz="10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1" name="Isosceles Triangle 20">
              <a:extLst>
                <a:ext uri="{FF2B5EF4-FFF2-40B4-BE49-F238E27FC236}">
                  <a16:creationId xmlns:a16="http://schemas.microsoft.com/office/drawing/2014/main" id="{0FC138B4-04ED-8C68-EFBB-A3A0F0880EB1}"/>
                </a:ext>
                <a:ext uri="{C183D7F6-B498-43B3-948B-1728B52AA6E4}">
                  <adec:decorative xmlns:adec="http://schemas.microsoft.com/office/drawing/2017/decorative" val="1"/>
                </a:ext>
              </a:extLst>
            </p:cNvPr>
            <p:cNvSpPr/>
            <p:nvPr/>
          </p:nvSpPr>
          <p:spPr>
            <a:xfrm rot="10800000" flipH="1" flipV="1">
              <a:off x="7375922" y="2693646"/>
              <a:ext cx="538825" cy="542414"/>
            </a:xfrm>
            <a:prstGeom prst="triangle">
              <a:avLst>
                <a:gd name="adj" fmla="val 1000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Rectangle 41">
              <a:extLst>
                <a:ext uri="{FF2B5EF4-FFF2-40B4-BE49-F238E27FC236}">
                  <a16:creationId xmlns:a16="http://schemas.microsoft.com/office/drawing/2014/main" id="{66255C1F-5D6B-B953-4508-56E034D56674}"/>
                </a:ext>
              </a:extLst>
            </p:cNvPr>
            <p:cNvSpPr/>
            <p:nvPr/>
          </p:nvSpPr>
          <p:spPr>
            <a:xfrm>
              <a:off x="7914747" y="2693645"/>
              <a:ext cx="3439053" cy="2019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p>
              <a:pPr marL="0" marR="0" lvl="0" indent="0" algn="l" defTabSz="121917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rial" panose="020B0604020202020204"/>
                  <a:ea typeface="+mn-ea"/>
                  <a:cs typeface="+mn-cs"/>
                </a:rPr>
                <a:t>03</a:t>
              </a:r>
            </a:p>
            <a:p>
              <a:pPr marL="0" marR="0" lvl="0" indent="0" algn="l" defTabSz="1219170" rtl="0" eaLnBrk="1" fontAlgn="auto" latinLnBrk="0" hangingPunct="1">
                <a:lnSpc>
                  <a:spcPct val="70000"/>
                </a:lnSpc>
                <a:spcBef>
                  <a:spcPts val="0"/>
                </a:spcBef>
                <a:spcAft>
                  <a:spcPts val="60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a:ea typeface="+mn-ea"/>
                  <a:cs typeface="+mn-cs"/>
                </a:rPr>
                <a:t>Identify Gaps/Risks</a:t>
              </a:r>
            </a:p>
            <a:p>
              <a:pPr marL="0" marR="0" lvl="0" indent="0" algn="l" defTabSz="121917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Assess visualized data to pinpoint areas of low engagement, misalignment, or potential resistance.</a:t>
              </a:r>
            </a:p>
          </p:txBody>
        </p:sp>
        <p:cxnSp>
          <p:nvCxnSpPr>
            <p:cNvPr id="46" name="Straight Connector 45">
              <a:extLst>
                <a:ext uri="{FF2B5EF4-FFF2-40B4-BE49-F238E27FC236}">
                  <a16:creationId xmlns:a16="http://schemas.microsoft.com/office/drawing/2014/main" id="{E28EC196-1B26-A97C-A5BC-914FD9B5E4EC}"/>
                </a:ext>
                <a:ext uri="{C183D7F6-B498-43B3-948B-1728B52AA6E4}">
                  <adec:decorative xmlns:adec="http://schemas.microsoft.com/office/drawing/2017/decorative" val="1"/>
                </a:ext>
              </a:extLst>
            </p:cNvPr>
            <p:cNvCxnSpPr>
              <a:cxnSpLocks/>
            </p:cNvCxnSpPr>
            <p:nvPr/>
          </p:nvCxnSpPr>
          <p:spPr>
            <a:xfrm>
              <a:off x="8132148" y="4851685"/>
              <a:ext cx="0" cy="1027965"/>
            </a:xfrm>
            <a:prstGeom prst="line">
              <a:avLst/>
            </a:prstGeom>
            <a:ln w="12700">
              <a:solidFill>
                <a:srgbClr val="00329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2BB7C07-DE47-ECF7-22D6-1043E03DED27}"/>
                </a:ext>
              </a:extLst>
            </p:cNvPr>
            <p:cNvSpPr txBox="1"/>
            <p:nvPr/>
          </p:nvSpPr>
          <p:spPr>
            <a:xfrm>
              <a:off x="8341458" y="4851685"/>
              <a:ext cx="2430079" cy="969496"/>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Examples: Flag groups with declining scores, highlight readiness risks, and surface underlying drivers needing intervention.</a:t>
              </a:r>
              <a:endParaRPr kumimoji="0" lang="en-GB" sz="10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sp>
        <p:nvSpPr>
          <p:cNvPr id="4" name="Slide Number Placeholder 3">
            <a:extLst>
              <a:ext uri="{FF2B5EF4-FFF2-40B4-BE49-F238E27FC236}">
                <a16:creationId xmlns:a16="http://schemas.microsoft.com/office/drawing/2014/main" id="{341093AD-F03C-EABB-06EF-82303F725126}"/>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381528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98EFA-E08F-2979-548E-25540E82F277}"/>
              </a:ext>
            </a:extLst>
          </p:cNvPr>
          <p:cNvSpPr>
            <a:spLocks noGrp="1"/>
          </p:cNvSpPr>
          <p:nvPr>
            <p:ph type="title"/>
          </p:nvPr>
        </p:nvSpPr>
        <p:spPr/>
        <p:txBody>
          <a:bodyPr/>
          <a:lstStyle/>
          <a:p>
            <a:r>
              <a:rPr lang="en-US"/>
              <a:t>Refine: Engagement Surveys to Inform Mitigation Actions</a:t>
            </a:r>
          </a:p>
        </p:txBody>
      </p:sp>
      <p:sp>
        <p:nvSpPr>
          <p:cNvPr id="3" name="Content Placeholder 2">
            <a:extLst>
              <a:ext uri="{FF2B5EF4-FFF2-40B4-BE49-F238E27FC236}">
                <a16:creationId xmlns:a16="http://schemas.microsoft.com/office/drawing/2014/main" id="{9B47B843-EE62-0E23-595A-13DC57619D95}"/>
              </a:ext>
            </a:extLst>
          </p:cNvPr>
          <p:cNvSpPr>
            <a:spLocks noGrp="1"/>
          </p:cNvSpPr>
          <p:nvPr>
            <p:ph idx="1"/>
          </p:nvPr>
        </p:nvSpPr>
        <p:spPr/>
        <p:txBody>
          <a:bodyPr>
            <a:normAutofit/>
          </a:bodyPr>
          <a:lstStyle/>
          <a:p>
            <a:r>
              <a:rPr lang="en-US" sz="1400"/>
              <a:t>Survey results highlight which stakeholder groups need deeper engagement, alternative communication approaches, or greater clarity on upcoming changes. Using these insights, you can refine mitigation plans by:</a:t>
            </a:r>
          </a:p>
        </p:txBody>
      </p:sp>
      <p:grpSp>
        <p:nvGrpSpPr>
          <p:cNvPr id="44" name="Group 43" descr="The image displays a central hexagon labeled “Stakeholder Engagement Findings,” surrounded by four directional findings positioned around it. Each finding includes a heading, an icon, and a short supporting statement. A box below the hexagon provides additional guidance on how the findings should be used.&#10;&#10;Center Element&#10;Stakeholder Engagement Findings&#10;Displayed inside a large teal hexagon connected by thin lines to surrounding nodes.&#10;&#10;Top‑Left Finding&#10;Heading: Target High‑Risk Stakeholder Groups&#10;Supporting Statement: Prioritizing groups with emerging risks or low engagement.&#10;Icon: A simple outline of a notebook with a person symbol on the cover.&#10;&#10;Top‑Right Finding&#10;Heading: Customize Support and Enablement&#10;Supporting Statement: Defining tailored interventions and training.&#10;Icon: A simple outline of a building with columns.&#10;&#10;Bottom‑Left Finding&#10;Heading: Optimize Communication Approach&#10;Supporting Statement: Adjusting communication cadence, messaging, or channels.&#10;Icon: A simple outline of a speech bubble.&#10;&#10;Bottom‑Right Finding&#10;Heading: Refresh Metrics to Reflect Current State&#10;Supporting Statement: Updating readiness measures to track progress.&#10;Icon: A simple outline of a bar chart with a trend line.&#10;&#10;Bottom Guidance Box&#10;Text reads:&#10;“The refinement step should translate these findings into clear, actionable mitigation plans with defined owners, timelines, and a reassessment cadence to ensure progress is monitored and actions remain aligned with evolving stakeholder needs.”">
            <a:extLst>
              <a:ext uri="{FF2B5EF4-FFF2-40B4-BE49-F238E27FC236}">
                <a16:creationId xmlns:a16="http://schemas.microsoft.com/office/drawing/2014/main" id="{50B1FFA6-C670-ABC9-CFEB-250BC703F7EE}"/>
              </a:ext>
            </a:extLst>
          </p:cNvPr>
          <p:cNvGrpSpPr/>
          <p:nvPr/>
        </p:nvGrpSpPr>
        <p:grpSpPr>
          <a:xfrm>
            <a:off x="781350" y="1686779"/>
            <a:ext cx="10697791" cy="4869443"/>
            <a:chOff x="781350" y="1686779"/>
            <a:chExt cx="10697791" cy="4869443"/>
          </a:xfrm>
        </p:grpSpPr>
        <p:grpSp>
          <p:nvGrpSpPr>
            <p:cNvPr id="15" name="Group 14">
              <a:extLst>
                <a:ext uri="{FF2B5EF4-FFF2-40B4-BE49-F238E27FC236}">
                  <a16:creationId xmlns:a16="http://schemas.microsoft.com/office/drawing/2014/main" id="{AC033C7D-09A8-EFCB-94FD-2625C3DB94A4}"/>
                </a:ext>
                <a:ext uri="{C183D7F6-B498-43B3-948B-1728B52AA6E4}">
                  <adec:decorative xmlns:adec="http://schemas.microsoft.com/office/drawing/2017/decorative" val="1"/>
                </a:ext>
              </a:extLst>
            </p:cNvPr>
            <p:cNvGrpSpPr/>
            <p:nvPr/>
          </p:nvGrpSpPr>
          <p:grpSpPr>
            <a:xfrm>
              <a:off x="4011082" y="1686779"/>
              <a:ext cx="4262244" cy="4392627"/>
              <a:chOff x="4011082" y="1389069"/>
              <a:chExt cx="4262244" cy="4392627"/>
            </a:xfrm>
          </p:grpSpPr>
          <p:sp>
            <p:nvSpPr>
              <p:cNvPr id="16" name="Freeform: Shape 15">
                <a:extLst>
                  <a:ext uri="{FF2B5EF4-FFF2-40B4-BE49-F238E27FC236}">
                    <a16:creationId xmlns:a16="http://schemas.microsoft.com/office/drawing/2014/main" id="{953E13FC-DDD3-0C83-DDB9-AF6D256ABF3B}"/>
                  </a:ext>
                </a:extLst>
              </p:cNvPr>
              <p:cNvSpPr/>
              <p:nvPr/>
            </p:nvSpPr>
            <p:spPr>
              <a:xfrm>
                <a:off x="5065043" y="2344418"/>
                <a:ext cx="2150181" cy="2482533"/>
              </a:xfrm>
              <a:custGeom>
                <a:avLst/>
                <a:gdLst>
                  <a:gd name="connsiteX0" fmla="*/ 996623 w 1993831"/>
                  <a:gd name="connsiteY0" fmla="*/ 0 h 2302017"/>
                  <a:gd name="connsiteX1" fmla="*/ 0 w 1993831"/>
                  <a:gd name="connsiteY1" fmla="*/ 575358 h 2302017"/>
                  <a:gd name="connsiteX2" fmla="*/ 0 w 1993831"/>
                  <a:gd name="connsiteY2" fmla="*/ 1726660 h 2302017"/>
                  <a:gd name="connsiteX3" fmla="*/ 996623 w 1993831"/>
                  <a:gd name="connsiteY3" fmla="*/ 2302018 h 2302017"/>
                  <a:gd name="connsiteX4" fmla="*/ 1993832 w 1993831"/>
                  <a:gd name="connsiteY4" fmla="*/ 1726660 h 2302017"/>
                  <a:gd name="connsiteX5" fmla="*/ 1993832 w 1993831"/>
                  <a:gd name="connsiteY5" fmla="*/ 575358 h 2302017"/>
                  <a:gd name="connsiteX6" fmla="*/ 996623 w 1993831"/>
                  <a:gd name="connsiteY6" fmla="*/ 0 h 230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3831" h="2302017">
                    <a:moveTo>
                      <a:pt x="996623" y="0"/>
                    </a:moveTo>
                    <a:lnTo>
                      <a:pt x="0" y="575358"/>
                    </a:lnTo>
                    <a:lnTo>
                      <a:pt x="0" y="1726660"/>
                    </a:lnTo>
                    <a:lnTo>
                      <a:pt x="996623" y="2302018"/>
                    </a:lnTo>
                    <a:lnTo>
                      <a:pt x="1993832" y="1726660"/>
                    </a:lnTo>
                    <a:lnTo>
                      <a:pt x="1993832" y="575358"/>
                    </a:lnTo>
                    <a:lnTo>
                      <a:pt x="996623" y="0"/>
                    </a:lnTo>
                    <a:close/>
                  </a:path>
                </a:pathLst>
              </a:custGeom>
              <a:solidFill>
                <a:schemeClr val="bg1">
                  <a:lumMod val="95000"/>
                </a:schemeClr>
              </a:solidFill>
              <a:ln w="58495" cap="flat">
                <a:noFill/>
                <a:prstDash val="solid"/>
                <a:miter/>
              </a:ln>
              <a:effectLst>
                <a:innerShdw blurRad="114300">
                  <a:schemeClr val="bg1">
                    <a:lumMod val="50000"/>
                    <a:alpha val="56000"/>
                  </a:schemeClr>
                </a:innerShdw>
              </a:effectLst>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17" name="Freeform: Shape 16">
                <a:extLst>
                  <a:ext uri="{FF2B5EF4-FFF2-40B4-BE49-F238E27FC236}">
                    <a16:creationId xmlns:a16="http://schemas.microsoft.com/office/drawing/2014/main" id="{5B55A5B5-EAB3-54E2-271F-48926CD24BEC}"/>
                  </a:ext>
                </a:extLst>
              </p:cNvPr>
              <p:cNvSpPr/>
              <p:nvPr/>
            </p:nvSpPr>
            <p:spPr>
              <a:xfrm>
                <a:off x="4284710" y="1443401"/>
                <a:ext cx="3710215" cy="4284567"/>
              </a:xfrm>
              <a:custGeom>
                <a:avLst/>
                <a:gdLst>
                  <a:gd name="connsiteX0" fmla="*/ 1720214 w 3440428"/>
                  <a:gd name="connsiteY0" fmla="*/ 3973017 h 3973016"/>
                  <a:gd name="connsiteX1" fmla="*/ 1718457 w 3440428"/>
                  <a:gd name="connsiteY1" fmla="*/ 3971845 h 3973016"/>
                  <a:gd name="connsiteX2" fmla="*/ 0 w 3440428"/>
                  <a:gd name="connsiteY2" fmla="*/ 2979323 h 3973016"/>
                  <a:gd name="connsiteX3" fmla="*/ 0 w 3440428"/>
                  <a:gd name="connsiteY3" fmla="*/ 993108 h 3973016"/>
                  <a:gd name="connsiteX4" fmla="*/ 1758 w 3440428"/>
                  <a:gd name="connsiteY4" fmla="*/ 991936 h 3973016"/>
                  <a:gd name="connsiteX5" fmla="*/ 1720214 w 3440428"/>
                  <a:gd name="connsiteY5" fmla="*/ 0 h 3973016"/>
                  <a:gd name="connsiteX6" fmla="*/ 1721972 w 3440428"/>
                  <a:gd name="connsiteY6" fmla="*/ 1172 h 3973016"/>
                  <a:gd name="connsiteX7" fmla="*/ 3440429 w 3440428"/>
                  <a:gd name="connsiteY7" fmla="*/ 993108 h 3973016"/>
                  <a:gd name="connsiteX8" fmla="*/ 3440429 w 3440428"/>
                  <a:gd name="connsiteY8" fmla="*/ 2979909 h 3973016"/>
                  <a:gd name="connsiteX9" fmla="*/ 3438671 w 3440428"/>
                  <a:gd name="connsiteY9" fmla="*/ 2981081 h 3973016"/>
                  <a:gd name="connsiteX10" fmla="*/ 1720214 w 3440428"/>
                  <a:gd name="connsiteY10" fmla="*/ 3973017 h 3973016"/>
                  <a:gd name="connsiteX11" fmla="*/ 7617 w 3440428"/>
                  <a:gd name="connsiteY11" fmla="*/ 2975222 h 3973016"/>
                  <a:gd name="connsiteX12" fmla="*/ 1720214 w 3440428"/>
                  <a:gd name="connsiteY12" fmla="*/ 3964228 h 3973016"/>
                  <a:gd name="connsiteX13" fmla="*/ 3432812 w 3440428"/>
                  <a:gd name="connsiteY13" fmla="*/ 2975222 h 3973016"/>
                  <a:gd name="connsiteX14" fmla="*/ 3432812 w 3440428"/>
                  <a:gd name="connsiteY14" fmla="*/ 997209 h 3973016"/>
                  <a:gd name="connsiteX15" fmla="*/ 1720214 w 3440428"/>
                  <a:gd name="connsiteY15" fmla="*/ 8789 h 3973016"/>
                  <a:gd name="connsiteX16" fmla="*/ 7617 w 3440428"/>
                  <a:gd name="connsiteY16" fmla="*/ 997209 h 3973016"/>
                  <a:gd name="connsiteX17" fmla="*/ 7617 w 3440428"/>
                  <a:gd name="connsiteY17" fmla="*/ 2974636 h 3973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0428" h="3973016">
                    <a:moveTo>
                      <a:pt x="1720214" y="3973017"/>
                    </a:moveTo>
                    <a:lnTo>
                      <a:pt x="1718457" y="3971845"/>
                    </a:lnTo>
                    <a:lnTo>
                      <a:pt x="0" y="2979323"/>
                    </a:lnTo>
                    <a:lnTo>
                      <a:pt x="0" y="993108"/>
                    </a:lnTo>
                    <a:lnTo>
                      <a:pt x="1758" y="991936"/>
                    </a:lnTo>
                    <a:lnTo>
                      <a:pt x="1720214" y="0"/>
                    </a:lnTo>
                    <a:lnTo>
                      <a:pt x="1721972" y="1172"/>
                    </a:lnTo>
                    <a:lnTo>
                      <a:pt x="3440429" y="993108"/>
                    </a:lnTo>
                    <a:lnTo>
                      <a:pt x="3440429" y="2979909"/>
                    </a:lnTo>
                    <a:lnTo>
                      <a:pt x="3438671" y="2981081"/>
                    </a:lnTo>
                    <a:lnTo>
                      <a:pt x="1720214" y="3973017"/>
                    </a:lnTo>
                    <a:close/>
                    <a:moveTo>
                      <a:pt x="7617" y="2975222"/>
                    </a:moveTo>
                    <a:lnTo>
                      <a:pt x="1720214" y="3964228"/>
                    </a:lnTo>
                    <a:lnTo>
                      <a:pt x="3432812" y="2975222"/>
                    </a:lnTo>
                    <a:lnTo>
                      <a:pt x="3432812" y="997209"/>
                    </a:lnTo>
                    <a:lnTo>
                      <a:pt x="1720214" y="8789"/>
                    </a:lnTo>
                    <a:lnTo>
                      <a:pt x="7617" y="997209"/>
                    </a:lnTo>
                    <a:lnTo>
                      <a:pt x="7617" y="2974636"/>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18" name="Freeform: Shape 17">
                <a:extLst>
                  <a:ext uri="{FF2B5EF4-FFF2-40B4-BE49-F238E27FC236}">
                    <a16:creationId xmlns:a16="http://schemas.microsoft.com/office/drawing/2014/main" id="{EF9D1193-56F0-9FA2-9B49-1B5E5230B938}"/>
                  </a:ext>
                </a:extLst>
              </p:cNvPr>
              <p:cNvSpPr/>
              <p:nvPr/>
            </p:nvSpPr>
            <p:spPr>
              <a:xfrm>
                <a:off x="4064826" y="1788391"/>
                <a:ext cx="4149983" cy="3593956"/>
              </a:xfrm>
              <a:custGeom>
                <a:avLst/>
                <a:gdLst>
                  <a:gd name="connsiteX0" fmla="*/ 2886164 w 3848218"/>
                  <a:gd name="connsiteY0" fmla="*/ 3332623 h 3332623"/>
                  <a:gd name="connsiteX1" fmla="*/ 962055 w 3848218"/>
                  <a:gd name="connsiteY1" fmla="*/ 3332623 h 3332623"/>
                  <a:gd name="connsiteX2" fmla="*/ 960883 w 3848218"/>
                  <a:gd name="connsiteY2" fmla="*/ 3330866 h 3332623"/>
                  <a:gd name="connsiteX3" fmla="*/ 0 w 3848218"/>
                  <a:gd name="connsiteY3" fmla="*/ 1666312 h 3332623"/>
                  <a:gd name="connsiteX4" fmla="*/ 1172 w 3848218"/>
                  <a:gd name="connsiteY4" fmla="*/ 1664554 h 3332623"/>
                  <a:gd name="connsiteX5" fmla="*/ 962055 w 3848218"/>
                  <a:gd name="connsiteY5" fmla="*/ 0 h 3332623"/>
                  <a:gd name="connsiteX6" fmla="*/ 2886164 w 3848218"/>
                  <a:gd name="connsiteY6" fmla="*/ 0 h 3332623"/>
                  <a:gd name="connsiteX7" fmla="*/ 2887336 w 3848218"/>
                  <a:gd name="connsiteY7" fmla="*/ 1758 h 3332623"/>
                  <a:gd name="connsiteX8" fmla="*/ 3848218 w 3848218"/>
                  <a:gd name="connsiteY8" fmla="*/ 1666312 h 3332623"/>
                  <a:gd name="connsiteX9" fmla="*/ 3847047 w 3848218"/>
                  <a:gd name="connsiteY9" fmla="*/ 1668070 h 3332623"/>
                  <a:gd name="connsiteX10" fmla="*/ 2886164 w 3848218"/>
                  <a:gd name="connsiteY10" fmla="*/ 3332623 h 3332623"/>
                  <a:gd name="connsiteX11" fmla="*/ 966156 w 3848218"/>
                  <a:gd name="connsiteY11" fmla="*/ 3325007 h 3332623"/>
                  <a:gd name="connsiteX12" fmla="*/ 2881477 w 3848218"/>
                  <a:gd name="connsiteY12" fmla="*/ 3325007 h 3332623"/>
                  <a:gd name="connsiteX13" fmla="*/ 3839430 w 3848218"/>
                  <a:gd name="connsiteY13" fmla="*/ 1666312 h 3332623"/>
                  <a:gd name="connsiteX14" fmla="*/ 2881477 w 3848218"/>
                  <a:gd name="connsiteY14" fmla="*/ 7617 h 3332623"/>
                  <a:gd name="connsiteX15" fmla="*/ 966742 w 3848218"/>
                  <a:gd name="connsiteY15" fmla="*/ 7617 h 3332623"/>
                  <a:gd name="connsiteX16" fmla="*/ 8789 w 3848218"/>
                  <a:gd name="connsiteY16" fmla="*/ 1666312 h 3332623"/>
                  <a:gd name="connsiteX17" fmla="*/ 966742 w 3848218"/>
                  <a:gd name="connsiteY17" fmla="*/ 3325007 h 333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48218" h="3332623">
                    <a:moveTo>
                      <a:pt x="2886164" y="3332623"/>
                    </a:moveTo>
                    <a:lnTo>
                      <a:pt x="962055" y="3332623"/>
                    </a:lnTo>
                    <a:lnTo>
                      <a:pt x="960883" y="3330866"/>
                    </a:lnTo>
                    <a:lnTo>
                      <a:pt x="0" y="1666312"/>
                    </a:lnTo>
                    <a:lnTo>
                      <a:pt x="1172" y="1664554"/>
                    </a:lnTo>
                    <a:lnTo>
                      <a:pt x="962055" y="0"/>
                    </a:lnTo>
                    <a:lnTo>
                      <a:pt x="2886164" y="0"/>
                    </a:lnTo>
                    <a:lnTo>
                      <a:pt x="2887336" y="1758"/>
                    </a:lnTo>
                    <a:lnTo>
                      <a:pt x="3848218" y="1666312"/>
                    </a:lnTo>
                    <a:lnTo>
                      <a:pt x="3847047" y="1668070"/>
                    </a:lnTo>
                    <a:lnTo>
                      <a:pt x="2886164" y="3332623"/>
                    </a:lnTo>
                    <a:close/>
                    <a:moveTo>
                      <a:pt x="966156" y="3325007"/>
                    </a:moveTo>
                    <a:lnTo>
                      <a:pt x="2881477" y="3325007"/>
                    </a:lnTo>
                    <a:lnTo>
                      <a:pt x="3839430" y="1666312"/>
                    </a:lnTo>
                    <a:lnTo>
                      <a:pt x="2881477" y="7617"/>
                    </a:lnTo>
                    <a:lnTo>
                      <a:pt x="966742" y="7617"/>
                    </a:lnTo>
                    <a:lnTo>
                      <a:pt x="8789" y="1666312"/>
                    </a:lnTo>
                    <a:lnTo>
                      <a:pt x="966742" y="3325007"/>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19" name="Freeform: Shape 18">
                <a:extLst>
                  <a:ext uri="{FF2B5EF4-FFF2-40B4-BE49-F238E27FC236}">
                    <a16:creationId xmlns:a16="http://schemas.microsoft.com/office/drawing/2014/main" id="{9333F872-C5DC-ED08-4F5F-088E46DA735C}"/>
                  </a:ext>
                </a:extLst>
              </p:cNvPr>
              <p:cNvSpPr/>
              <p:nvPr/>
            </p:nvSpPr>
            <p:spPr>
              <a:xfrm>
                <a:off x="5094108" y="1443401"/>
                <a:ext cx="2091419" cy="905439"/>
              </a:xfrm>
              <a:custGeom>
                <a:avLst/>
                <a:gdLst>
                  <a:gd name="connsiteX0" fmla="*/ 969671 w 1939342"/>
                  <a:gd name="connsiteY0" fmla="*/ 839601 h 839600"/>
                  <a:gd name="connsiteX1" fmla="*/ 967914 w 1939342"/>
                  <a:gd name="connsiteY1" fmla="*/ 838429 h 839600"/>
                  <a:gd name="connsiteX2" fmla="*/ 0 w 1939342"/>
                  <a:gd name="connsiteY2" fmla="*/ 322833 h 839600"/>
                  <a:gd name="connsiteX3" fmla="*/ 969671 w 1939342"/>
                  <a:gd name="connsiteY3" fmla="*/ 0 h 839600"/>
                  <a:gd name="connsiteX4" fmla="*/ 970843 w 1939342"/>
                  <a:gd name="connsiteY4" fmla="*/ 0 h 839600"/>
                  <a:gd name="connsiteX5" fmla="*/ 1939343 w 1939342"/>
                  <a:gd name="connsiteY5" fmla="*/ 322833 h 839600"/>
                  <a:gd name="connsiteX6" fmla="*/ 969671 w 1939342"/>
                  <a:gd name="connsiteY6" fmla="*/ 839601 h 839600"/>
                  <a:gd name="connsiteX7" fmla="*/ 19335 w 1939342"/>
                  <a:gd name="connsiteY7" fmla="*/ 324591 h 839600"/>
                  <a:gd name="connsiteX8" fmla="*/ 969671 w 1939342"/>
                  <a:gd name="connsiteY8" fmla="*/ 830812 h 839600"/>
                  <a:gd name="connsiteX9" fmla="*/ 1920008 w 1939342"/>
                  <a:gd name="connsiteY9" fmla="*/ 324591 h 839600"/>
                  <a:gd name="connsiteX10" fmla="*/ 969671 w 1939342"/>
                  <a:gd name="connsiteY10" fmla="*/ 8203 h 839600"/>
                  <a:gd name="connsiteX11" fmla="*/ 19335 w 1939342"/>
                  <a:gd name="connsiteY11" fmla="*/ 324591 h 83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9342" h="839600">
                    <a:moveTo>
                      <a:pt x="969671" y="839601"/>
                    </a:moveTo>
                    <a:lnTo>
                      <a:pt x="967914" y="838429"/>
                    </a:lnTo>
                    <a:lnTo>
                      <a:pt x="0" y="322833"/>
                    </a:lnTo>
                    <a:lnTo>
                      <a:pt x="969671" y="0"/>
                    </a:lnTo>
                    <a:lnTo>
                      <a:pt x="970843" y="0"/>
                    </a:lnTo>
                    <a:cubicBezTo>
                      <a:pt x="970843" y="0"/>
                      <a:pt x="1939343" y="322833"/>
                      <a:pt x="1939343" y="322833"/>
                    </a:cubicBezTo>
                    <a:lnTo>
                      <a:pt x="969671" y="839601"/>
                    </a:lnTo>
                    <a:close/>
                    <a:moveTo>
                      <a:pt x="19335" y="324591"/>
                    </a:moveTo>
                    <a:lnTo>
                      <a:pt x="969671" y="830812"/>
                    </a:lnTo>
                    <a:lnTo>
                      <a:pt x="1920008" y="324591"/>
                    </a:lnTo>
                    <a:lnTo>
                      <a:pt x="969671" y="8203"/>
                    </a:lnTo>
                    <a:lnTo>
                      <a:pt x="19335" y="324591"/>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0" name="Freeform: Shape 19">
                <a:extLst>
                  <a:ext uri="{FF2B5EF4-FFF2-40B4-BE49-F238E27FC236}">
                    <a16:creationId xmlns:a16="http://schemas.microsoft.com/office/drawing/2014/main" id="{C29AC31B-C77C-E36C-7C88-8F239FFD8C59}"/>
                  </a:ext>
                </a:extLst>
              </p:cNvPr>
              <p:cNvSpPr/>
              <p:nvPr/>
            </p:nvSpPr>
            <p:spPr>
              <a:xfrm>
                <a:off x="7170363" y="1783968"/>
                <a:ext cx="1045709" cy="1810878"/>
              </a:xfrm>
              <a:custGeom>
                <a:avLst/>
                <a:gdLst>
                  <a:gd name="connsiteX0" fmla="*/ 969672 w 969671"/>
                  <a:gd name="connsiteY0" fmla="*/ 1678616 h 1679201"/>
                  <a:gd name="connsiteX1" fmla="*/ 37498 w 969671"/>
                  <a:gd name="connsiteY1" fmla="*/ 1097399 h 1679201"/>
                  <a:gd name="connsiteX2" fmla="*/ 37498 w 969671"/>
                  <a:gd name="connsiteY2" fmla="*/ 1095641 h 1679201"/>
                  <a:gd name="connsiteX3" fmla="*/ 0 w 969671"/>
                  <a:gd name="connsiteY3" fmla="*/ 0 h 1679201"/>
                  <a:gd name="connsiteX4" fmla="*/ 764605 w 969671"/>
                  <a:gd name="connsiteY4" fmla="*/ 678477 h 1679201"/>
                  <a:gd name="connsiteX5" fmla="*/ 764605 w 969671"/>
                  <a:gd name="connsiteY5" fmla="*/ 679649 h 1679201"/>
                  <a:gd name="connsiteX6" fmla="*/ 969672 w 969671"/>
                  <a:gd name="connsiteY6" fmla="*/ 1679202 h 1679201"/>
                  <a:gd name="connsiteX7" fmla="*/ 45115 w 969671"/>
                  <a:gd name="connsiteY7" fmla="*/ 1092711 h 1679201"/>
                  <a:gd name="connsiteX8" fmla="*/ 958539 w 969671"/>
                  <a:gd name="connsiteY8" fmla="*/ 1662210 h 1679201"/>
                  <a:gd name="connsiteX9" fmla="*/ 757574 w 969671"/>
                  <a:gd name="connsiteY9" fmla="*/ 681407 h 1679201"/>
                  <a:gd name="connsiteX10" fmla="*/ 8789 w 969671"/>
                  <a:gd name="connsiteY10" fmla="*/ 16991 h 1679201"/>
                  <a:gd name="connsiteX11" fmla="*/ 45700 w 969671"/>
                  <a:gd name="connsiteY11" fmla="*/ 1093297 h 167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9671" h="1679201">
                    <a:moveTo>
                      <a:pt x="969672" y="1678616"/>
                    </a:moveTo>
                    <a:lnTo>
                      <a:pt x="37498" y="1097399"/>
                    </a:lnTo>
                    <a:lnTo>
                      <a:pt x="37498" y="1095641"/>
                    </a:lnTo>
                    <a:cubicBezTo>
                      <a:pt x="37498" y="1095641"/>
                      <a:pt x="0" y="0"/>
                      <a:pt x="0" y="0"/>
                    </a:cubicBezTo>
                    <a:lnTo>
                      <a:pt x="764605" y="678477"/>
                    </a:lnTo>
                    <a:lnTo>
                      <a:pt x="764605" y="679649"/>
                    </a:lnTo>
                    <a:cubicBezTo>
                      <a:pt x="764605" y="679649"/>
                      <a:pt x="969672" y="1679202"/>
                      <a:pt x="969672" y="1679202"/>
                    </a:cubicBezTo>
                    <a:close/>
                    <a:moveTo>
                      <a:pt x="45115" y="1092711"/>
                    </a:moveTo>
                    <a:lnTo>
                      <a:pt x="958539" y="1662210"/>
                    </a:lnTo>
                    <a:lnTo>
                      <a:pt x="757574" y="681407"/>
                    </a:lnTo>
                    <a:lnTo>
                      <a:pt x="8789" y="16991"/>
                    </a:lnTo>
                    <a:lnTo>
                      <a:pt x="45700" y="1093297"/>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1" name="Freeform: Shape 20">
                <a:extLst>
                  <a:ext uri="{FF2B5EF4-FFF2-40B4-BE49-F238E27FC236}">
                    <a16:creationId xmlns:a16="http://schemas.microsoft.com/office/drawing/2014/main" id="{F37D240B-0829-E5F4-CC61-DBE11B46BA41}"/>
                  </a:ext>
                </a:extLst>
              </p:cNvPr>
              <p:cNvSpPr/>
              <p:nvPr/>
            </p:nvSpPr>
            <p:spPr>
              <a:xfrm>
                <a:off x="7170995" y="3577155"/>
                <a:ext cx="1045709" cy="1811510"/>
              </a:xfrm>
              <a:custGeom>
                <a:avLst/>
                <a:gdLst>
                  <a:gd name="connsiteX0" fmla="*/ 0 w 969671"/>
                  <a:gd name="connsiteY0" fmla="*/ 1679202 h 1679787"/>
                  <a:gd name="connsiteX1" fmla="*/ 0 w 969671"/>
                  <a:gd name="connsiteY1" fmla="*/ 1670413 h 1679787"/>
                  <a:gd name="connsiteX2" fmla="*/ 37498 w 969671"/>
                  <a:gd name="connsiteY2" fmla="*/ 581217 h 1679787"/>
                  <a:gd name="connsiteX3" fmla="*/ 969671 w 969671"/>
                  <a:gd name="connsiteY3" fmla="*/ 0 h 1679787"/>
                  <a:gd name="connsiteX4" fmla="*/ 967914 w 969671"/>
                  <a:gd name="connsiteY4" fmla="*/ 8788 h 1679787"/>
                  <a:gd name="connsiteX5" fmla="*/ 764605 w 969671"/>
                  <a:gd name="connsiteY5" fmla="*/ 1001310 h 1679787"/>
                  <a:gd name="connsiteX6" fmla="*/ 763433 w 969671"/>
                  <a:gd name="connsiteY6" fmla="*/ 1001310 h 1679787"/>
                  <a:gd name="connsiteX7" fmla="*/ 0 w 969671"/>
                  <a:gd name="connsiteY7" fmla="*/ 1679788 h 1679787"/>
                  <a:gd name="connsiteX8" fmla="*/ 44529 w 969671"/>
                  <a:gd name="connsiteY8" fmla="*/ 585318 h 1679787"/>
                  <a:gd name="connsiteX9" fmla="*/ 8203 w 969671"/>
                  <a:gd name="connsiteY9" fmla="*/ 1661624 h 1679787"/>
                  <a:gd name="connsiteX10" fmla="*/ 756988 w 969671"/>
                  <a:gd name="connsiteY10" fmla="*/ 996623 h 1679787"/>
                  <a:gd name="connsiteX11" fmla="*/ 957953 w 969671"/>
                  <a:gd name="connsiteY11" fmla="*/ 15819 h 1679787"/>
                  <a:gd name="connsiteX12" fmla="*/ 44529 w 969671"/>
                  <a:gd name="connsiteY12" fmla="*/ 585904 h 1679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9671" h="1679787">
                    <a:moveTo>
                      <a:pt x="0" y="1679202"/>
                    </a:moveTo>
                    <a:lnTo>
                      <a:pt x="0" y="1670413"/>
                    </a:lnTo>
                    <a:cubicBezTo>
                      <a:pt x="0" y="1670413"/>
                      <a:pt x="37498" y="581217"/>
                      <a:pt x="37498" y="581217"/>
                    </a:cubicBezTo>
                    <a:lnTo>
                      <a:pt x="969671" y="0"/>
                    </a:lnTo>
                    <a:lnTo>
                      <a:pt x="967914" y="8788"/>
                    </a:lnTo>
                    <a:lnTo>
                      <a:pt x="764605" y="1001310"/>
                    </a:lnTo>
                    <a:lnTo>
                      <a:pt x="763433" y="1001310"/>
                    </a:lnTo>
                    <a:cubicBezTo>
                      <a:pt x="763433" y="1001310"/>
                      <a:pt x="0" y="1679788"/>
                      <a:pt x="0" y="1679788"/>
                    </a:cubicBezTo>
                    <a:close/>
                    <a:moveTo>
                      <a:pt x="44529" y="585318"/>
                    </a:moveTo>
                    <a:lnTo>
                      <a:pt x="8203" y="1661624"/>
                    </a:lnTo>
                    <a:lnTo>
                      <a:pt x="756988" y="996623"/>
                    </a:lnTo>
                    <a:lnTo>
                      <a:pt x="957953" y="15819"/>
                    </a:lnTo>
                    <a:lnTo>
                      <a:pt x="44529" y="585904"/>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2" name="Freeform: Shape 21">
                <a:extLst>
                  <a:ext uri="{FF2B5EF4-FFF2-40B4-BE49-F238E27FC236}">
                    <a16:creationId xmlns:a16="http://schemas.microsoft.com/office/drawing/2014/main" id="{C16B2BEE-FB5C-25D0-B71C-3C6DE295112F}"/>
                  </a:ext>
                </a:extLst>
              </p:cNvPr>
              <p:cNvSpPr/>
              <p:nvPr/>
            </p:nvSpPr>
            <p:spPr>
              <a:xfrm>
                <a:off x="5094740" y="4821897"/>
                <a:ext cx="2091419" cy="905439"/>
              </a:xfrm>
              <a:custGeom>
                <a:avLst/>
                <a:gdLst>
                  <a:gd name="connsiteX0" fmla="*/ 969671 w 1939342"/>
                  <a:gd name="connsiteY0" fmla="*/ 839601 h 839600"/>
                  <a:gd name="connsiteX1" fmla="*/ 968500 w 1939342"/>
                  <a:gd name="connsiteY1" fmla="*/ 839601 h 839600"/>
                  <a:gd name="connsiteX2" fmla="*/ 0 w 1939342"/>
                  <a:gd name="connsiteY2" fmla="*/ 516768 h 839600"/>
                  <a:gd name="connsiteX3" fmla="*/ 969671 w 1939342"/>
                  <a:gd name="connsiteY3" fmla="*/ 0 h 839600"/>
                  <a:gd name="connsiteX4" fmla="*/ 971429 w 1939342"/>
                  <a:gd name="connsiteY4" fmla="*/ 1172 h 839600"/>
                  <a:gd name="connsiteX5" fmla="*/ 1939343 w 1939342"/>
                  <a:gd name="connsiteY5" fmla="*/ 516768 h 839600"/>
                  <a:gd name="connsiteX6" fmla="*/ 969671 w 1939342"/>
                  <a:gd name="connsiteY6" fmla="*/ 839601 h 839600"/>
                  <a:gd name="connsiteX7" fmla="*/ 19335 w 1939342"/>
                  <a:gd name="connsiteY7" fmla="*/ 515596 h 839600"/>
                  <a:gd name="connsiteX8" fmla="*/ 969671 w 1939342"/>
                  <a:gd name="connsiteY8" fmla="*/ 831984 h 839600"/>
                  <a:gd name="connsiteX9" fmla="*/ 1920008 w 1939342"/>
                  <a:gd name="connsiteY9" fmla="*/ 515596 h 839600"/>
                  <a:gd name="connsiteX10" fmla="*/ 969671 w 1939342"/>
                  <a:gd name="connsiteY10" fmla="*/ 9374 h 839600"/>
                  <a:gd name="connsiteX11" fmla="*/ 19335 w 1939342"/>
                  <a:gd name="connsiteY11" fmla="*/ 515596 h 83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9342" h="839600">
                    <a:moveTo>
                      <a:pt x="969671" y="839601"/>
                    </a:moveTo>
                    <a:lnTo>
                      <a:pt x="968500" y="839601"/>
                    </a:lnTo>
                    <a:cubicBezTo>
                      <a:pt x="968500" y="839601"/>
                      <a:pt x="0" y="516768"/>
                      <a:pt x="0" y="516768"/>
                    </a:cubicBezTo>
                    <a:lnTo>
                      <a:pt x="969671" y="0"/>
                    </a:lnTo>
                    <a:lnTo>
                      <a:pt x="971429" y="1172"/>
                    </a:lnTo>
                    <a:lnTo>
                      <a:pt x="1939343" y="516768"/>
                    </a:lnTo>
                    <a:lnTo>
                      <a:pt x="969671" y="839601"/>
                    </a:lnTo>
                    <a:close/>
                    <a:moveTo>
                      <a:pt x="19335" y="515596"/>
                    </a:moveTo>
                    <a:lnTo>
                      <a:pt x="969671" y="831984"/>
                    </a:lnTo>
                    <a:lnTo>
                      <a:pt x="1920008" y="515596"/>
                    </a:lnTo>
                    <a:lnTo>
                      <a:pt x="969671" y="9374"/>
                    </a:lnTo>
                    <a:lnTo>
                      <a:pt x="19335" y="515596"/>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3" name="Freeform: Shape 22">
                <a:extLst>
                  <a:ext uri="{FF2B5EF4-FFF2-40B4-BE49-F238E27FC236}">
                    <a16:creationId xmlns:a16="http://schemas.microsoft.com/office/drawing/2014/main" id="{5B3C01B4-30BE-7DD9-3AD2-26214FDD21EA}"/>
                  </a:ext>
                </a:extLst>
              </p:cNvPr>
              <p:cNvSpPr/>
              <p:nvPr/>
            </p:nvSpPr>
            <p:spPr>
              <a:xfrm>
                <a:off x="4063563" y="3577155"/>
                <a:ext cx="1046341" cy="1810878"/>
              </a:xfrm>
              <a:custGeom>
                <a:avLst/>
                <a:gdLst>
                  <a:gd name="connsiteX0" fmla="*/ 970257 w 970257"/>
                  <a:gd name="connsiteY0" fmla="*/ 1679202 h 1679201"/>
                  <a:gd name="connsiteX1" fmla="*/ 205652 w 970257"/>
                  <a:gd name="connsiteY1" fmla="*/ 1001310 h 1679201"/>
                  <a:gd name="connsiteX2" fmla="*/ 205652 w 970257"/>
                  <a:gd name="connsiteY2" fmla="*/ 1000139 h 1679201"/>
                  <a:gd name="connsiteX3" fmla="*/ 0 w 970257"/>
                  <a:gd name="connsiteY3" fmla="*/ 0 h 1679201"/>
                  <a:gd name="connsiteX4" fmla="*/ 932173 w 970257"/>
                  <a:gd name="connsiteY4" fmla="*/ 581217 h 1679201"/>
                  <a:gd name="connsiteX5" fmla="*/ 932173 w 970257"/>
                  <a:gd name="connsiteY5" fmla="*/ 582975 h 1679201"/>
                  <a:gd name="connsiteX6" fmla="*/ 969671 w 970257"/>
                  <a:gd name="connsiteY6" fmla="*/ 1678616 h 1679201"/>
                  <a:gd name="connsiteX7" fmla="*/ 212683 w 970257"/>
                  <a:gd name="connsiteY7" fmla="*/ 997209 h 1679201"/>
                  <a:gd name="connsiteX8" fmla="*/ 962055 w 970257"/>
                  <a:gd name="connsiteY8" fmla="*/ 1661624 h 1679201"/>
                  <a:gd name="connsiteX9" fmla="*/ 925143 w 970257"/>
                  <a:gd name="connsiteY9" fmla="*/ 585318 h 1679201"/>
                  <a:gd name="connsiteX10" fmla="*/ 11132 w 970257"/>
                  <a:gd name="connsiteY10" fmla="*/ 15819 h 1679201"/>
                  <a:gd name="connsiteX11" fmla="*/ 212683 w 970257"/>
                  <a:gd name="connsiteY11" fmla="*/ 996623 h 167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0257" h="1679201">
                    <a:moveTo>
                      <a:pt x="970257" y="1679202"/>
                    </a:moveTo>
                    <a:lnTo>
                      <a:pt x="205652" y="1001310"/>
                    </a:lnTo>
                    <a:lnTo>
                      <a:pt x="205652" y="1000139"/>
                    </a:lnTo>
                    <a:cubicBezTo>
                      <a:pt x="205652" y="1000139"/>
                      <a:pt x="0" y="0"/>
                      <a:pt x="0" y="0"/>
                    </a:cubicBezTo>
                    <a:lnTo>
                      <a:pt x="932173" y="581217"/>
                    </a:lnTo>
                    <a:lnTo>
                      <a:pt x="932173" y="582975"/>
                    </a:lnTo>
                    <a:cubicBezTo>
                      <a:pt x="932173" y="582975"/>
                      <a:pt x="969671" y="1678616"/>
                      <a:pt x="969671" y="1678616"/>
                    </a:cubicBezTo>
                    <a:close/>
                    <a:moveTo>
                      <a:pt x="212683" y="997209"/>
                    </a:moveTo>
                    <a:lnTo>
                      <a:pt x="962055" y="1661624"/>
                    </a:lnTo>
                    <a:lnTo>
                      <a:pt x="925143" y="585318"/>
                    </a:lnTo>
                    <a:lnTo>
                      <a:pt x="11132" y="15819"/>
                    </a:lnTo>
                    <a:lnTo>
                      <a:pt x="212683" y="996623"/>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4" name="Freeform: Shape 23">
                <a:extLst>
                  <a:ext uri="{FF2B5EF4-FFF2-40B4-BE49-F238E27FC236}">
                    <a16:creationId xmlns:a16="http://schemas.microsoft.com/office/drawing/2014/main" id="{4C6863BC-D486-63DA-4B61-0550EE33E0B0}"/>
                  </a:ext>
                </a:extLst>
              </p:cNvPr>
              <p:cNvSpPr/>
              <p:nvPr/>
            </p:nvSpPr>
            <p:spPr>
              <a:xfrm>
                <a:off x="4063563" y="1783336"/>
                <a:ext cx="1045709" cy="1811510"/>
              </a:xfrm>
              <a:custGeom>
                <a:avLst/>
                <a:gdLst>
                  <a:gd name="connsiteX0" fmla="*/ 0 w 969671"/>
                  <a:gd name="connsiteY0" fmla="*/ 1679788 h 1679787"/>
                  <a:gd name="connsiteX1" fmla="*/ 205066 w 969671"/>
                  <a:gd name="connsiteY1" fmla="*/ 678477 h 1679787"/>
                  <a:gd name="connsiteX2" fmla="*/ 206238 w 969671"/>
                  <a:gd name="connsiteY2" fmla="*/ 678477 h 1679787"/>
                  <a:gd name="connsiteX3" fmla="*/ 969671 w 969671"/>
                  <a:gd name="connsiteY3" fmla="*/ 0 h 1679787"/>
                  <a:gd name="connsiteX4" fmla="*/ 932759 w 969671"/>
                  <a:gd name="connsiteY4" fmla="*/ 1097985 h 1679787"/>
                  <a:gd name="connsiteX5" fmla="*/ 0 w 969671"/>
                  <a:gd name="connsiteY5" fmla="*/ 1679788 h 1679787"/>
                  <a:gd name="connsiteX6" fmla="*/ 212097 w 969671"/>
                  <a:gd name="connsiteY6" fmla="*/ 682578 h 1679787"/>
                  <a:gd name="connsiteX7" fmla="*/ 11132 w 969671"/>
                  <a:gd name="connsiteY7" fmla="*/ 1663382 h 1679787"/>
                  <a:gd name="connsiteX8" fmla="*/ 924557 w 969671"/>
                  <a:gd name="connsiteY8" fmla="*/ 1093297 h 1679787"/>
                  <a:gd name="connsiteX9" fmla="*/ 960883 w 969671"/>
                  <a:gd name="connsiteY9" fmla="*/ 16991 h 1679787"/>
                  <a:gd name="connsiteX10" fmla="*/ 212097 w 969671"/>
                  <a:gd name="connsiteY10" fmla="*/ 681993 h 1679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9671" h="1679787">
                    <a:moveTo>
                      <a:pt x="0" y="1679788"/>
                    </a:moveTo>
                    <a:lnTo>
                      <a:pt x="205066" y="678477"/>
                    </a:lnTo>
                    <a:lnTo>
                      <a:pt x="206238" y="678477"/>
                    </a:lnTo>
                    <a:cubicBezTo>
                      <a:pt x="206238" y="678477"/>
                      <a:pt x="969671" y="0"/>
                      <a:pt x="969671" y="0"/>
                    </a:cubicBezTo>
                    <a:lnTo>
                      <a:pt x="932759" y="1097985"/>
                    </a:lnTo>
                    <a:lnTo>
                      <a:pt x="0" y="1679788"/>
                    </a:lnTo>
                    <a:close/>
                    <a:moveTo>
                      <a:pt x="212097" y="682578"/>
                    </a:moveTo>
                    <a:lnTo>
                      <a:pt x="11132" y="1663382"/>
                    </a:lnTo>
                    <a:lnTo>
                      <a:pt x="924557" y="1093297"/>
                    </a:lnTo>
                    <a:lnTo>
                      <a:pt x="960883" y="16991"/>
                    </a:lnTo>
                    <a:lnTo>
                      <a:pt x="212097" y="681993"/>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5" name="Freeform: Shape 24">
                <a:extLst>
                  <a:ext uri="{FF2B5EF4-FFF2-40B4-BE49-F238E27FC236}">
                    <a16:creationId xmlns:a16="http://schemas.microsoft.com/office/drawing/2014/main" id="{0A42AE21-EB3A-57F4-39C7-B9720FA64B41}"/>
                  </a:ext>
                </a:extLst>
              </p:cNvPr>
              <p:cNvSpPr/>
              <p:nvPr/>
            </p:nvSpPr>
            <p:spPr>
              <a:xfrm>
                <a:off x="7932042" y="2457820"/>
                <a:ext cx="117552" cy="117552"/>
              </a:xfrm>
              <a:custGeom>
                <a:avLst/>
                <a:gdLst>
                  <a:gd name="connsiteX0" fmla="*/ 81747 w 109004"/>
                  <a:gd name="connsiteY0" fmla="*/ 101668 h 109004"/>
                  <a:gd name="connsiteX1" fmla="*/ 7337 w 109004"/>
                  <a:gd name="connsiteY1" fmla="*/ 81747 h 109004"/>
                  <a:gd name="connsiteX2" fmla="*/ 27258 w 109004"/>
                  <a:gd name="connsiteY2" fmla="*/ 7337 h 109004"/>
                  <a:gd name="connsiteX3" fmla="*/ 101668 w 109004"/>
                  <a:gd name="connsiteY3" fmla="*/ 27258 h 109004"/>
                  <a:gd name="connsiteX4" fmla="*/ 81747 w 109004"/>
                  <a:gd name="connsiteY4" fmla="*/ 101668 h 109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04" h="109004">
                    <a:moveTo>
                      <a:pt x="81747" y="101668"/>
                    </a:moveTo>
                    <a:cubicBezTo>
                      <a:pt x="55967" y="116901"/>
                      <a:pt x="22570" y="107527"/>
                      <a:pt x="7337" y="81747"/>
                    </a:cubicBezTo>
                    <a:cubicBezTo>
                      <a:pt x="-7897" y="55967"/>
                      <a:pt x="1478" y="22571"/>
                      <a:pt x="27258" y="7337"/>
                    </a:cubicBezTo>
                    <a:cubicBezTo>
                      <a:pt x="53037" y="-7897"/>
                      <a:pt x="86434" y="1478"/>
                      <a:pt x="101668" y="27258"/>
                    </a:cubicBezTo>
                    <a:cubicBezTo>
                      <a:pt x="116901" y="53037"/>
                      <a:pt x="107527" y="86434"/>
                      <a:pt x="81747" y="101668"/>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6" name="Freeform: Shape 25">
                <a:extLst>
                  <a:ext uri="{FF2B5EF4-FFF2-40B4-BE49-F238E27FC236}">
                    <a16:creationId xmlns:a16="http://schemas.microsoft.com/office/drawing/2014/main" id="{9B4CD674-F5B8-C6DA-101D-715C50CB6940}"/>
                  </a:ext>
                </a:extLst>
              </p:cNvPr>
              <p:cNvSpPr/>
              <p:nvPr/>
            </p:nvSpPr>
            <p:spPr>
              <a:xfrm>
                <a:off x="7932042" y="4595366"/>
                <a:ext cx="117552" cy="117552"/>
              </a:xfrm>
              <a:custGeom>
                <a:avLst/>
                <a:gdLst>
                  <a:gd name="connsiteX0" fmla="*/ 27258 w 109004"/>
                  <a:gd name="connsiteY0" fmla="*/ 101668 h 109004"/>
                  <a:gd name="connsiteX1" fmla="*/ 7337 w 109004"/>
                  <a:gd name="connsiteY1" fmla="*/ 27258 h 109004"/>
                  <a:gd name="connsiteX2" fmla="*/ 81747 w 109004"/>
                  <a:gd name="connsiteY2" fmla="*/ 7337 h 109004"/>
                  <a:gd name="connsiteX3" fmla="*/ 101668 w 109004"/>
                  <a:gd name="connsiteY3" fmla="*/ 81747 h 109004"/>
                  <a:gd name="connsiteX4" fmla="*/ 27258 w 109004"/>
                  <a:gd name="connsiteY4" fmla="*/ 101668 h 109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04" h="109004">
                    <a:moveTo>
                      <a:pt x="27258" y="101668"/>
                    </a:moveTo>
                    <a:cubicBezTo>
                      <a:pt x="1478" y="86434"/>
                      <a:pt x="-7897" y="53623"/>
                      <a:pt x="7337" y="27258"/>
                    </a:cubicBezTo>
                    <a:cubicBezTo>
                      <a:pt x="22570" y="1478"/>
                      <a:pt x="55381" y="-7896"/>
                      <a:pt x="81747" y="7337"/>
                    </a:cubicBezTo>
                    <a:cubicBezTo>
                      <a:pt x="107527" y="22571"/>
                      <a:pt x="116901" y="55381"/>
                      <a:pt x="101668" y="81747"/>
                    </a:cubicBezTo>
                    <a:cubicBezTo>
                      <a:pt x="86434" y="107527"/>
                      <a:pt x="53623" y="116901"/>
                      <a:pt x="27258" y="101668"/>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7" name="Freeform: Shape 26">
                <a:extLst>
                  <a:ext uri="{FF2B5EF4-FFF2-40B4-BE49-F238E27FC236}">
                    <a16:creationId xmlns:a16="http://schemas.microsoft.com/office/drawing/2014/main" id="{2B5DAF4F-47FF-854F-E2FF-8B22639A5DC8}"/>
                  </a:ext>
                </a:extLst>
              </p:cNvPr>
              <p:cNvSpPr/>
              <p:nvPr/>
            </p:nvSpPr>
            <p:spPr>
              <a:xfrm>
                <a:off x="4230040" y="4595366"/>
                <a:ext cx="117552" cy="117552"/>
              </a:xfrm>
              <a:custGeom>
                <a:avLst/>
                <a:gdLst>
                  <a:gd name="connsiteX0" fmla="*/ 27258 w 109004"/>
                  <a:gd name="connsiteY0" fmla="*/ 7337 h 109004"/>
                  <a:gd name="connsiteX1" fmla="*/ 101668 w 109004"/>
                  <a:gd name="connsiteY1" fmla="*/ 27258 h 109004"/>
                  <a:gd name="connsiteX2" fmla="*/ 81747 w 109004"/>
                  <a:gd name="connsiteY2" fmla="*/ 101668 h 109004"/>
                  <a:gd name="connsiteX3" fmla="*/ 7337 w 109004"/>
                  <a:gd name="connsiteY3" fmla="*/ 81747 h 109004"/>
                  <a:gd name="connsiteX4" fmla="*/ 27258 w 109004"/>
                  <a:gd name="connsiteY4" fmla="*/ 7337 h 109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04" h="109004">
                    <a:moveTo>
                      <a:pt x="27258" y="7337"/>
                    </a:moveTo>
                    <a:cubicBezTo>
                      <a:pt x="53037" y="-7896"/>
                      <a:pt x="86434" y="1478"/>
                      <a:pt x="101668" y="27258"/>
                    </a:cubicBezTo>
                    <a:cubicBezTo>
                      <a:pt x="116901" y="53038"/>
                      <a:pt x="107527" y="86434"/>
                      <a:pt x="81747" y="101668"/>
                    </a:cubicBezTo>
                    <a:cubicBezTo>
                      <a:pt x="55967" y="116901"/>
                      <a:pt x="22570" y="107527"/>
                      <a:pt x="7337" y="81747"/>
                    </a:cubicBezTo>
                    <a:cubicBezTo>
                      <a:pt x="-7897" y="55967"/>
                      <a:pt x="1478" y="22571"/>
                      <a:pt x="27258" y="7337"/>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8" name="Freeform: Shape 27">
                <a:extLst>
                  <a:ext uri="{FF2B5EF4-FFF2-40B4-BE49-F238E27FC236}">
                    <a16:creationId xmlns:a16="http://schemas.microsoft.com/office/drawing/2014/main" id="{B7BA4F33-5200-EB31-603B-9B62B3E2F37E}"/>
                  </a:ext>
                </a:extLst>
              </p:cNvPr>
              <p:cNvSpPr/>
              <p:nvPr/>
            </p:nvSpPr>
            <p:spPr>
              <a:xfrm>
                <a:off x="4230953" y="2457470"/>
                <a:ext cx="117271" cy="117271"/>
              </a:xfrm>
              <a:custGeom>
                <a:avLst/>
                <a:gdLst>
                  <a:gd name="connsiteX0" fmla="*/ 81486 w 108744"/>
                  <a:gd name="connsiteY0" fmla="*/ 7077 h 108744"/>
                  <a:gd name="connsiteX1" fmla="*/ 101407 w 108744"/>
                  <a:gd name="connsiteY1" fmla="*/ 81487 h 108744"/>
                  <a:gd name="connsiteX2" fmla="*/ 26997 w 108744"/>
                  <a:gd name="connsiteY2" fmla="*/ 101407 h 108744"/>
                  <a:gd name="connsiteX3" fmla="*/ 7077 w 108744"/>
                  <a:gd name="connsiteY3" fmla="*/ 26997 h 108744"/>
                  <a:gd name="connsiteX4" fmla="*/ 81486 w 108744"/>
                  <a:gd name="connsiteY4" fmla="*/ 7077 h 10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4" h="108744">
                    <a:moveTo>
                      <a:pt x="81486" y="7077"/>
                    </a:moveTo>
                    <a:cubicBezTo>
                      <a:pt x="107266" y="22310"/>
                      <a:pt x="116641" y="55121"/>
                      <a:pt x="101407" y="81487"/>
                    </a:cubicBezTo>
                    <a:cubicBezTo>
                      <a:pt x="86174" y="107266"/>
                      <a:pt x="53363" y="116641"/>
                      <a:pt x="26997" y="101407"/>
                    </a:cubicBezTo>
                    <a:cubicBezTo>
                      <a:pt x="1218" y="86174"/>
                      <a:pt x="-7571" y="53363"/>
                      <a:pt x="7077" y="26997"/>
                    </a:cubicBezTo>
                    <a:cubicBezTo>
                      <a:pt x="22310" y="1218"/>
                      <a:pt x="55121" y="-7571"/>
                      <a:pt x="81486" y="7077"/>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nvGrpSpPr>
              <p:cNvPr id="29" name="Group 28">
                <a:extLst>
                  <a:ext uri="{FF2B5EF4-FFF2-40B4-BE49-F238E27FC236}">
                    <a16:creationId xmlns:a16="http://schemas.microsoft.com/office/drawing/2014/main" id="{D5AAAA96-DB0A-040B-F1D3-870E4F9EC8D4}"/>
                  </a:ext>
                </a:extLst>
              </p:cNvPr>
              <p:cNvGrpSpPr/>
              <p:nvPr/>
            </p:nvGrpSpPr>
            <p:grpSpPr>
              <a:xfrm>
                <a:off x="4011082" y="1389069"/>
                <a:ext cx="4262244" cy="4392627"/>
                <a:chOff x="3484146" y="1649539"/>
                <a:chExt cx="3952306" cy="4073205"/>
              </a:xfrm>
            </p:grpSpPr>
            <p:sp>
              <p:nvSpPr>
                <p:cNvPr id="32" name="Freeform: Shape 31">
                  <a:extLst>
                    <a:ext uri="{FF2B5EF4-FFF2-40B4-BE49-F238E27FC236}">
                      <a16:creationId xmlns:a16="http://schemas.microsoft.com/office/drawing/2014/main" id="{5026A8BB-61CD-131E-AE80-CA3EFFEA9F14}"/>
                    </a:ext>
                  </a:extLst>
                </p:cNvPr>
                <p:cNvSpPr/>
                <p:nvPr/>
              </p:nvSpPr>
              <p:spPr>
                <a:xfrm>
                  <a:off x="5403613" y="1649539"/>
                  <a:ext cx="108978" cy="108978"/>
                </a:xfrm>
                <a:custGeom>
                  <a:avLst/>
                  <a:gdLst>
                    <a:gd name="connsiteX0" fmla="*/ 108978 w 108978"/>
                    <a:gd name="connsiteY0" fmla="*/ 54489 h 108978"/>
                    <a:gd name="connsiteX1" fmla="*/ 54489 w 108978"/>
                    <a:gd name="connsiteY1" fmla="*/ 108978 h 108978"/>
                    <a:gd name="connsiteX2" fmla="*/ 0 w 108978"/>
                    <a:gd name="connsiteY2" fmla="*/ 54489 h 108978"/>
                    <a:gd name="connsiteX3" fmla="*/ 54489 w 108978"/>
                    <a:gd name="connsiteY3" fmla="*/ 0 h 108978"/>
                    <a:gd name="connsiteX4" fmla="*/ 108978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108978" y="54489"/>
                      </a:moveTo>
                      <a:cubicBezTo>
                        <a:pt x="108978" y="84583"/>
                        <a:pt x="84583" y="108978"/>
                        <a:pt x="54489" y="108978"/>
                      </a:cubicBezTo>
                      <a:cubicBezTo>
                        <a:pt x="24395" y="108978"/>
                        <a:pt x="0" y="84583"/>
                        <a:pt x="0" y="54489"/>
                      </a:cubicBezTo>
                      <a:cubicBezTo>
                        <a:pt x="0" y="24396"/>
                        <a:pt x="24395" y="0"/>
                        <a:pt x="54489" y="0"/>
                      </a:cubicBezTo>
                      <a:cubicBezTo>
                        <a:pt x="84583" y="0"/>
                        <a:pt x="108978" y="24396"/>
                        <a:pt x="108978" y="54489"/>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3" name="Freeform: Shape 32">
                  <a:extLst>
                    <a:ext uri="{FF2B5EF4-FFF2-40B4-BE49-F238E27FC236}">
                      <a16:creationId xmlns:a16="http://schemas.microsoft.com/office/drawing/2014/main" id="{B18ED654-BC57-6EEA-8B95-B27A4F5DDF67}"/>
                    </a:ext>
                  </a:extLst>
                </p:cNvPr>
                <p:cNvSpPr/>
                <p:nvPr/>
              </p:nvSpPr>
              <p:spPr>
                <a:xfrm>
                  <a:off x="4443902" y="1969442"/>
                  <a:ext cx="108978" cy="108978"/>
                </a:xfrm>
                <a:custGeom>
                  <a:avLst/>
                  <a:gdLst>
                    <a:gd name="connsiteX0" fmla="*/ 108978 w 108978"/>
                    <a:gd name="connsiteY0" fmla="*/ 54489 h 108978"/>
                    <a:gd name="connsiteX1" fmla="*/ 54489 w 108978"/>
                    <a:gd name="connsiteY1" fmla="*/ 108978 h 108978"/>
                    <a:gd name="connsiteX2" fmla="*/ 0 w 108978"/>
                    <a:gd name="connsiteY2" fmla="*/ 54489 h 108978"/>
                    <a:gd name="connsiteX3" fmla="*/ 54489 w 108978"/>
                    <a:gd name="connsiteY3" fmla="*/ 0 h 108978"/>
                    <a:gd name="connsiteX4" fmla="*/ 108978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108978" y="54489"/>
                      </a:moveTo>
                      <a:cubicBezTo>
                        <a:pt x="108978" y="84583"/>
                        <a:pt x="84583" y="108978"/>
                        <a:pt x="54489" y="108978"/>
                      </a:cubicBezTo>
                      <a:cubicBezTo>
                        <a:pt x="24396" y="108978"/>
                        <a:pt x="0" y="84583"/>
                        <a:pt x="0" y="54489"/>
                      </a:cubicBezTo>
                      <a:cubicBezTo>
                        <a:pt x="0" y="24396"/>
                        <a:pt x="24396" y="0"/>
                        <a:pt x="54489" y="0"/>
                      </a:cubicBezTo>
                      <a:cubicBezTo>
                        <a:pt x="84583" y="0"/>
                        <a:pt x="108978" y="24396"/>
                        <a:pt x="108978" y="54489"/>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4" name="Freeform: Shape 33">
                  <a:extLst>
                    <a:ext uri="{FF2B5EF4-FFF2-40B4-BE49-F238E27FC236}">
                      <a16:creationId xmlns:a16="http://schemas.microsoft.com/office/drawing/2014/main" id="{9EFB5F84-E021-C538-4B20-E2D90BD3CB9C}"/>
                    </a:ext>
                  </a:extLst>
                </p:cNvPr>
                <p:cNvSpPr/>
                <p:nvPr/>
              </p:nvSpPr>
              <p:spPr>
                <a:xfrm>
                  <a:off x="5403613" y="5613767"/>
                  <a:ext cx="108978" cy="108977"/>
                </a:xfrm>
                <a:custGeom>
                  <a:avLst/>
                  <a:gdLst>
                    <a:gd name="connsiteX0" fmla="*/ 0 w 108978"/>
                    <a:gd name="connsiteY0" fmla="*/ 54489 h 108977"/>
                    <a:gd name="connsiteX1" fmla="*/ 54489 w 108978"/>
                    <a:gd name="connsiteY1" fmla="*/ 0 h 108977"/>
                    <a:gd name="connsiteX2" fmla="*/ 108978 w 108978"/>
                    <a:gd name="connsiteY2" fmla="*/ 54489 h 108977"/>
                    <a:gd name="connsiteX3" fmla="*/ 54489 w 108978"/>
                    <a:gd name="connsiteY3" fmla="*/ 108978 h 108977"/>
                    <a:gd name="connsiteX4" fmla="*/ 0 w 108978"/>
                    <a:gd name="connsiteY4" fmla="*/ 54489 h 108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7">
                      <a:moveTo>
                        <a:pt x="0" y="54489"/>
                      </a:moveTo>
                      <a:cubicBezTo>
                        <a:pt x="0" y="24608"/>
                        <a:pt x="24608" y="0"/>
                        <a:pt x="54489" y="0"/>
                      </a:cubicBezTo>
                      <a:cubicBezTo>
                        <a:pt x="84370" y="0"/>
                        <a:pt x="108978" y="24608"/>
                        <a:pt x="108978" y="54489"/>
                      </a:cubicBezTo>
                      <a:cubicBezTo>
                        <a:pt x="108978" y="84370"/>
                        <a:pt x="84370" y="108978"/>
                        <a:pt x="54489" y="108978"/>
                      </a:cubicBezTo>
                      <a:cubicBezTo>
                        <a:pt x="24608" y="108978"/>
                        <a:pt x="0" y="84370"/>
                        <a:pt x="0" y="54489"/>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5" name="Freeform: Shape 34">
                  <a:extLst>
                    <a:ext uri="{FF2B5EF4-FFF2-40B4-BE49-F238E27FC236}">
                      <a16:creationId xmlns:a16="http://schemas.microsoft.com/office/drawing/2014/main" id="{1DA090C1-FC98-79C2-0817-1327030E2D7D}"/>
                    </a:ext>
                  </a:extLst>
                </p:cNvPr>
                <p:cNvSpPr/>
                <p:nvPr/>
              </p:nvSpPr>
              <p:spPr>
                <a:xfrm>
                  <a:off x="6363324" y="5294449"/>
                  <a:ext cx="108978" cy="108978"/>
                </a:xfrm>
                <a:custGeom>
                  <a:avLst/>
                  <a:gdLst>
                    <a:gd name="connsiteX0" fmla="*/ 0 w 108978"/>
                    <a:gd name="connsiteY0" fmla="*/ 54489 h 108978"/>
                    <a:gd name="connsiteX1" fmla="*/ 54489 w 108978"/>
                    <a:gd name="connsiteY1" fmla="*/ 0 h 108978"/>
                    <a:gd name="connsiteX2" fmla="*/ 108978 w 108978"/>
                    <a:gd name="connsiteY2" fmla="*/ 54489 h 108978"/>
                    <a:gd name="connsiteX3" fmla="*/ 54489 w 108978"/>
                    <a:gd name="connsiteY3" fmla="*/ 108978 h 108978"/>
                    <a:gd name="connsiteX4" fmla="*/ 0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0" y="54489"/>
                      </a:moveTo>
                      <a:cubicBezTo>
                        <a:pt x="0" y="24608"/>
                        <a:pt x="24608" y="0"/>
                        <a:pt x="54489" y="0"/>
                      </a:cubicBezTo>
                      <a:cubicBezTo>
                        <a:pt x="84370" y="0"/>
                        <a:pt x="108978" y="24608"/>
                        <a:pt x="108978" y="54489"/>
                      </a:cubicBezTo>
                      <a:cubicBezTo>
                        <a:pt x="108978" y="84370"/>
                        <a:pt x="84370" y="108978"/>
                        <a:pt x="54489" y="108978"/>
                      </a:cubicBezTo>
                      <a:cubicBezTo>
                        <a:pt x="24608" y="108978"/>
                        <a:pt x="0" y="84370"/>
                        <a:pt x="0" y="54489"/>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6" name="Freeform: Shape 35">
                  <a:extLst>
                    <a:ext uri="{FF2B5EF4-FFF2-40B4-BE49-F238E27FC236}">
                      <a16:creationId xmlns:a16="http://schemas.microsoft.com/office/drawing/2014/main" id="{48D7EDA6-2C81-5CF6-A193-44BCA41C12A3}"/>
                    </a:ext>
                  </a:extLst>
                </p:cNvPr>
                <p:cNvSpPr/>
                <p:nvPr/>
              </p:nvSpPr>
              <p:spPr>
                <a:xfrm>
                  <a:off x="4443596" y="5294143"/>
                  <a:ext cx="109004" cy="109004"/>
                </a:xfrm>
                <a:custGeom>
                  <a:avLst/>
                  <a:gdLst>
                    <a:gd name="connsiteX0" fmla="*/ 27258 w 109004"/>
                    <a:gd name="connsiteY0" fmla="*/ 7337 h 109004"/>
                    <a:gd name="connsiteX1" fmla="*/ 101668 w 109004"/>
                    <a:gd name="connsiteY1" fmla="*/ 27258 h 109004"/>
                    <a:gd name="connsiteX2" fmla="*/ 81747 w 109004"/>
                    <a:gd name="connsiteY2" fmla="*/ 101668 h 109004"/>
                    <a:gd name="connsiteX3" fmla="*/ 7337 w 109004"/>
                    <a:gd name="connsiteY3" fmla="*/ 81747 h 109004"/>
                    <a:gd name="connsiteX4" fmla="*/ 27258 w 109004"/>
                    <a:gd name="connsiteY4" fmla="*/ 7337 h 109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04" h="109004">
                      <a:moveTo>
                        <a:pt x="27258" y="7337"/>
                      </a:moveTo>
                      <a:cubicBezTo>
                        <a:pt x="53038" y="-7897"/>
                        <a:pt x="86434" y="1478"/>
                        <a:pt x="101668" y="27258"/>
                      </a:cubicBezTo>
                      <a:cubicBezTo>
                        <a:pt x="116901" y="53037"/>
                        <a:pt x="107527" y="86434"/>
                        <a:pt x="81747" y="101668"/>
                      </a:cubicBezTo>
                      <a:cubicBezTo>
                        <a:pt x="55967" y="116901"/>
                        <a:pt x="22571" y="107527"/>
                        <a:pt x="7337" y="81747"/>
                      </a:cubicBezTo>
                      <a:cubicBezTo>
                        <a:pt x="-7897" y="55967"/>
                        <a:pt x="1478" y="22571"/>
                        <a:pt x="27258" y="7337"/>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7" name="Freeform: Shape 36">
                  <a:extLst>
                    <a:ext uri="{FF2B5EF4-FFF2-40B4-BE49-F238E27FC236}">
                      <a16:creationId xmlns:a16="http://schemas.microsoft.com/office/drawing/2014/main" id="{093C0F30-213B-E668-C0C0-858D2C2AC0AE}"/>
                    </a:ext>
                  </a:extLst>
                </p:cNvPr>
                <p:cNvSpPr/>
                <p:nvPr/>
              </p:nvSpPr>
              <p:spPr>
                <a:xfrm>
                  <a:off x="3484146" y="3631607"/>
                  <a:ext cx="108483" cy="108744"/>
                </a:xfrm>
                <a:custGeom>
                  <a:avLst/>
                  <a:gdLst>
                    <a:gd name="connsiteX0" fmla="*/ 81486 w 108483"/>
                    <a:gd name="connsiteY0" fmla="*/ 7077 h 108744"/>
                    <a:gd name="connsiteX1" fmla="*/ 101407 w 108483"/>
                    <a:gd name="connsiteY1" fmla="*/ 81487 h 108744"/>
                    <a:gd name="connsiteX2" fmla="*/ 26997 w 108483"/>
                    <a:gd name="connsiteY2" fmla="*/ 101407 h 108744"/>
                    <a:gd name="connsiteX3" fmla="*/ 7077 w 108483"/>
                    <a:gd name="connsiteY3" fmla="*/ 26997 h 108744"/>
                    <a:gd name="connsiteX4" fmla="*/ 81486 w 108483"/>
                    <a:gd name="connsiteY4" fmla="*/ 7077 h 10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83" h="108744">
                      <a:moveTo>
                        <a:pt x="81486" y="7077"/>
                      </a:moveTo>
                      <a:cubicBezTo>
                        <a:pt x="107266" y="22310"/>
                        <a:pt x="116055" y="55121"/>
                        <a:pt x="101407" y="81487"/>
                      </a:cubicBezTo>
                      <a:cubicBezTo>
                        <a:pt x="86174" y="107266"/>
                        <a:pt x="53363" y="116641"/>
                        <a:pt x="26997" y="101407"/>
                      </a:cubicBezTo>
                      <a:cubicBezTo>
                        <a:pt x="1218" y="86174"/>
                        <a:pt x="-7571" y="53363"/>
                        <a:pt x="7077" y="26997"/>
                      </a:cubicBezTo>
                      <a:cubicBezTo>
                        <a:pt x="22310" y="1217"/>
                        <a:pt x="55121" y="-7571"/>
                        <a:pt x="81486" y="7077"/>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8" name="Freeform: Shape 37">
                  <a:extLst>
                    <a:ext uri="{FF2B5EF4-FFF2-40B4-BE49-F238E27FC236}">
                      <a16:creationId xmlns:a16="http://schemas.microsoft.com/office/drawing/2014/main" id="{5054830E-ADA1-FD6C-CDE6-0E133700FA80}"/>
                    </a:ext>
                  </a:extLst>
                </p:cNvPr>
                <p:cNvSpPr/>
                <p:nvPr/>
              </p:nvSpPr>
              <p:spPr>
                <a:xfrm>
                  <a:off x="7327969" y="3631607"/>
                  <a:ext cx="108483" cy="108744"/>
                </a:xfrm>
                <a:custGeom>
                  <a:avLst/>
                  <a:gdLst>
                    <a:gd name="connsiteX0" fmla="*/ 81486 w 108483"/>
                    <a:gd name="connsiteY0" fmla="*/ 7077 h 108744"/>
                    <a:gd name="connsiteX1" fmla="*/ 101407 w 108483"/>
                    <a:gd name="connsiteY1" fmla="*/ 81487 h 108744"/>
                    <a:gd name="connsiteX2" fmla="*/ 26997 w 108483"/>
                    <a:gd name="connsiteY2" fmla="*/ 101407 h 108744"/>
                    <a:gd name="connsiteX3" fmla="*/ 7077 w 108483"/>
                    <a:gd name="connsiteY3" fmla="*/ 26997 h 108744"/>
                    <a:gd name="connsiteX4" fmla="*/ 81486 w 108483"/>
                    <a:gd name="connsiteY4" fmla="*/ 7077 h 108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83" h="108744">
                      <a:moveTo>
                        <a:pt x="81486" y="7077"/>
                      </a:moveTo>
                      <a:cubicBezTo>
                        <a:pt x="107266" y="22310"/>
                        <a:pt x="116055" y="55121"/>
                        <a:pt x="101407" y="81487"/>
                      </a:cubicBezTo>
                      <a:cubicBezTo>
                        <a:pt x="86174" y="107266"/>
                        <a:pt x="53363" y="116641"/>
                        <a:pt x="26997" y="101407"/>
                      </a:cubicBezTo>
                      <a:cubicBezTo>
                        <a:pt x="1218" y="86174"/>
                        <a:pt x="-7571" y="53363"/>
                        <a:pt x="7077" y="26997"/>
                      </a:cubicBezTo>
                      <a:cubicBezTo>
                        <a:pt x="22310" y="1217"/>
                        <a:pt x="55121" y="-7571"/>
                        <a:pt x="81486" y="7077"/>
                      </a:cubicBez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sp>
            <p:nvSpPr>
              <p:cNvPr id="30" name="Freeform: Shape 29">
                <a:extLst>
                  <a:ext uri="{FF2B5EF4-FFF2-40B4-BE49-F238E27FC236}">
                    <a16:creationId xmlns:a16="http://schemas.microsoft.com/office/drawing/2014/main" id="{98F26CF6-58B5-E569-551B-10BF9FA9ED00}"/>
                  </a:ext>
                </a:extLst>
              </p:cNvPr>
              <p:cNvSpPr/>
              <p:nvPr/>
            </p:nvSpPr>
            <p:spPr>
              <a:xfrm>
                <a:off x="5183831" y="2481529"/>
                <a:ext cx="1912606" cy="2208311"/>
              </a:xfrm>
              <a:custGeom>
                <a:avLst/>
                <a:gdLst>
                  <a:gd name="connsiteX0" fmla="*/ 886473 w 1773531"/>
                  <a:gd name="connsiteY0" fmla="*/ 0 h 2047735"/>
                  <a:gd name="connsiteX1" fmla="*/ 0 w 1773531"/>
                  <a:gd name="connsiteY1" fmla="*/ 511494 h 2047735"/>
                  <a:gd name="connsiteX2" fmla="*/ 0 w 1773531"/>
                  <a:gd name="connsiteY2" fmla="*/ 1535655 h 2047735"/>
                  <a:gd name="connsiteX3" fmla="*/ 886473 w 1773531"/>
                  <a:gd name="connsiteY3" fmla="*/ 2047736 h 2047735"/>
                  <a:gd name="connsiteX4" fmla="*/ 1773532 w 1773531"/>
                  <a:gd name="connsiteY4" fmla="*/ 1535655 h 2047735"/>
                  <a:gd name="connsiteX5" fmla="*/ 1773532 w 1773531"/>
                  <a:gd name="connsiteY5" fmla="*/ 511494 h 2047735"/>
                  <a:gd name="connsiteX6" fmla="*/ 886473 w 1773531"/>
                  <a:gd name="connsiteY6" fmla="*/ 0 h 2047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3531" h="2047735">
                    <a:moveTo>
                      <a:pt x="886473" y="0"/>
                    </a:moveTo>
                    <a:lnTo>
                      <a:pt x="0" y="511494"/>
                    </a:lnTo>
                    <a:lnTo>
                      <a:pt x="0" y="1535655"/>
                    </a:lnTo>
                    <a:lnTo>
                      <a:pt x="886473" y="2047736"/>
                    </a:lnTo>
                    <a:lnTo>
                      <a:pt x="1773532" y="1535655"/>
                    </a:lnTo>
                    <a:lnTo>
                      <a:pt x="1773532" y="511494"/>
                    </a:lnTo>
                    <a:lnTo>
                      <a:pt x="886473" y="0"/>
                    </a:lnTo>
                    <a:close/>
                  </a:path>
                </a:pathLst>
              </a:custGeom>
              <a:gradFill>
                <a:gsLst>
                  <a:gs pos="0">
                    <a:schemeClr val="tx2"/>
                  </a:gs>
                  <a:gs pos="96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610" tIns="54610" rIns="54610" bIns="54610" rtlCol="0" anchor="ctr">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itle 9">
                <a:extLst>
                  <a:ext uri="{FF2B5EF4-FFF2-40B4-BE49-F238E27FC236}">
                    <a16:creationId xmlns:a16="http://schemas.microsoft.com/office/drawing/2014/main" id="{B3ABE10D-7EF0-CBFB-7539-B17EB6960E5A}"/>
                  </a:ext>
                </a:extLst>
              </p:cNvPr>
              <p:cNvSpPr txBox="1">
                <a:spLocks/>
              </p:cNvSpPr>
              <p:nvPr/>
            </p:nvSpPr>
            <p:spPr>
              <a:xfrm>
                <a:off x="5190566" y="3001963"/>
                <a:ext cx="1912605" cy="1179512"/>
              </a:xfrm>
              <a:prstGeom prst="rect">
                <a:avLst/>
              </a:prstGeom>
            </p:spPr>
            <p:txBody>
              <a:bodyPr vert="horz" lIns="0" tIns="0" rIns="0" bIns="0" rtlCol="0" anchor="ctr" anchorCtr="0">
                <a:noAutofit/>
              </a:bodyPr>
              <a:lstStyle>
                <a:lvl1pPr algn="l" defTabSz="914400" rtl="0" eaLnBrk="1" latinLnBrk="0" hangingPunct="1">
                  <a:lnSpc>
                    <a:spcPct val="7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a:ea typeface="+mj-ea"/>
                    <a:cs typeface="+mj-cs"/>
                  </a:rPr>
                  <a:t>Stakeholder Engagement Findings</a:t>
                </a:r>
              </a:p>
            </p:txBody>
          </p:sp>
        </p:grpSp>
        <p:sp>
          <p:nvSpPr>
            <p:cNvPr id="5" name="Text Placeholder 6">
              <a:extLst>
                <a:ext uri="{FF2B5EF4-FFF2-40B4-BE49-F238E27FC236}">
                  <a16:creationId xmlns:a16="http://schemas.microsoft.com/office/drawing/2014/main" id="{AA55315E-2E95-6EAB-8BA5-ECC1AEC15E87}"/>
                </a:ext>
              </a:extLst>
            </p:cNvPr>
            <p:cNvSpPr txBox="1">
              <a:spLocks/>
            </p:cNvSpPr>
            <p:nvPr/>
          </p:nvSpPr>
          <p:spPr>
            <a:xfrm>
              <a:off x="781350" y="2456747"/>
              <a:ext cx="2484000" cy="130402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400"/>
                </a:spcAft>
                <a:buFontTx/>
                <a:buNone/>
                <a:defRPr sz="12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400"/>
                </a:spcAft>
                <a:buFontTx/>
                <a:buNone/>
                <a:defRPr sz="9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215E82"/>
                  </a:solidFill>
                  <a:effectLst/>
                  <a:uLnTx/>
                  <a:uFillTx/>
                  <a:latin typeface="Arial" panose="020B0604020202020204"/>
                  <a:ea typeface="+mn-ea"/>
                  <a:cs typeface="+mn-cs"/>
                </a:rPr>
                <a:t>Target High‑Risk Stakeholder Groups</a:t>
              </a:r>
            </a:p>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Prioritizing groups with emerging risks or low engagement</a:t>
              </a:r>
              <a:endParaRPr kumimoji="0" lang="en-GB" sz="16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6" name="Text Placeholder 6">
              <a:extLst>
                <a:ext uri="{FF2B5EF4-FFF2-40B4-BE49-F238E27FC236}">
                  <a16:creationId xmlns:a16="http://schemas.microsoft.com/office/drawing/2014/main" id="{78E030E2-857B-D6DA-64EB-3BD06D68BDBE}"/>
                </a:ext>
              </a:extLst>
            </p:cNvPr>
            <p:cNvSpPr txBox="1">
              <a:spLocks/>
            </p:cNvSpPr>
            <p:nvPr/>
          </p:nvSpPr>
          <p:spPr>
            <a:xfrm>
              <a:off x="781350" y="4795108"/>
              <a:ext cx="2484000" cy="130402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400"/>
                </a:spcAft>
                <a:buFontTx/>
                <a:buNone/>
                <a:defRPr sz="12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400"/>
                </a:spcAft>
                <a:buFontTx/>
                <a:buNone/>
                <a:defRPr sz="9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1200" cap="none" spc="0" normalizeH="0" baseline="0" noProof="0">
                  <a:ln>
                    <a:noFill/>
                  </a:ln>
                  <a:solidFill>
                    <a:srgbClr val="215E82"/>
                  </a:solidFill>
                  <a:effectLst/>
                  <a:uLnTx/>
                  <a:uFillTx/>
                  <a:latin typeface="Arial" panose="020B0604020202020204"/>
                  <a:ea typeface="+mn-ea"/>
                  <a:cs typeface="+mn-cs"/>
                </a:rPr>
                <a:t>Optimize Communication Approach</a:t>
              </a:r>
            </a:p>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GB" sz="1600" b="0" i="0" u="none" strike="noStrike" kern="1200" cap="none" spc="0" normalizeH="0" baseline="0" noProof="0">
                  <a:ln>
                    <a:noFill/>
                  </a:ln>
                  <a:solidFill>
                    <a:srgbClr val="050505"/>
                  </a:solidFill>
                  <a:effectLst/>
                  <a:uLnTx/>
                  <a:uFillTx/>
                  <a:latin typeface="Arial" panose="020B0604020202020204"/>
                  <a:ea typeface="+mn-ea"/>
                  <a:cs typeface="+mn-cs"/>
                </a:rPr>
                <a:t>Adjusting communication cadence, messaging, or channels</a:t>
              </a:r>
            </a:p>
          </p:txBody>
        </p:sp>
        <p:sp>
          <p:nvSpPr>
            <p:cNvPr id="7" name="Text Placeholder 6">
              <a:extLst>
                <a:ext uri="{FF2B5EF4-FFF2-40B4-BE49-F238E27FC236}">
                  <a16:creationId xmlns:a16="http://schemas.microsoft.com/office/drawing/2014/main" id="{40B585C7-8E9B-D25C-58DD-D64CE225D1CC}"/>
                </a:ext>
              </a:extLst>
            </p:cNvPr>
            <p:cNvSpPr txBox="1">
              <a:spLocks/>
            </p:cNvSpPr>
            <p:nvPr/>
          </p:nvSpPr>
          <p:spPr>
            <a:xfrm>
              <a:off x="8995141" y="2456747"/>
              <a:ext cx="2484000" cy="130402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400"/>
                </a:spcAft>
                <a:buFontTx/>
                <a:buNone/>
                <a:defRPr sz="12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400"/>
                </a:spcAft>
                <a:buFontTx/>
                <a:buNone/>
                <a:defRPr sz="9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1200" cap="none" spc="0" normalizeH="0" baseline="0" noProof="0" dirty="0">
                  <a:ln>
                    <a:noFill/>
                  </a:ln>
                  <a:solidFill>
                    <a:srgbClr val="215E82"/>
                  </a:solidFill>
                  <a:effectLst/>
                  <a:uLnTx/>
                  <a:uFillTx/>
                  <a:latin typeface="Arial" panose="020B0604020202020204"/>
                  <a:ea typeface="+mn-ea"/>
                  <a:cs typeface="+mn-cs"/>
                </a:rPr>
                <a:t>Customize Support and Enablement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dirty="0">
                  <a:ln>
                    <a:noFill/>
                  </a:ln>
                  <a:solidFill>
                    <a:srgbClr val="050505"/>
                  </a:solidFill>
                  <a:effectLst/>
                  <a:uLnTx/>
                  <a:uFillTx/>
                  <a:latin typeface="Arial" panose="020B0604020202020204"/>
                  <a:ea typeface="+mn-ea"/>
                  <a:cs typeface="+mn-cs"/>
                </a:rPr>
                <a:t>Defining tailored interventions and training</a:t>
              </a:r>
              <a:endParaRPr kumimoji="0" lang="en-GB" sz="1600" b="0" i="0" u="none" strike="noStrike" kern="1200" cap="none" spc="0" normalizeH="0" baseline="0" noProof="0" dirty="0">
                <a:ln>
                  <a:noFill/>
                </a:ln>
                <a:solidFill>
                  <a:srgbClr val="050505"/>
                </a:solidFill>
                <a:effectLst/>
                <a:uLnTx/>
                <a:uFillTx/>
                <a:latin typeface="Arial" panose="020B0604020202020204"/>
                <a:ea typeface="+mn-ea"/>
                <a:cs typeface="+mn-cs"/>
              </a:endParaRPr>
            </a:p>
          </p:txBody>
        </p:sp>
        <p:sp>
          <p:nvSpPr>
            <p:cNvPr id="8" name="Text Placeholder 6">
              <a:extLst>
                <a:ext uri="{FF2B5EF4-FFF2-40B4-BE49-F238E27FC236}">
                  <a16:creationId xmlns:a16="http://schemas.microsoft.com/office/drawing/2014/main" id="{4AD6A18F-63F1-C7B8-B502-56D8E6C2900F}"/>
                </a:ext>
              </a:extLst>
            </p:cNvPr>
            <p:cNvSpPr txBox="1">
              <a:spLocks/>
            </p:cNvSpPr>
            <p:nvPr/>
          </p:nvSpPr>
          <p:spPr>
            <a:xfrm>
              <a:off x="8995141" y="4795108"/>
              <a:ext cx="2484000" cy="130402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400"/>
                </a:spcAft>
                <a:buFontTx/>
                <a:buNone/>
                <a:defRPr sz="12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400"/>
                </a:spcAft>
                <a:buFontTx/>
                <a:buNone/>
                <a:defRPr sz="9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400"/>
                </a:spcAft>
                <a:buClrTx/>
                <a:buFont typeface="Arial" panose="020B0604020202020204" pitchFamily="34" charset="0"/>
                <a:buChar char="•"/>
                <a:defRPr sz="9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215E82"/>
                  </a:solidFill>
                  <a:effectLst/>
                  <a:uLnTx/>
                  <a:uFillTx/>
                  <a:latin typeface="Arial" panose="020B0604020202020204"/>
                  <a:ea typeface="+mn-ea"/>
                  <a:cs typeface="+mn-cs"/>
                </a:rPr>
                <a:t>Refresh Metrics to Reflect Current State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50505"/>
                  </a:solidFill>
                  <a:effectLst/>
                  <a:uLnTx/>
                  <a:uFillTx/>
                  <a:latin typeface="Arial" panose="020B0604020202020204"/>
                  <a:ea typeface="+mn-ea"/>
                  <a:cs typeface="+mn-cs"/>
                </a:rPr>
                <a:t>Updating readiness measures to track progress</a:t>
              </a:r>
              <a:endParaRPr kumimoji="0" lang="en-GB" sz="16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nvGrpSpPr>
            <p:cNvPr id="9" name="Group 8">
              <a:extLst>
                <a:ext uri="{FF2B5EF4-FFF2-40B4-BE49-F238E27FC236}">
                  <a16:creationId xmlns:a16="http://schemas.microsoft.com/office/drawing/2014/main" id="{7B49656B-B925-12F2-6D6A-9E9475FA21FE}"/>
                </a:ext>
                <a:ext uri="{C183D7F6-B498-43B3-948B-1728B52AA6E4}">
                  <adec:decorative xmlns:adec="http://schemas.microsoft.com/office/drawing/2017/decorative" val="1"/>
                </a:ext>
              </a:extLst>
            </p:cNvPr>
            <p:cNvGrpSpPr/>
            <p:nvPr/>
          </p:nvGrpSpPr>
          <p:grpSpPr>
            <a:xfrm>
              <a:off x="7958453" y="2720477"/>
              <a:ext cx="823006" cy="2323940"/>
              <a:chOff x="7934365" y="2422767"/>
              <a:chExt cx="1347101" cy="2323940"/>
            </a:xfrm>
          </p:grpSpPr>
          <p:sp>
            <p:nvSpPr>
              <p:cNvPr id="10" name="Freeform: Shape 9">
                <a:extLst>
                  <a:ext uri="{FF2B5EF4-FFF2-40B4-BE49-F238E27FC236}">
                    <a16:creationId xmlns:a16="http://schemas.microsoft.com/office/drawing/2014/main" id="{8F23E5A1-1352-33C5-F5E8-BFADD9AAB2C1}"/>
                  </a:ext>
                </a:extLst>
              </p:cNvPr>
              <p:cNvSpPr/>
              <p:nvPr/>
            </p:nvSpPr>
            <p:spPr>
              <a:xfrm>
                <a:off x="7934365" y="2422767"/>
                <a:ext cx="1347101" cy="106150"/>
              </a:xfrm>
              <a:custGeom>
                <a:avLst/>
                <a:gdLst>
                  <a:gd name="connsiteX0" fmla="*/ 5273 w 1249147"/>
                  <a:gd name="connsiteY0" fmla="*/ 98432 h 98431"/>
                  <a:gd name="connsiteX1" fmla="*/ 0 w 1249147"/>
                  <a:gd name="connsiteY1" fmla="*/ 93159 h 98431"/>
                  <a:gd name="connsiteX2" fmla="*/ 93159 w 1249147"/>
                  <a:gd name="connsiteY2" fmla="*/ 0 h 98431"/>
                  <a:gd name="connsiteX3" fmla="*/ 1249148 w 1249147"/>
                  <a:gd name="connsiteY3" fmla="*/ 0 h 98431"/>
                  <a:gd name="connsiteX4" fmla="*/ 1249148 w 1249147"/>
                  <a:gd name="connsiteY4" fmla="*/ 7617 h 98431"/>
                  <a:gd name="connsiteX5" fmla="*/ 96088 w 1249147"/>
                  <a:gd name="connsiteY5" fmla="*/ 7617 h 98431"/>
                  <a:gd name="connsiteX6" fmla="*/ 5273 w 1249147"/>
                  <a:gd name="connsiteY6" fmla="*/ 98432 h 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147" h="98431">
                    <a:moveTo>
                      <a:pt x="5273" y="98432"/>
                    </a:moveTo>
                    <a:lnTo>
                      <a:pt x="0" y="93159"/>
                    </a:lnTo>
                    <a:lnTo>
                      <a:pt x="93159" y="0"/>
                    </a:lnTo>
                    <a:lnTo>
                      <a:pt x="1249148" y="0"/>
                    </a:lnTo>
                    <a:lnTo>
                      <a:pt x="1249148" y="7617"/>
                    </a:lnTo>
                    <a:lnTo>
                      <a:pt x="96088" y="7617"/>
                    </a:lnTo>
                    <a:lnTo>
                      <a:pt x="5273" y="98432"/>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11" name="Freeform: Shape 10">
                <a:extLst>
                  <a:ext uri="{FF2B5EF4-FFF2-40B4-BE49-F238E27FC236}">
                    <a16:creationId xmlns:a16="http://schemas.microsoft.com/office/drawing/2014/main" id="{878A073F-D002-14A1-41C6-535F85B8BF3E}"/>
                  </a:ext>
                </a:extLst>
              </p:cNvPr>
              <p:cNvSpPr/>
              <p:nvPr/>
            </p:nvSpPr>
            <p:spPr>
              <a:xfrm>
                <a:off x="7934365" y="4640557"/>
                <a:ext cx="1347101" cy="106150"/>
              </a:xfrm>
              <a:custGeom>
                <a:avLst/>
                <a:gdLst>
                  <a:gd name="connsiteX0" fmla="*/ 1249148 w 1249147"/>
                  <a:gd name="connsiteY0" fmla="*/ 98432 h 98431"/>
                  <a:gd name="connsiteX1" fmla="*/ 93159 w 1249147"/>
                  <a:gd name="connsiteY1" fmla="*/ 98432 h 98431"/>
                  <a:gd name="connsiteX2" fmla="*/ 0 w 1249147"/>
                  <a:gd name="connsiteY2" fmla="*/ 5273 h 98431"/>
                  <a:gd name="connsiteX3" fmla="*/ 5273 w 1249147"/>
                  <a:gd name="connsiteY3" fmla="*/ 0 h 98431"/>
                  <a:gd name="connsiteX4" fmla="*/ 96088 w 1249147"/>
                  <a:gd name="connsiteY4" fmla="*/ 90815 h 98431"/>
                  <a:gd name="connsiteX5" fmla="*/ 1249148 w 1249147"/>
                  <a:gd name="connsiteY5" fmla="*/ 90815 h 98431"/>
                  <a:gd name="connsiteX6" fmla="*/ 1249148 w 1249147"/>
                  <a:gd name="connsiteY6" fmla="*/ 98432 h 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147" h="98431">
                    <a:moveTo>
                      <a:pt x="1249148" y="98432"/>
                    </a:moveTo>
                    <a:lnTo>
                      <a:pt x="93159" y="98432"/>
                    </a:lnTo>
                    <a:lnTo>
                      <a:pt x="0" y="5273"/>
                    </a:lnTo>
                    <a:lnTo>
                      <a:pt x="5273" y="0"/>
                    </a:lnTo>
                    <a:lnTo>
                      <a:pt x="96088" y="90815"/>
                    </a:lnTo>
                    <a:lnTo>
                      <a:pt x="1249148" y="90815"/>
                    </a:lnTo>
                    <a:lnTo>
                      <a:pt x="1249148" y="98432"/>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grpSp>
          <p:nvGrpSpPr>
            <p:cNvPr id="12" name="Group 11">
              <a:extLst>
                <a:ext uri="{FF2B5EF4-FFF2-40B4-BE49-F238E27FC236}">
                  <a16:creationId xmlns:a16="http://schemas.microsoft.com/office/drawing/2014/main" id="{67BB28E2-1445-E542-E1BA-78C9A7A4CF7C}"/>
                </a:ext>
                <a:ext uri="{C183D7F6-B498-43B3-948B-1728B52AA6E4}">
                  <adec:decorative xmlns:adec="http://schemas.microsoft.com/office/drawing/2017/decorative" val="1"/>
                </a:ext>
              </a:extLst>
            </p:cNvPr>
            <p:cNvGrpSpPr/>
            <p:nvPr/>
          </p:nvGrpSpPr>
          <p:grpSpPr>
            <a:xfrm>
              <a:off x="3444920" y="2720477"/>
              <a:ext cx="824400" cy="2323940"/>
              <a:chOff x="2910535" y="2422767"/>
              <a:chExt cx="1347101" cy="2323940"/>
            </a:xfrm>
          </p:grpSpPr>
          <p:sp>
            <p:nvSpPr>
              <p:cNvPr id="13" name="Freeform: Shape 12">
                <a:extLst>
                  <a:ext uri="{FF2B5EF4-FFF2-40B4-BE49-F238E27FC236}">
                    <a16:creationId xmlns:a16="http://schemas.microsoft.com/office/drawing/2014/main" id="{2FE1547E-6E85-8012-6165-35076B138A00}"/>
                  </a:ext>
                </a:extLst>
              </p:cNvPr>
              <p:cNvSpPr/>
              <p:nvPr/>
            </p:nvSpPr>
            <p:spPr>
              <a:xfrm flipH="1">
                <a:off x="2910535" y="2422767"/>
                <a:ext cx="1347101" cy="106150"/>
              </a:xfrm>
              <a:custGeom>
                <a:avLst/>
                <a:gdLst>
                  <a:gd name="connsiteX0" fmla="*/ 5273 w 1249147"/>
                  <a:gd name="connsiteY0" fmla="*/ 98432 h 98431"/>
                  <a:gd name="connsiteX1" fmla="*/ 0 w 1249147"/>
                  <a:gd name="connsiteY1" fmla="*/ 93159 h 98431"/>
                  <a:gd name="connsiteX2" fmla="*/ 93159 w 1249147"/>
                  <a:gd name="connsiteY2" fmla="*/ 0 h 98431"/>
                  <a:gd name="connsiteX3" fmla="*/ 1249148 w 1249147"/>
                  <a:gd name="connsiteY3" fmla="*/ 0 h 98431"/>
                  <a:gd name="connsiteX4" fmla="*/ 1249148 w 1249147"/>
                  <a:gd name="connsiteY4" fmla="*/ 7617 h 98431"/>
                  <a:gd name="connsiteX5" fmla="*/ 96088 w 1249147"/>
                  <a:gd name="connsiteY5" fmla="*/ 7617 h 98431"/>
                  <a:gd name="connsiteX6" fmla="*/ 5273 w 1249147"/>
                  <a:gd name="connsiteY6" fmla="*/ 98432 h 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147" h="98431">
                    <a:moveTo>
                      <a:pt x="5273" y="98432"/>
                    </a:moveTo>
                    <a:lnTo>
                      <a:pt x="0" y="93159"/>
                    </a:lnTo>
                    <a:lnTo>
                      <a:pt x="93159" y="0"/>
                    </a:lnTo>
                    <a:lnTo>
                      <a:pt x="1249148" y="0"/>
                    </a:lnTo>
                    <a:lnTo>
                      <a:pt x="1249148" y="7617"/>
                    </a:lnTo>
                    <a:lnTo>
                      <a:pt x="96088" y="7617"/>
                    </a:lnTo>
                    <a:lnTo>
                      <a:pt x="5273" y="98432"/>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25000" noProof="0">
                  <a:ln>
                    <a:noFill/>
                  </a:ln>
                  <a:solidFill>
                    <a:srgbClr val="050505"/>
                  </a:solidFill>
                  <a:effectLst/>
                  <a:uLnTx/>
                  <a:uFillTx/>
                  <a:latin typeface="Arial" panose="020B0604020202020204"/>
                  <a:ea typeface="+mn-ea"/>
                  <a:cs typeface="+mn-cs"/>
                </a:endParaRPr>
              </a:p>
            </p:txBody>
          </p:sp>
          <p:sp>
            <p:nvSpPr>
              <p:cNvPr id="14" name="Freeform: Shape 13">
                <a:extLst>
                  <a:ext uri="{FF2B5EF4-FFF2-40B4-BE49-F238E27FC236}">
                    <a16:creationId xmlns:a16="http://schemas.microsoft.com/office/drawing/2014/main" id="{77F3DE61-C3E9-F459-F165-6F19E2A6348B}"/>
                  </a:ext>
                </a:extLst>
              </p:cNvPr>
              <p:cNvSpPr/>
              <p:nvPr/>
            </p:nvSpPr>
            <p:spPr>
              <a:xfrm flipH="1">
                <a:off x="2910535" y="4640557"/>
                <a:ext cx="1347101" cy="106150"/>
              </a:xfrm>
              <a:custGeom>
                <a:avLst/>
                <a:gdLst>
                  <a:gd name="connsiteX0" fmla="*/ 1249148 w 1249147"/>
                  <a:gd name="connsiteY0" fmla="*/ 98432 h 98431"/>
                  <a:gd name="connsiteX1" fmla="*/ 93159 w 1249147"/>
                  <a:gd name="connsiteY1" fmla="*/ 98432 h 98431"/>
                  <a:gd name="connsiteX2" fmla="*/ 0 w 1249147"/>
                  <a:gd name="connsiteY2" fmla="*/ 5273 h 98431"/>
                  <a:gd name="connsiteX3" fmla="*/ 5273 w 1249147"/>
                  <a:gd name="connsiteY3" fmla="*/ 0 h 98431"/>
                  <a:gd name="connsiteX4" fmla="*/ 96088 w 1249147"/>
                  <a:gd name="connsiteY4" fmla="*/ 90815 h 98431"/>
                  <a:gd name="connsiteX5" fmla="*/ 1249148 w 1249147"/>
                  <a:gd name="connsiteY5" fmla="*/ 90815 h 98431"/>
                  <a:gd name="connsiteX6" fmla="*/ 1249148 w 1249147"/>
                  <a:gd name="connsiteY6" fmla="*/ 98432 h 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9147" h="98431">
                    <a:moveTo>
                      <a:pt x="1249148" y="98432"/>
                    </a:moveTo>
                    <a:lnTo>
                      <a:pt x="93159" y="98432"/>
                    </a:lnTo>
                    <a:lnTo>
                      <a:pt x="0" y="5273"/>
                    </a:lnTo>
                    <a:lnTo>
                      <a:pt x="5273" y="0"/>
                    </a:lnTo>
                    <a:lnTo>
                      <a:pt x="96088" y="90815"/>
                    </a:lnTo>
                    <a:lnTo>
                      <a:pt x="1249148" y="90815"/>
                    </a:lnTo>
                    <a:lnTo>
                      <a:pt x="1249148" y="98432"/>
                    </a:lnTo>
                    <a:close/>
                  </a:path>
                </a:pathLst>
              </a:custGeom>
              <a:solidFill>
                <a:schemeClr val="bg1">
                  <a:lumMod val="75000"/>
                </a:schemeClr>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25000" noProof="0">
                  <a:ln>
                    <a:noFill/>
                  </a:ln>
                  <a:solidFill>
                    <a:srgbClr val="050505"/>
                  </a:solidFill>
                  <a:effectLst/>
                  <a:uLnTx/>
                  <a:uFillTx/>
                  <a:latin typeface="Arial" panose="020B0604020202020204"/>
                  <a:ea typeface="+mn-ea"/>
                  <a:cs typeface="+mn-cs"/>
                </a:endParaRPr>
              </a:p>
            </p:txBody>
          </p:sp>
        </p:grpSp>
        <p:sp>
          <p:nvSpPr>
            <p:cNvPr id="39" name="Freeform: Shape 38">
              <a:extLst>
                <a:ext uri="{FF2B5EF4-FFF2-40B4-BE49-F238E27FC236}">
                  <a16:creationId xmlns:a16="http://schemas.microsoft.com/office/drawing/2014/main" id="{5A67A6D1-B51B-7517-A92D-DA4AC64F9B07}"/>
                </a:ext>
                <a:ext uri="{C183D7F6-B498-43B3-948B-1728B52AA6E4}">
                  <adec:decorative xmlns:adec="http://schemas.microsoft.com/office/drawing/2017/decorative" val="1"/>
                </a:ext>
              </a:extLst>
            </p:cNvPr>
            <p:cNvSpPr/>
            <p:nvPr/>
          </p:nvSpPr>
          <p:spPr>
            <a:xfrm flipH="1">
              <a:off x="3359280" y="2666138"/>
              <a:ext cx="117524" cy="117524"/>
            </a:xfrm>
            <a:custGeom>
              <a:avLst/>
              <a:gdLst>
                <a:gd name="connsiteX0" fmla="*/ 0 w 108978"/>
                <a:gd name="connsiteY0" fmla="*/ 54489 h 108978"/>
                <a:gd name="connsiteX1" fmla="*/ 54489 w 108978"/>
                <a:gd name="connsiteY1" fmla="*/ 108978 h 108978"/>
                <a:gd name="connsiteX2" fmla="*/ 108978 w 108978"/>
                <a:gd name="connsiteY2" fmla="*/ 54489 h 108978"/>
                <a:gd name="connsiteX3" fmla="*/ 54489 w 108978"/>
                <a:gd name="connsiteY3" fmla="*/ 0 h 108978"/>
                <a:gd name="connsiteX4" fmla="*/ 0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0" y="54489"/>
                  </a:moveTo>
                  <a:cubicBezTo>
                    <a:pt x="0" y="84370"/>
                    <a:pt x="24022" y="108978"/>
                    <a:pt x="54489" y="108978"/>
                  </a:cubicBezTo>
                  <a:cubicBezTo>
                    <a:pt x="84956" y="108978"/>
                    <a:pt x="108978" y="84956"/>
                    <a:pt x="108978" y="54489"/>
                  </a:cubicBezTo>
                  <a:cubicBezTo>
                    <a:pt x="108978" y="24022"/>
                    <a:pt x="84956" y="0"/>
                    <a:pt x="54489" y="0"/>
                  </a:cubicBezTo>
                  <a:cubicBezTo>
                    <a:pt x="24022" y="0"/>
                    <a:pt x="0" y="24608"/>
                    <a:pt x="0" y="54489"/>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25000" noProof="0">
                <a:ln>
                  <a:noFill/>
                </a:ln>
                <a:solidFill>
                  <a:srgbClr val="050505"/>
                </a:solidFill>
                <a:effectLst/>
                <a:uLnTx/>
                <a:uFillTx/>
                <a:latin typeface="Arial" panose="020B0604020202020204"/>
                <a:ea typeface="+mn-ea"/>
                <a:cs typeface="+mn-cs"/>
              </a:endParaRPr>
            </a:p>
          </p:txBody>
        </p:sp>
        <p:sp>
          <p:nvSpPr>
            <p:cNvPr id="40" name="Freeform: Shape 39">
              <a:extLst>
                <a:ext uri="{FF2B5EF4-FFF2-40B4-BE49-F238E27FC236}">
                  <a16:creationId xmlns:a16="http://schemas.microsoft.com/office/drawing/2014/main" id="{32F94D3A-10F9-1E40-5171-131E2832F5D7}"/>
                </a:ext>
                <a:ext uri="{C183D7F6-B498-43B3-948B-1728B52AA6E4}">
                  <adec:decorative xmlns:adec="http://schemas.microsoft.com/office/drawing/2017/decorative" val="1"/>
                </a:ext>
              </a:extLst>
            </p:cNvPr>
            <p:cNvSpPr/>
            <p:nvPr/>
          </p:nvSpPr>
          <p:spPr>
            <a:xfrm flipH="1">
              <a:off x="3359280" y="4981232"/>
              <a:ext cx="117524" cy="117524"/>
            </a:xfrm>
            <a:custGeom>
              <a:avLst/>
              <a:gdLst>
                <a:gd name="connsiteX0" fmla="*/ 0 w 108978"/>
                <a:gd name="connsiteY0" fmla="*/ 54489 h 108978"/>
                <a:gd name="connsiteX1" fmla="*/ 54489 w 108978"/>
                <a:gd name="connsiteY1" fmla="*/ 108978 h 108978"/>
                <a:gd name="connsiteX2" fmla="*/ 108978 w 108978"/>
                <a:gd name="connsiteY2" fmla="*/ 54489 h 108978"/>
                <a:gd name="connsiteX3" fmla="*/ 54489 w 108978"/>
                <a:gd name="connsiteY3" fmla="*/ 0 h 108978"/>
                <a:gd name="connsiteX4" fmla="*/ 0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0" y="54489"/>
                  </a:moveTo>
                  <a:cubicBezTo>
                    <a:pt x="0" y="84370"/>
                    <a:pt x="24022" y="108978"/>
                    <a:pt x="54489" y="108978"/>
                  </a:cubicBezTo>
                  <a:cubicBezTo>
                    <a:pt x="84956" y="108978"/>
                    <a:pt x="108978" y="84956"/>
                    <a:pt x="108978" y="54489"/>
                  </a:cubicBezTo>
                  <a:cubicBezTo>
                    <a:pt x="108978" y="24022"/>
                    <a:pt x="84956" y="0"/>
                    <a:pt x="54489" y="0"/>
                  </a:cubicBezTo>
                  <a:cubicBezTo>
                    <a:pt x="24022" y="0"/>
                    <a:pt x="0" y="24608"/>
                    <a:pt x="0" y="54489"/>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25000" noProof="0">
                <a:ln>
                  <a:noFill/>
                </a:ln>
                <a:solidFill>
                  <a:srgbClr val="050505"/>
                </a:solidFill>
                <a:effectLst/>
                <a:uLnTx/>
                <a:uFillTx/>
                <a:latin typeface="Arial" panose="020B0604020202020204"/>
                <a:ea typeface="+mn-ea"/>
                <a:cs typeface="+mn-cs"/>
              </a:endParaRPr>
            </a:p>
          </p:txBody>
        </p:sp>
        <p:sp>
          <p:nvSpPr>
            <p:cNvPr id="41" name="Freeform: Shape 40">
              <a:extLst>
                <a:ext uri="{FF2B5EF4-FFF2-40B4-BE49-F238E27FC236}">
                  <a16:creationId xmlns:a16="http://schemas.microsoft.com/office/drawing/2014/main" id="{A91C4CBE-BABF-22CD-4D46-EFCBFB657DC2}"/>
                </a:ext>
                <a:ext uri="{C183D7F6-B498-43B3-948B-1728B52AA6E4}">
                  <adec:decorative xmlns:adec="http://schemas.microsoft.com/office/drawing/2017/decorative" val="1"/>
                </a:ext>
              </a:extLst>
            </p:cNvPr>
            <p:cNvSpPr/>
            <p:nvPr/>
          </p:nvSpPr>
          <p:spPr>
            <a:xfrm>
              <a:off x="8715196" y="2666138"/>
              <a:ext cx="117524" cy="117524"/>
            </a:xfrm>
            <a:custGeom>
              <a:avLst/>
              <a:gdLst>
                <a:gd name="connsiteX0" fmla="*/ 0 w 108978"/>
                <a:gd name="connsiteY0" fmla="*/ 54489 h 108978"/>
                <a:gd name="connsiteX1" fmla="*/ 54489 w 108978"/>
                <a:gd name="connsiteY1" fmla="*/ 108978 h 108978"/>
                <a:gd name="connsiteX2" fmla="*/ 108978 w 108978"/>
                <a:gd name="connsiteY2" fmla="*/ 54489 h 108978"/>
                <a:gd name="connsiteX3" fmla="*/ 54489 w 108978"/>
                <a:gd name="connsiteY3" fmla="*/ 0 h 108978"/>
                <a:gd name="connsiteX4" fmla="*/ 0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0" y="54489"/>
                  </a:moveTo>
                  <a:cubicBezTo>
                    <a:pt x="0" y="84370"/>
                    <a:pt x="24022" y="108978"/>
                    <a:pt x="54489" y="108978"/>
                  </a:cubicBezTo>
                  <a:cubicBezTo>
                    <a:pt x="84956" y="108978"/>
                    <a:pt x="108978" y="84956"/>
                    <a:pt x="108978" y="54489"/>
                  </a:cubicBezTo>
                  <a:cubicBezTo>
                    <a:pt x="108978" y="24022"/>
                    <a:pt x="84956" y="0"/>
                    <a:pt x="54489" y="0"/>
                  </a:cubicBezTo>
                  <a:cubicBezTo>
                    <a:pt x="24022" y="0"/>
                    <a:pt x="0" y="24608"/>
                    <a:pt x="0" y="54489"/>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42" name="Freeform: Shape 41">
              <a:extLst>
                <a:ext uri="{FF2B5EF4-FFF2-40B4-BE49-F238E27FC236}">
                  <a16:creationId xmlns:a16="http://schemas.microsoft.com/office/drawing/2014/main" id="{DEFD41BF-6395-C7A9-765E-ACE5D0AC12CC}"/>
                </a:ext>
                <a:ext uri="{C183D7F6-B498-43B3-948B-1728B52AA6E4}">
                  <adec:decorative xmlns:adec="http://schemas.microsoft.com/office/drawing/2017/decorative" val="1"/>
                </a:ext>
              </a:extLst>
            </p:cNvPr>
            <p:cNvSpPr/>
            <p:nvPr/>
          </p:nvSpPr>
          <p:spPr>
            <a:xfrm>
              <a:off x="8715196" y="4981232"/>
              <a:ext cx="117524" cy="117524"/>
            </a:xfrm>
            <a:custGeom>
              <a:avLst/>
              <a:gdLst>
                <a:gd name="connsiteX0" fmla="*/ 0 w 108978"/>
                <a:gd name="connsiteY0" fmla="*/ 54489 h 108978"/>
                <a:gd name="connsiteX1" fmla="*/ 54489 w 108978"/>
                <a:gd name="connsiteY1" fmla="*/ 108978 h 108978"/>
                <a:gd name="connsiteX2" fmla="*/ 108978 w 108978"/>
                <a:gd name="connsiteY2" fmla="*/ 54489 h 108978"/>
                <a:gd name="connsiteX3" fmla="*/ 54489 w 108978"/>
                <a:gd name="connsiteY3" fmla="*/ 0 h 108978"/>
                <a:gd name="connsiteX4" fmla="*/ 0 w 108978"/>
                <a:gd name="connsiteY4" fmla="*/ 54489 h 108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78" h="108978">
                  <a:moveTo>
                    <a:pt x="0" y="54489"/>
                  </a:moveTo>
                  <a:cubicBezTo>
                    <a:pt x="0" y="84370"/>
                    <a:pt x="24022" y="108978"/>
                    <a:pt x="54489" y="108978"/>
                  </a:cubicBezTo>
                  <a:cubicBezTo>
                    <a:pt x="84956" y="108978"/>
                    <a:pt x="108978" y="84956"/>
                    <a:pt x="108978" y="54489"/>
                  </a:cubicBezTo>
                  <a:cubicBezTo>
                    <a:pt x="108978" y="24022"/>
                    <a:pt x="84956" y="0"/>
                    <a:pt x="54489" y="0"/>
                  </a:cubicBezTo>
                  <a:cubicBezTo>
                    <a:pt x="24022" y="0"/>
                    <a:pt x="0" y="24608"/>
                    <a:pt x="0" y="54489"/>
                  </a:cubicBezTo>
                  <a:close/>
                </a:path>
              </a:pathLst>
            </a:custGeom>
            <a:solidFill>
              <a:schemeClr val="accent1"/>
            </a:solidFill>
            <a:ln w="58495"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a:ln>
                  <a:noFill/>
                </a:ln>
                <a:solidFill>
                  <a:srgbClr val="050505"/>
                </a:solidFill>
                <a:effectLst/>
                <a:uLnTx/>
                <a:uFillTx/>
                <a:latin typeface="Arial" panose="020B0604020202020204"/>
                <a:ea typeface="+mn-ea"/>
                <a:cs typeface="+mn-cs"/>
              </a:endParaRPr>
            </a:p>
          </p:txBody>
        </p:sp>
        <p:pic>
          <p:nvPicPr>
            <p:cNvPr id="43" name="Graphic 42">
              <a:extLst>
                <a:ext uri="{FF2B5EF4-FFF2-40B4-BE49-F238E27FC236}">
                  <a16:creationId xmlns:a16="http://schemas.microsoft.com/office/drawing/2014/main" id="{25F32FBE-3473-109E-4328-1A6708815ED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10701" y="1846152"/>
              <a:ext cx="546950" cy="555364"/>
            </a:xfrm>
            <a:prstGeom prst="rect">
              <a:avLst/>
            </a:prstGeom>
          </p:spPr>
        </p:pic>
        <p:pic>
          <p:nvPicPr>
            <p:cNvPr id="45" name="Graphic 44">
              <a:extLst>
                <a:ext uri="{FF2B5EF4-FFF2-40B4-BE49-F238E27FC236}">
                  <a16:creationId xmlns:a16="http://schemas.microsoft.com/office/drawing/2014/main" id="{688AD73E-D930-1D4F-39D7-C4C0344FCE4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95141" y="1875069"/>
              <a:ext cx="541307" cy="507476"/>
            </a:xfrm>
            <a:prstGeom prst="rect">
              <a:avLst/>
            </a:prstGeom>
          </p:spPr>
        </p:pic>
        <p:pic>
          <p:nvPicPr>
            <p:cNvPr id="46" name="Graphic 45">
              <a:extLst>
                <a:ext uri="{FF2B5EF4-FFF2-40B4-BE49-F238E27FC236}">
                  <a16:creationId xmlns:a16="http://schemas.microsoft.com/office/drawing/2014/main" id="{4220746A-BA24-8596-FA7B-D848A8BFEF8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83810" y="4139228"/>
              <a:ext cx="678307" cy="678307"/>
            </a:xfrm>
            <a:prstGeom prst="rect">
              <a:avLst/>
            </a:prstGeom>
          </p:spPr>
        </p:pic>
        <p:pic>
          <p:nvPicPr>
            <p:cNvPr id="48" name="Graphic 47" descr="Subtitles outline">
              <a:extLst>
                <a:ext uri="{FF2B5EF4-FFF2-40B4-BE49-F238E27FC236}">
                  <a16:creationId xmlns:a16="http://schemas.microsoft.com/office/drawing/2014/main" id="{BCF2A0A2-9B63-8FC6-5856-7977FCE443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545571" y="4006863"/>
              <a:ext cx="914400" cy="914400"/>
            </a:xfrm>
            <a:prstGeom prst="rect">
              <a:avLst/>
            </a:prstGeom>
          </p:spPr>
        </p:pic>
        <p:sp>
          <p:nvSpPr>
            <p:cNvPr id="51" name="TextBox 50">
              <a:extLst>
                <a:ext uri="{FF2B5EF4-FFF2-40B4-BE49-F238E27FC236}">
                  <a16:creationId xmlns:a16="http://schemas.microsoft.com/office/drawing/2014/main" id="{1D8436C0-D122-654A-D853-A74D9513003C}"/>
                </a:ext>
              </a:extLst>
            </p:cNvPr>
            <p:cNvSpPr txBox="1"/>
            <p:nvPr/>
          </p:nvSpPr>
          <p:spPr>
            <a:xfrm>
              <a:off x="4077749" y="5171227"/>
              <a:ext cx="4036502" cy="1384995"/>
            </a:xfrm>
            <a:prstGeom prst="rect">
              <a:avLst/>
            </a:prstGeom>
            <a:solidFill>
              <a:schemeClr val="bg1"/>
            </a:solidFill>
            <a:ln w="28575">
              <a:solidFill>
                <a:schemeClr val="tx2"/>
              </a:solidFill>
            </a:ln>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refinement step should translate these findings into clear, actionable mitigation plans with </a:t>
              </a:r>
              <a:r>
                <a:rPr kumimoji="0" lang="en-US" sz="1400" b="1" i="0" u="none" strike="noStrike" kern="1200" cap="none" spc="0" normalizeH="0" baseline="0" noProof="0">
                  <a:ln>
                    <a:noFill/>
                  </a:ln>
                  <a:solidFill>
                    <a:srgbClr val="050505"/>
                  </a:solidFill>
                  <a:effectLst/>
                  <a:uLnTx/>
                  <a:uFillTx/>
                  <a:latin typeface="Arial" panose="020B0604020202020204"/>
                  <a:ea typeface="+mn-ea"/>
                  <a:cs typeface="+mn-cs"/>
                </a:rPr>
                <a:t>defined owners, timelines, and a reassessment cadence </a:t>
              </a: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to ensure progress is monitored and actions remain aligned with evolving stakeholder needs.</a:t>
              </a:r>
            </a:p>
          </p:txBody>
        </p:sp>
      </p:grpSp>
      <p:sp>
        <p:nvSpPr>
          <p:cNvPr id="4" name="Slide Number Placeholder 3">
            <a:extLst>
              <a:ext uri="{FF2B5EF4-FFF2-40B4-BE49-F238E27FC236}">
                <a16:creationId xmlns:a16="http://schemas.microsoft.com/office/drawing/2014/main" id="{323BFB9A-554C-B6AF-6D91-C827CDDE2472}"/>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722152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6C48-4095-4457-B5EB-02FF5ED5B92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Purpose &amp; Audience</a:t>
            </a:r>
          </a:p>
        </p:txBody>
      </p:sp>
      <p:sp>
        <p:nvSpPr>
          <p:cNvPr id="8" name="TextBox 7">
            <a:extLst>
              <a:ext uri="{FF2B5EF4-FFF2-40B4-BE49-F238E27FC236}">
                <a16:creationId xmlns:a16="http://schemas.microsoft.com/office/drawing/2014/main" id="{F0C06326-4E53-871A-A2CF-0EA193781221}"/>
              </a:ext>
            </a:extLst>
          </p:cNvPr>
          <p:cNvSpPr txBox="1"/>
          <p:nvPr/>
        </p:nvSpPr>
        <p:spPr>
          <a:xfrm>
            <a:off x="685799" y="1149089"/>
            <a:ext cx="10972800" cy="555473"/>
          </a:xfrm>
          <a:prstGeom prst="rect">
            <a:avLst/>
          </a:prstGeom>
          <a:noFill/>
        </p:spPr>
        <p:txBody>
          <a:bodyPr wrap="square">
            <a:spAutoFit/>
          </a:bodyPr>
          <a:lstStyle/>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OCM Guidance is designed to equip organizations with the context, tools, and direction needed to carry out change management activities successfully in support of the CWS-CARES  V1 Go-live.</a:t>
            </a:r>
          </a:p>
        </p:txBody>
      </p:sp>
      <p:pic>
        <p:nvPicPr>
          <p:cNvPr id="29" name="Graphic 28" descr="Bullseye with solid fill">
            <a:extLst>
              <a:ext uri="{FF2B5EF4-FFF2-40B4-BE49-F238E27FC236}">
                <a16:creationId xmlns:a16="http://schemas.microsoft.com/office/drawing/2014/main" id="{7A04EB82-8FE3-664F-81F8-E5621B798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1800" y="1742773"/>
            <a:ext cx="823913" cy="823913"/>
          </a:xfrm>
          <a:prstGeom prst="rect">
            <a:avLst/>
          </a:prstGeom>
        </p:spPr>
      </p:pic>
      <p:sp>
        <p:nvSpPr>
          <p:cNvPr id="26" name="Rectangle 25">
            <a:extLst>
              <a:ext uri="{FF2B5EF4-FFF2-40B4-BE49-F238E27FC236}">
                <a16:creationId xmlns:a16="http://schemas.microsoft.com/office/drawing/2014/main" id="{63AED862-95D5-7C01-A412-02E0DD02ACB0}"/>
              </a:ext>
            </a:extLst>
          </p:cNvPr>
          <p:cNvSpPr/>
          <p:nvPr/>
        </p:nvSpPr>
        <p:spPr>
          <a:xfrm>
            <a:off x="1891698"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Purpose</a:t>
            </a:r>
          </a:p>
        </p:txBody>
      </p:sp>
      <p:sp>
        <p:nvSpPr>
          <p:cNvPr id="24" name="Rectangle 23">
            <a:extLst>
              <a:ext uri="{FF2B5EF4-FFF2-40B4-BE49-F238E27FC236}">
                <a16:creationId xmlns:a16="http://schemas.microsoft.com/office/drawing/2014/main" id="{8F386CE4-EF84-2D78-7927-1EB5458EA5D4}"/>
              </a:ext>
            </a:extLst>
          </p:cNvPr>
          <p:cNvSpPr/>
          <p:nvPr/>
        </p:nvSpPr>
        <p:spPr>
          <a:xfrm>
            <a:off x="723900"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Organization OCM Guidance Materials are designed to equip Organizations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with background, processes, tools, and templates </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for executing change management activities in preparation for  CARES Go-Live.</a:t>
            </a:r>
          </a:p>
        </p:txBody>
      </p:sp>
      <p:pic>
        <p:nvPicPr>
          <p:cNvPr id="28" name="Graphic 27" descr="Group with solid fill">
            <a:extLst>
              <a:ext uri="{FF2B5EF4-FFF2-40B4-BE49-F238E27FC236}">
                <a16:creationId xmlns:a16="http://schemas.microsoft.com/office/drawing/2014/main" id="{F7BB1EC4-A558-A9B0-5EBA-EB4AC98926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6287" y="1757325"/>
            <a:ext cx="823913" cy="823913"/>
          </a:xfrm>
          <a:prstGeom prst="rect">
            <a:avLst/>
          </a:prstGeom>
        </p:spPr>
      </p:pic>
      <p:sp>
        <p:nvSpPr>
          <p:cNvPr id="22" name="Rectangle 21">
            <a:extLst>
              <a:ext uri="{FF2B5EF4-FFF2-40B4-BE49-F238E27FC236}">
                <a16:creationId xmlns:a16="http://schemas.microsoft.com/office/drawing/2014/main" id="{D09E0D4C-8FB7-A1D1-54CB-B7464E1D7160}"/>
              </a:ext>
            </a:extLst>
          </p:cNvPr>
          <p:cNvSpPr/>
          <p:nvPr/>
        </p:nvSpPr>
        <p:spPr>
          <a:xfrm>
            <a:off x="7406673"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Audience</a:t>
            </a:r>
          </a:p>
        </p:txBody>
      </p:sp>
      <p:sp>
        <p:nvSpPr>
          <p:cNvPr id="21" name="Rectangle 20">
            <a:extLst>
              <a:ext uri="{FF2B5EF4-FFF2-40B4-BE49-F238E27FC236}">
                <a16:creationId xmlns:a16="http://schemas.microsoft.com/office/drawing/2014/main" id="{4115CCA0-5125-C598-E49D-4C6B9555011E}"/>
              </a:ext>
            </a:extLst>
          </p:cNvPr>
          <p:cNvSpPr/>
          <p:nvPr/>
        </p:nvSpPr>
        <p:spPr>
          <a:xfrm>
            <a:off x="6238875"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OCM Guidance is intended for the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Organizations impacted by the CARES implementation.</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 OCM Coordinators are encouraged to leverage the following content to guide the execution of change management activities within their local organizations.</a:t>
            </a:r>
          </a:p>
        </p:txBody>
      </p:sp>
      <p:sp>
        <p:nvSpPr>
          <p:cNvPr id="27" name="Content Placeholder 2">
            <a:extLst>
              <a:ext uri="{FF2B5EF4-FFF2-40B4-BE49-F238E27FC236}">
                <a16:creationId xmlns:a16="http://schemas.microsoft.com/office/drawing/2014/main" id="{79BB0F31-7586-76FE-4806-3DCABF1A155A}"/>
              </a:ext>
            </a:extLst>
          </p:cNvPr>
          <p:cNvSpPr txBox="1">
            <a:spLocks/>
          </p:cNvSpPr>
          <p:nvPr/>
        </p:nvSpPr>
        <p:spPr>
          <a:xfrm>
            <a:off x="2593015" y="5489805"/>
            <a:ext cx="7005970" cy="869684"/>
          </a:xfrm>
          <a:prstGeom prst="rect">
            <a:avLst/>
          </a:prstGeom>
          <a:ln w="38100">
            <a:solidFill>
              <a:schemeClr val="accent4"/>
            </a:solidFill>
          </a:ln>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4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Key Terms Repository: </a:t>
            </a:r>
            <a:r>
              <a:rPr kumimoji="0" lang="en-US" sz="1600" b="0" i="0" u="sng"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hlinkClick r:id="rId5"/>
              </a:rPr>
              <a:t>CWDS Glossary</a:t>
            </a:r>
            <a:endPar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Leading Practice: </a:t>
            </a:r>
            <a:r>
              <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Check the repository for updates bi-weekly</a:t>
            </a:r>
          </a:p>
        </p:txBody>
      </p:sp>
      <p:sp>
        <p:nvSpPr>
          <p:cNvPr id="4" name="Slide Number Placeholder 3">
            <a:extLst>
              <a:ext uri="{FF2B5EF4-FFF2-40B4-BE49-F238E27FC236}">
                <a16:creationId xmlns:a16="http://schemas.microsoft.com/office/drawing/2014/main" id="{71B079FF-D5C2-4BF8-AE20-EF39FAB4B6A4}"/>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5365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994D-F872-3E6D-6831-922914504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62636-7199-D83C-42F4-073C9DCFD1BE}"/>
              </a:ext>
            </a:extLst>
          </p:cNvPr>
          <p:cNvSpPr>
            <a:spLocks noGrp="1"/>
          </p:cNvSpPr>
          <p:nvPr>
            <p:ph type="title"/>
          </p:nvPr>
        </p:nvSpPr>
        <p:spPr/>
        <p:txBody>
          <a:bodyPr/>
          <a:lstStyle/>
          <a:p>
            <a:r>
              <a:rPr lang="en-US"/>
              <a:t>Background</a:t>
            </a:r>
          </a:p>
        </p:txBody>
      </p:sp>
      <p:sp>
        <p:nvSpPr>
          <p:cNvPr id="15" name="Rectangle 14">
            <a:extLst>
              <a:ext uri="{FF2B5EF4-FFF2-40B4-BE49-F238E27FC236}">
                <a16:creationId xmlns:a16="http://schemas.microsoft.com/office/drawing/2014/main" id="{D7F367D2-307B-D3FD-C959-87224F2DC052}"/>
              </a:ext>
            </a:extLst>
          </p:cNvPr>
          <p:cNvSpPr/>
          <p:nvPr/>
        </p:nvSpPr>
        <p:spPr>
          <a:xfrm>
            <a:off x="688540" y="968632"/>
            <a:ext cx="10953110" cy="435722"/>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CWS-CARES Project Overview</a:t>
            </a:r>
          </a:p>
        </p:txBody>
      </p:sp>
      <p:sp>
        <p:nvSpPr>
          <p:cNvPr id="16" name="Rectangle 15">
            <a:extLst>
              <a:ext uri="{FF2B5EF4-FFF2-40B4-BE49-F238E27FC236}">
                <a16:creationId xmlns:a16="http://schemas.microsoft.com/office/drawing/2014/main" id="{29D1EE28-37E2-A7AF-E143-E9CC3B7B7AD9}"/>
              </a:ext>
            </a:extLst>
          </p:cNvPr>
          <p:cNvSpPr/>
          <p:nvPr/>
        </p:nvSpPr>
        <p:spPr>
          <a:xfrm>
            <a:off x="685799" y="1459438"/>
            <a:ext cx="10958623" cy="250496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Child Welfare Digital Services (CWDS) is a collaboration between the California Department of Social Services (CDSS), the Office of Systems Integration (OSI), and the County Welfare Directors Association (CWDA), in collaboration with 58 local child welfare agencies. CWDS supports end-users through technology and aims to ensure the safety, permanency, and well-being of children at risk of abuse, neglect, or exploitation. CWDS is responsible for maintaining and operating the existing Child Welfare Services/Case Management System (CWS/CMS), as well as developing the replacement system, the Child Welfare Services-California Automated Response and Engagement System (CWS-CARES). </a:t>
            </a:r>
          </a:p>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The goal of the CWS-CARES Project (hereinafter referred to as “project”) is to replace the CWS/CMS with a compliant Comprehensive Child Welfare Information System (CCWIS), which keeps the needs of local child welfare and juvenile probation practitioners at the forefront and meets the regulations and policies of state and federal laws. This project will deliver the CWS-CARES operational applications on the Salesforce platform, using an agile development methodology and user-centered design. In tandem, CWDS will establish the CWS-CARES data services, an integral component of CCWIS, on the CWS-CARES Data Infrastructure (CDI). The state will maintain its own copy of all data contained within the Salesforce database, along with immutable longitudinal data on the CDI, which will satisfy the state’s requirement to maintain ownership and control of child welfare data as a vital asset.</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
        <p:nvSpPr>
          <p:cNvPr id="4" name="Rectangle 3">
            <a:extLst>
              <a:ext uri="{FF2B5EF4-FFF2-40B4-BE49-F238E27FC236}">
                <a16:creationId xmlns:a16="http://schemas.microsoft.com/office/drawing/2014/main" id="{2F721271-6E16-BE49-617F-72216C32B3E7}"/>
              </a:ext>
            </a:extLst>
          </p:cNvPr>
          <p:cNvSpPr/>
          <p:nvPr/>
        </p:nvSpPr>
        <p:spPr>
          <a:xfrm>
            <a:off x="688540" y="4068538"/>
            <a:ext cx="10958624" cy="31268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Organizations Receiving CWS-CARES Include:</a:t>
            </a:r>
          </a:p>
        </p:txBody>
      </p:sp>
      <p:sp>
        <p:nvSpPr>
          <p:cNvPr id="17" name="Rectangle 16">
            <a:extLst>
              <a:ext uri="{FF2B5EF4-FFF2-40B4-BE49-F238E27FC236}">
                <a16:creationId xmlns:a16="http://schemas.microsoft.com/office/drawing/2014/main" id="{D29F8AE7-89C0-0AC1-5BD8-6E19EABF75E6}"/>
              </a:ext>
            </a:extLst>
          </p:cNvPr>
          <p:cNvSpPr/>
          <p:nvPr/>
        </p:nvSpPr>
        <p:spPr>
          <a:xfrm>
            <a:off x="685800" y="4413673"/>
            <a:ext cx="10958624" cy="220864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Child Welfare Services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Juvenile Probation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Tribes with Title IV-E agreements: Yurok and Karuk</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CDSS Divisions:  CDSS-Community Care Licensing Division (CCLD), CDSS-Finance &amp; Accounting Division (FAD), CDSS-Office of Equity (OOE), CDSS-Research, Automation, Data Division (RADD), CDSS-CFSD-Adoptions, CDSS-CFSD-Child Welfare Services Branch (CWSB), CDSS-CFSD-Children’s Services Quality Management Branch (CSQMB), CDSS-CFSD-Family Permanency &amp; Support Services Branch (Permanency), CDSS-CFSD-Safety, Prevention, Early Intervention Branch (SPEIB), and CDSS-CFSD-System of Care Branch (SOC)</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Family First Prevention Services Act (FFPSA) Providers</a:t>
            </a:r>
          </a:p>
        </p:txBody>
      </p:sp>
      <p:sp>
        <p:nvSpPr>
          <p:cNvPr id="7" name="Slide Number Placeholder 3">
            <a:extLst>
              <a:ext uri="{FF2B5EF4-FFF2-40B4-BE49-F238E27FC236}">
                <a16:creationId xmlns:a16="http://schemas.microsoft.com/office/drawing/2014/main" id="{A66830E6-1FEE-5A93-A15D-5C55E54ED1F4}"/>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63445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742E-3DF6-9F32-1956-600788151846}"/>
              </a:ext>
            </a:extLst>
          </p:cNvPr>
          <p:cNvSpPr>
            <a:spLocks noGrp="1"/>
          </p:cNvSpPr>
          <p:nvPr>
            <p:ph type="title"/>
          </p:nvPr>
        </p:nvSpPr>
        <p:spPr/>
        <p:txBody>
          <a:bodyPr/>
          <a:lstStyle/>
          <a:p>
            <a:r>
              <a:rPr lang="en-US"/>
              <a:t>Implementation Timeline</a:t>
            </a:r>
          </a:p>
        </p:txBody>
      </p:sp>
      <p:sp>
        <p:nvSpPr>
          <p:cNvPr id="7" name="TextBox 6">
            <a:extLst>
              <a:ext uri="{FF2B5EF4-FFF2-40B4-BE49-F238E27FC236}">
                <a16:creationId xmlns:a16="http://schemas.microsoft.com/office/drawing/2014/main" id="{0F8F902B-25CB-8035-BF9B-963B13FCD728}"/>
              </a:ext>
            </a:extLst>
          </p:cNvPr>
          <p:cNvSpPr txBox="1"/>
          <p:nvPr/>
        </p:nvSpPr>
        <p:spPr>
          <a:xfrm>
            <a:off x="685799" y="969264"/>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implementation timeline outlines the major workstreams, sequencing, and critical milestones that guide the path to Go‑Live.</a:t>
            </a:r>
          </a:p>
        </p:txBody>
      </p:sp>
      <p:sp>
        <p:nvSpPr>
          <p:cNvPr id="11" name="Slide Number Placeholder 3">
            <a:extLst>
              <a:ext uri="{FF2B5EF4-FFF2-40B4-BE49-F238E27FC236}">
                <a16:creationId xmlns:a16="http://schemas.microsoft.com/office/drawing/2014/main" id="{2CD504A2-72F5-D475-9844-5528BBD8679D}"/>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pic>
        <p:nvPicPr>
          <p:cNvPr id="3" name="Picture 2" descr="Alternate Text Description of Timeline (May 2026–January 2027)&#10;The image displays a horizontal project timeline covering May 2026 through January 2027. It includes multiple workstreams: Implementation, Training, Organizational Change Management, and Business Process Redesign. Each workstream contains tasks represented as colored horizontal bars with start and end dates. Vertical dotted lines mark monthly boundaries.&#10;Implementation Workstream&#10;• Monthly Readiness Checkpoints run from May 2026 through October 26, 2026.&#10;• Develop Project Go-Live Support Plan occurs from May 11 to June 30, 2026.&#10;• Organizational Support Plan Template spans July 1 to July 31, 2026.&#10;• Go-Live Support runs from October 26 to December 2026.&#10;• Command Center (Virtual) runs from October 26 to November 25, 2026.&#10;• Over-the-Shoulder support runs from October 26 to November 25, 2026.&#10;Training Workstream&#10;• Training activities span from May 11 through October 23, 2026.&#10;• In-App Learning (Enablement and In-App Guidance) begins June 15 and ends October 23, 2026.&#10;• Self-Paced Online Training (Enablement) runs from June 15 to October 9, 2026.&#10;• Train-the-Trainer runs June 15 through July 20, 2026.&#10;• Delivery of Train-the-Trainer sessions runs July 20 through August 28, 2026.&#10;• Ongoing Train-the-Trainer Office Hours and Support Channel runs June 15 to October 23, 2026.&#10;• Training Delivery occurs August 3 through October 23, 2026.&#10;• Instructor-Led Training runs from August 3 to October 23, 2026.&#10;• Refresher Training occurs from October 8 to October 23, 2026.&#10;Organizational Change Management Workstream&#10;• Organizational Change Management runs May 11 through November 1, 2026.&#10;• OCM Coordinators and Super User Network runs May 11 through November 1, 2026.&#10;• Establish Network and Plan occurs May 11 through June 30, 2026.&#10;• Execute Plan runs June 30 through November 1, 2026.&#10;Business Process Redesign Workstream&#10;• Business Process Redesign runs May 11 through November 1, 2026.&#10;• BPR Plan and Scheduling occurs May 11 through June 30, 2026.&#10;• OAS Deep Dives and Delta Workshops occur July 6 through September 15, 2026.&#10;• Organization Support Materials to Document Deltas spans July 15 through September 15, 2026.&#10;• Statewide Impact Register runs September 15 to October 15, 2026.&#10;• Key Findings run October 15 to November 1, 2026.&#10;At the bottom, a note reads: “Timelines as of July 10th. Dates are subject to change.”&#10;">
            <a:extLst>
              <a:ext uri="{FF2B5EF4-FFF2-40B4-BE49-F238E27FC236}">
                <a16:creationId xmlns:a16="http://schemas.microsoft.com/office/drawing/2014/main" id="{A59CC987-3259-87C3-6B8A-BD568120FF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 y="1274762"/>
            <a:ext cx="9684253" cy="5324475"/>
          </a:xfrm>
          <a:prstGeom prst="rect">
            <a:avLst/>
          </a:prstGeom>
        </p:spPr>
      </p:pic>
    </p:spTree>
    <p:extLst>
      <p:ext uri="{BB962C8B-B14F-4D97-AF65-F5344CB8AC3E}">
        <p14:creationId xmlns:p14="http://schemas.microsoft.com/office/powerpoint/2010/main" val="121579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F5CD-8FE5-C863-167B-FE2C09EDFEB7}"/>
              </a:ext>
            </a:extLst>
          </p:cNvPr>
          <p:cNvSpPr>
            <a:spLocks noGrp="1"/>
          </p:cNvSpPr>
          <p:nvPr>
            <p:ph type="title"/>
          </p:nvPr>
        </p:nvSpPr>
        <p:spPr/>
        <p:txBody>
          <a:bodyPr/>
          <a:lstStyle/>
          <a:p>
            <a:r>
              <a:rPr lang="en-US"/>
              <a:t>Organizational Change Management (OCM) Overview</a:t>
            </a:r>
          </a:p>
        </p:txBody>
      </p:sp>
      <p:sp>
        <p:nvSpPr>
          <p:cNvPr id="4" name="TextBox 3">
            <a:extLst>
              <a:ext uri="{FF2B5EF4-FFF2-40B4-BE49-F238E27FC236}">
                <a16:creationId xmlns:a16="http://schemas.microsoft.com/office/drawing/2014/main" id="{B4BF3177-9277-01C9-8996-D8E112ED83CC}"/>
              </a:ext>
            </a:extLst>
          </p:cNvPr>
          <p:cNvSpPr txBox="1"/>
          <p:nvPr/>
        </p:nvSpPr>
        <p:spPr>
          <a:xfrm>
            <a:off x="685799" y="1149089"/>
            <a:ext cx="10972800" cy="307777"/>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Organizational Change Management (OCM) has a crucial role in the success of the CWS-CARES Go-Live.</a:t>
            </a:r>
          </a:p>
        </p:txBody>
      </p:sp>
      <p:sp>
        <p:nvSpPr>
          <p:cNvPr id="10" name="Rectangle: Rounded Corners 9">
            <a:extLst>
              <a:ext uri="{FF2B5EF4-FFF2-40B4-BE49-F238E27FC236}">
                <a16:creationId xmlns:a16="http://schemas.microsoft.com/office/drawing/2014/main" id="{C7B2AC97-9B5D-9C85-C471-77FB97DACF25}"/>
              </a:ext>
            </a:extLst>
          </p:cNvPr>
          <p:cNvSpPr/>
          <p:nvPr/>
        </p:nvSpPr>
        <p:spPr>
          <a:xfrm>
            <a:off x="609600" y="1945506"/>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Strategic Planning &amp; Preparation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Aligns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people, processes, and technology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for Go‑Live readiness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Identifies how changes will affect end users and workflows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a structured approach to minimize disruption and resistance</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stakeholders understand what is changing and why</a:t>
            </a:r>
          </a:p>
        </p:txBody>
      </p:sp>
      <p:sp>
        <p:nvSpPr>
          <p:cNvPr id="11" name="Oval 10">
            <a:extLst>
              <a:ext uri="{FF2B5EF4-FFF2-40B4-BE49-F238E27FC236}">
                <a16:creationId xmlns:a16="http://schemas.microsoft.com/office/drawing/2014/main" id="{4FBE6722-0644-C470-7CFA-EB7B635BC8A1}"/>
              </a:ext>
              <a:ext uri="{C183D7F6-B498-43B3-948B-1728B52AA6E4}">
                <adec:decorative xmlns:adec="http://schemas.microsoft.com/office/drawing/2017/decorative" val="1"/>
              </a:ext>
            </a:extLst>
          </p:cNvPr>
          <p:cNvSpPr/>
          <p:nvPr/>
        </p:nvSpPr>
        <p:spPr>
          <a:xfrm>
            <a:off x="1836017"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5" name="Graphic 14" descr="Blueprint with solid fill">
            <a:extLst>
              <a:ext uri="{FF2B5EF4-FFF2-40B4-BE49-F238E27FC236}">
                <a16:creationId xmlns:a16="http://schemas.microsoft.com/office/drawing/2014/main" id="{89E87806-5D27-B989-5BCD-D37DC68310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8125" y="1783400"/>
            <a:ext cx="776433" cy="776433"/>
          </a:xfrm>
          <a:prstGeom prst="rect">
            <a:avLst/>
          </a:prstGeom>
        </p:spPr>
      </p:pic>
      <p:sp>
        <p:nvSpPr>
          <p:cNvPr id="9" name="Rectangle: Rounded Corners 8">
            <a:extLst>
              <a:ext uri="{FF2B5EF4-FFF2-40B4-BE49-F238E27FC236}">
                <a16:creationId xmlns:a16="http://schemas.microsoft.com/office/drawing/2014/main" id="{49C9A32D-A39F-DF7F-AECC-E17B449E88D1}"/>
              </a:ext>
            </a:extLst>
          </p:cNvPr>
          <p:cNvSpPr/>
          <p:nvPr/>
        </p:nvSpPr>
        <p:spPr>
          <a:xfrm>
            <a:off x="4267346" y="1945507"/>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Stakeholder Engagement &amp; Transparency</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Analyzes the stakeholder landscape to identify key groups and influencers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Clarifies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worker permissions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and role‑specific impacts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Provides clear, timely, and consistent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communication</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Reduces uncertainty by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keeping stakeholders informed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throughout the transition</a:t>
            </a:r>
          </a:p>
        </p:txBody>
      </p:sp>
      <p:sp>
        <p:nvSpPr>
          <p:cNvPr id="12" name="Oval 11">
            <a:extLst>
              <a:ext uri="{FF2B5EF4-FFF2-40B4-BE49-F238E27FC236}">
                <a16:creationId xmlns:a16="http://schemas.microsoft.com/office/drawing/2014/main" id="{BE1AFF4C-0D6F-C8E4-52CD-8DC56032E3B5}"/>
              </a:ext>
              <a:ext uri="{C183D7F6-B498-43B3-948B-1728B52AA6E4}">
                <adec:decorative xmlns:adec="http://schemas.microsoft.com/office/drawing/2017/decorative" val="1"/>
              </a:ext>
            </a:extLst>
          </p:cNvPr>
          <p:cNvSpPr/>
          <p:nvPr/>
        </p:nvSpPr>
        <p:spPr>
          <a:xfrm>
            <a:off x="5486400"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Graphic 16" descr="Handshake with solid fill">
            <a:extLst>
              <a:ext uri="{FF2B5EF4-FFF2-40B4-BE49-F238E27FC236}">
                <a16:creationId xmlns:a16="http://schemas.microsoft.com/office/drawing/2014/main" id="{56F5723B-79A5-697B-8844-FC4BDEA26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62600" y="1737329"/>
            <a:ext cx="914400" cy="914400"/>
          </a:xfrm>
          <a:prstGeom prst="rect">
            <a:avLst/>
          </a:prstGeom>
        </p:spPr>
      </p:pic>
      <p:sp>
        <p:nvSpPr>
          <p:cNvPr id="7" name="Rectangle: Rounded Corners 6">
            <a:extLst>
              <a:ext uri="{FF2B5EF4-FFF2-40B4-BE49-F238E27FC236}">
                <a16:creationId xmlns:a16="http://schemas.microsoft.com/office/drawing/2014/main" id="{92CFC2D4-249D-6BCD-0764-022223BDC6AC}"/>
              </a:ext>
            </a:extLst>
          </p:cNvPr>
          <p:cNvSpPr/>
          <p:nvPr/>
        </p:nvSpPr>
        <p:spPr>
          <a:xfrm>
            <a:off x="7925092" y="1945505"/>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Adoption, Support &amp; Trust Building</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Drives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acceptance and adoption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of the new CWS‑CARES system</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Supports end users through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training, readiness activities</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 and ongoing engagement</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trust by addressing concerns early and reinforcing benefits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a smooth transition at Go‑Live and beyond</a:t>
            </a:r>
          </a:p>
        </p:txBody>
      </p:sp>
      <p:sp>
        <p:nvSpPr>
          <p:cNvPr id="13" name="Oval 12">
            <a:extLst>
              <a:ext uri="{FF2B5EF4-FFF2-40B4-BE49-F238E27FC236}">
                <a16:creationId xmlns:a16="http://schemas.microsoft.com/office/drawing/2014/main" id="{660EF93A-54B5-EE6B-65AC-DA29E83E7EF0}"/>
              </a:ext>
              <a:ext uri="{C183D7F6-B498-43B3-948B-1728B52AA6E4}">
                <adec:decorative xmlns:adec="http://schemas.microsoft.com/office/drawing/2017/decorative" val="1"/>
              </a:ext>
            </a:extLst>
          </p:cNvPr>
          <p:cNvSpPr/>
          <p:nvPr/>
        </p:nvSpPr>
        <p:spPr>
          <a:xfrm>
            <a:off x="9129858"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6" name="Graphic 15" descr="Shield Tick with solid fill">
            <a:extLst>
              <a:ext uri="{FF2B5EF4-FFF2-40B4-BE49-F238E27FC236}">
                <a16:creationId xmlns:a16="http://schemas.microsoft.com/office/drawing/2014/main" id="{5B769F7F-D501-1875-E3AD-752E2EC5DF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06058" y="1737329"/>
            <a:ext cx="914400" cy="914400"/>
          </a:xfrm>
          <a:prstGeom prst="rect">
            <a:avLst/>
          </a:prstGeom>
        </p:spPr>
      </p:pic>
      <p:sp>
        <p:nvSpPr>
          <p:cNvPr id="8" name="Arrow: Left-Right 7">
            <a:extLst>
              <a:ext uri="{FF2B5EF4-FFF2-40B4-BE49-F238E27FC236}">
                <a16:creationId xmlns:a16="http://schemas.microsoft.com/office/drawing/2014/main" id="{5A870D3B-4680-1746-1BFB-EE8EB242295B}"/>
              </a:ext>
              <a:ext uri="{C183D7F6-B498-43B3-948B-1728B52AA6E4}">
                <adec:decorative xmlns:adec="http://schemas.microsoft.com/office/drawing/2017/decorative" val="1"/>
              </a:ext>
            </a:extLst>
          </p:cNvPr>
          <p:cNvSpPr/>
          <p:nvPr/>
        </p:nvSpPr>
        <p:spPr>
          <a:xfrm>
            <a:off x="945639" y="5291943"/>
            <a:ext cx="10043879" cy="594995"/>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hueOff val="0"/>
                  <a:satOff val="0"/>
                  <a:lumOff val="0"/>
                  <a:alphaOff val="0"/>
                </a:srgbClr>
              </a:solidFill>
              <a:effectLst/>
              <a:uLnTx/>
              <a:uFillTx/>
              <a:latin typeface="Arial" panose="020B0604020202020204"/>
              <a:ea typeface="+mn-ea"/>
              <a:cs typeface="+mn-cs"/>
            </a:endParaRPr>
          </a:p>
        </p:txBody>
      </p:sp>
      <p:sp>
        <p:nvSpPr>
          <p:cNvPr id="21" name="Slide Number Placeholder 3">
            <a:extLst>
              <a:ext uri="{FF2B5EF4-FFF2-40B4-BE49-F238E27FC236}">
                <a16:creationId xmlns:a16="http://schemas.microsoft.com/office/drawing/2014/main" id="{2E24ED0C-721E-D887-D91B-CEBA26097CB2}"/>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80263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51FCE-C73C-55AD-2258-242B2B045CB6}"/>
              </a:ext>
            </a:extLst>
          </p:cNvPr>
          <p:cNvSpPr>
            <a:spLocks noGrp="1"/>
          </p:cNvSpPr>
          <p:nvPr>
            <p:ph type="title"/>
          </p:nvPr>
        </p:nvSpPr>
        <p:spPr>
          <a:xfrm>
            <a:off x="831850" y="1709738"/>
            <a:ext cx="9098959" cy="2852737"/>
          </a:xfrm>
        </p:spPr>
        <p:txBody>
          <a:bodyPr>
            <a:normAutofit/>
          </a:bodyPr>
          <a:lstStyle/>
          <a:p>
            <a:r>
              <a:rPr lang="en-US"/>
              <a:t>OCM Measurement &amp; Evaluation</a:t>
            </a:r>
          </a:p>
        </p:txBody>
      </p:sp>
      <p:pic>
        <p:nvPicPr>
          <p:cNvPr id="8" name="Graphic 7" descr="Circles with arrows with solid fill">
            <a:extLst>
              <a:ext uri="{FF2B5EF4-FFF2-40B4-BE49-F238E27FC236}">
                <a16:creationId xmlns:a16="http://schemas.microsoft.com/office/drawing/2014/main" id="{FABDDBD1-566F-E29A-B496-D2F506A9DA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783515" y="539262"/>
            <a:ext cx="2889738" cy="2889738"/>
          </a:xfrm>
          <a:prstGeom prst="rect">
            <a:avLst/>
          </a:prstGeom>
        </p:spPr>
      </p:pic>
      <p:sp>
        <p:nvSpPr>
          <p:cNvPr id="4" name="Slide Number Placeholder 3">
            <a:extLst>
              <a:ext uri="{FF2B5EF4-FFF2-40B4-BE49-F238E27FC236}">
                <a16:creationId xmlns:a16="http://schemas.microsoft.com/office/drawing/2014/main" id="{F8DBE14C-105E-CCC4-DE64-DCD25CCB623A}"/>
              </a:ext>
            </a:extLst>
          </p:cNvPr>
          <p:cNvSpPr>
            <a:spLocks noGrp="1"/>
          </p:cNvSpPr>
          <p:nvPr>
            <p:ph type="sldNum" sz="quarter" idx="4294967295"/>
          </p:nvPr>
        </p:nvSpPr>
        <p:spPr>
          <a:xfrm>
            <a:off x="11673253" y="6324600"/>
            <a:ext cx="518747" cy="191947"/>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50505">
                    <a:tint val="75000"/>
                  </a:srgbClr>
                </a:solidFill>
                <a:effectLst/>
                <a:uLnTx/>
                <a:uFillTx/>
                <a:latin typeface="Arial" panose="020B0604020202020204" pitchFamily="34" charset="0"/>
                <a:ea typeface="+mn-ea"/>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50505">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31043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3D0A7-0A82-6AEC-3869-11BE9A5F04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EE47B-CB01-B7BD-67AD-92696BAB0DAF}"/>
              </a:ext>
            </a:extLst>
          </p:cNvPr>
          <p:cNvSpPr>
            <a:spLocks noGrp="1"/>
          </p:cNvSpPr>
          <p:nvPr>
            <p:ph type="title"/>
          </p:nvPr>
        </p:nvSpPr>
        <p:spPr/>
        <p:txBody>
          <a:bodyPr/>
          <a:lstStyle/>
          <a:p>
            <a:r>
              <a:rPr lang="en-US"/>
              <a:t>Measuring OCM Effectiveness</a:t>
            </a:r>
          </a:p>
        </p:txBody>
      </p:sp>
      <p:sp>
        <p:nvSpPr>
          <p:cNvPr id="19" name="TextBox 18">
            <a:extLst>
              <a:ext uri="{FF2B5EF4-FFF2-40B4-BE49-F238E27FC236}">
                <a16:creationId xmlns:a16="http://schemas.microsoft.com/office/drawing/2014/main" id="{E35789A8-3FAE-2BEF-F96F-B2FB7E9AA67B}"/>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Stakeholder Engagement Surveys generate the insights required to highlight risks, prioritize interventions, and inform decisions that support successful change adoption.</a:t>
            </a:r>
          </a:p>
        </p:txBody>
      </p:sp>
      <p:sp>
        <p:nvSpPr>
          <p:cNvPr id="4" name="Rectangle 3">
            <a:extLst>
              <a:ext uri="{FF2B5EF4-FFF2-40B4-BE49-F238E27FC236}">
                <a16:creationId xmlns:a16="http://schemas.microsoft.com/office/drawing/2014/main" id="{1BD66140-C517-1BAC-7372-CAC354730DE7}"/>
              </a:ext>
            </a:extLst>
          </p:cNvPr>
          <p:cNvSpPr/>
          <p:nvPr/>
        </p:nvSpPr>
        <p:spPr>
          <a:xfrm>
            <a:off x="609600" y="1941434"/>
            <a:ext cx="1326872" cy="2003465"/>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Definition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4" name="Graphic 13" descr="Pencil with solid fill">
            <a:extLst>
              <a:ext uri="{FF2B5EF4-FFF2-40B4-BE49-F238E27FC236}">
                <a16:creationId xmlns:a16="http://schemas.microsoft.com/office/drawing/2014/main" id="{27AF22B1-5123-E457-69E3-E1C40059AC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7193" y="3069335"/>
            <a:ext cx="591686" cy="594361"/>
          </a:xfrm>
          <a:prstGeom prst="rect">
            <a:avLst/>
          </a:prstGeom>
        </p:spPr>
      </p:pic>
      <p:sp>
        <p:nvSpPr>
          <p:cNvPr id="6" name="Rectangle 5">
            <a:extLst>
              <a:ext uri="{FF2B5EF4-FFF2-40B4-BE49-F238E27FC236}">
                <a16:creationId xmlns:a16="http://schemas.microsoft.com/office/drawing/2014/main" id="{76AD727A-047E-3327-A9DC-711FB0DF1609}"/>
              </a:ext>
            </a:extLst>
          </p:cNvPr>
          <p:cNvSpPr/>
          <p:nvPr/>
        </p:nvSpPr>
        <p:spPr>
          <a:xfrm>
            <a:off x="1936471" y="1941434"/>
            <a:ext cx="4119030" cy="2003465"/>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A structured evaluation of how prepared an Organization, its leaders, and its people are to adopt the CWS-CARES V1. It gauges awareness, willingness, capability, capacity, and risk through methods like surveys, interviews, and stakeholder mapping. The results identify gaps and inform targeted follow-on actions such as additional communications or training to improve adoption.</a:t>
            </a:r>
          </a:p>
        </p:txBody>
      </p:sp>
      <p:sp>
        <p:nvSpPr>
          <p:cNvPr id="5" name="Rectangle 4">
            <a:extLst>
              <a:ext uri="{FF2B5EF4-FFF2-40B4-BE49-F238E27FC236}">
                <a16:creationId xmlns:a16="http://schemas.microsoft.com/office/drawing/2014/main" id="{21A3FEAB-17A9-DD12-0CAF-635544A13A22}"/>
              </a:ext>
            </a:extLst>
          </p:cNvPr>
          <p:cNvSpPr/>
          <p:nvPr/>
        </p:nvSpPr>
        <p:spPr>
          <a:xfrm>
            <a:off x="6112777" y="1941434"/>
            <a:ext cx="1326872" cy="2003465"/>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Outcome</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Graphic 16" descr="Target with solid fill">
            <a:extLst>
              <a:ext uri="{FF2B5EF4-FFF2-40B4-BE49-F238E27FC236}">
                <a16:creationId xmlns:a16="http://schemas.microsoft.com/office/drawing/2014/main" id="{10B0C88B-1CB5-CFEB-8264-9DEF10AD8F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62680" y="3077619"/>
            <a:ext cx="627065" cy="594361"/>
          </a:xfrm>
          <a:prstGeom prst="rect">
            <a:avLst/>
          </a:prstGeom>
        </p:spPr>
      </p:pic>
      <p:sp>
        <p:nvSpPr>
          <p:cNvPr id="7" name="Rectangle 6">
            <a:extLst>
              <a:ext uri="{FF2B5EF4-FFF2-40B4-BE49-F238E27FC236}">
                <a16:creationId xmlns:a16="http://schemas.microsoft.com/office/drawing/2014/main" id="{2AADD0EE-7F76-5D5A-8D4F-B7B0E3BA7896}"/>
              </a:ext>
            </a:extLst>
          </p:cNvPr>
          <p:cNvSpPr/>
          <p:nvPr/>
        </p:nvSpPr>
        <p:spPr>
          <a:xfrm>
            <a:off x="7449194" y="1941434"/>
            <a:ext cx="4119030" cy="2003465"/>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Provide a clear view of engagement levels and risk or resistance hotspots by stakeholder group, function, or geography</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Identify prioritized interventions and plan adjustments (targeted communications, training, etc.)</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Measure baseline metrics and feedback mechanisms to track engagement and adoption over time and inform decision making</a:t>
            </a:r>
          </a:p>
        </p:txBody>
      </p:sp>
      <p:graphicFrame>
        <p:nvGraphicFramePr>
          <p:cNvPr id="12" name="Table 11">
            <a:extLst>
              <a:ext uri="{FF2B5EF4-FFF2-40B4-BE49-F238E27FC236}">
                <a16:creationId xmlns:a16="http://schemas.microsoft.com/office/drawing/2014/main" id="{7D8D08F8-44F0-CA6B-326C-FC9D55CCC637}"/>
              </a:ext>
            </a:extLst>
          </p:cNvPr>
          <p:cNvGraphicFramePr>
            <a:graphicFrameLocks noGrp="1"/>
          </p:cNvGraphicFramePr>
          <p:nvPr/>
        </p:nvGraphicFramePr>
        <p:xfrm>
          <a:off x="609599" y="4194982"/>
          <a:ext cx="10958624" cy="2026920"/>
        </p:xfrm>
        <a:graphic>
          <a:graphicData uri="http://schemas.openxmlformats.org/drawingml/2006/table">
            <a:tbl>
              <a:tblPr firstRow="1" firstCol="1" bandRow="1">
                <a:tableStyleId>{5C22544A-7EE6-4342-B048-85BDC9FD1C3A}</a:tableStyleId>
              </a:tblPr>
              <a:tblGrid>
                <a:gridCol w="766002">
                  <a:extLst>
                    <a:ext uri="{9D8B030D-6E8A-4147-A177-3AD203B41FA5}">
                      <a16:colId xmlns:a16="http://schemas.microsoft.com/office/drawing/2014/main" val="3156100852"/>
                    </a:ext>
                  </a:extLst>
                </a:gridCol>
                <a:gridCol w="10192622">
                  <a:extLst>
                    <a:ext uri="{9D8B030D-6E8A-4147-A177-3AD203B41FA5}">
                      <a16:colId xmlns:a16="http://schemas.microsoft.com/office/drawing/2014/main" val="53909628"/>
                    </a:ext>
                  </a:extLst>
                </a:gridCol>
              </a:tblGrid>
              <a:tr h="370840">
                <a:tc gridSpan="2">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mn-lt"/>
                          <a:ea typeface="+mn-ea"/>
                          <a:cs typeface="+mn-cs"/>
                        </a:rPr>
                        <a:t>Key Activities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US" sz="1200">
                        <a:solidFill>
                          <a:schemeClr val="tx1"/>
                        </a:solidFill>
                      </a:endParaRP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2995884"/>
                  </a:ext>
                </a:extLst>
              </a:tr>
              <a:tr h="370840">
                <a:tc>
                  <a:txBody>
                    <a:bodyPr/>
                    <a:lstStyle/>
                    <a:p>
                      <a:pPr algn="ctr"/>
                      <a:r>
                        <a:rPr lang="en-US" sz="1200">
                          <a:solidFill>
                            <a:schemeClr val="tx2"/>
                          </a:solidFill>
                        </a:rPr>
                        <a:t>1</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Review: </a:t>
                      </a:r>
                      <a:r>
                        <a:rPr lang="en-US" sz="1200" b="0">
                          <a:solidFill>
                            <a:schemeClr val="tx1"/>
                          </a:solidFill>
                        </a:rPr>
                        <a:t>Reference provided materials outline stakeholder engagement surveys and metrics. </a:t>
                      </a:r>
                      <a:r>
                        <a:rPr lang="en-US" sz="1200">
                          <a:solidFill>
                            <a:schemeClr val="tx1"/>
                          </a:solidFill>
                        </a:rPr>
                        <a:t>Clarify the impacted groups and processes, and what ‘ready’ means (criteria and success measures)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0840255"/>
                  </a:ext>
                </a:extLst>
              </a:tr>
              <a:tr h="370840">
                <a:tc>
                  <a:txBody>
                    <a:bodyPr/>
                    <a:lstStyle/>
                    <a:p>
                      <a:pPr algn="ctr"/>
                      <a:r>
                        <a:rPr lang="en-US" sz="1200">
                          <a:solidFill>
                            <a:schemeClr val="tx2"/>
                          </a:solidFill>
                        </a:rPr>
                        <a:t>2</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Build: </a:t>
                      </a:r>
                      <a:r>
                        <a:rPr lang="en-US" sz="1200" b="0">
                          <a:solidFill>
                            <a:schemeClr val="tx1"/>
                          </a:solidFill>
                        </a:rPr>
                        <a:t>Develop survey questions (qualitative and quantitative) to measure engagement. </a:t>
                      </a:r>
                      <a:r>
                        <a:rPr lang="en-US" sz="1200">
                          <a:solidFill>
                            <a:schemeClr val="tx1"/>
                          </a:solidFill>
                        </a:rPr>
                        <a:t>Collect data, review communications, engagement, and training plans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7218574"/>
                  </a:ext>
                </a:extLst>
              </a:tr>
              <a:tr h="370840">
                <a:tc>
                  <a:txBody>
                    <a:bodyPr/>
                    <a:lstStyle/>
                    <a:p>
                      <a:pPr algn="ctr"/>
                      <a:r>
                        <a:rPr lang="en-US" sz="1200">
                          <a:solidFill>
                            <a:schemeClr val="tx2"/>
                          </a:solidFill>
                        </a:rPr>
                        <a:t>3</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Analyze: </a:t>
                      </a:r>
                      <a:r>
                        <a:rPr lang="en-US" sz="1200" b="0">
                          <a:solidFill>
                            <a:schemeClr val="tx1"/>
                          </a:solidFill>
                        </a:rPr>
                        <a:t>Evaluate</a:t>
                      </a:r>
                      <a:r>
                        <a:rPr lang="en-US" sz="1200">
                          <a:solidFill>
                            <a:schemeClr val="tx1"/>
                          </a:solidFill>
                        </a:rPr>
                        <a:t> and visualize results, identify gaps/risks, and roots causes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288970"/>
                  </a:ext>
                </a:extLst>
              </a:tr>
              <a:tr h="370840">
                <a:tc>
                  <a:txBody>
                    <a:bodyPr/>
                    <a:lstStyle/>
                    <a:p>
                      <a:pPr algn="ctr"/>
                      <a:r>
                        <a:rPr lang="en-US" sz="1200">
                          <a:solidFill>
                            <a:schemeClr val="tx2"/>
                          </a:solidFill>
                        </a:rPr>
                        <a:t>4</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Refine:</a:t>
                      </a:r>
                      <a:r>
                        <a:rPr lang="en-US" sz="1200">
                          <a:solidFill>
                            <a:schemeClr val="tx1"/>
                          </a:solidFill>
                        </a:rPr>
                        <a:t> Build and agree on mitigation actions with timelines, owners, and a re-assessment cadence</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6025958"/>
                  </a:ext>
                </a:extLst>
              </a:tr>
            </a:tbl>
          </a:graphicData>
        </a:graphic>
      </p:graphicFrame>
      <p:sp>
        <p:nvSpPr>
          <p:cNvPr id="18" name="Slide Number Placeholder 3">
            <a:extLst>
              <a:ext uri="{FF2B5EF4-FFF2-40B4-BE49-F238E27FC236}">
                <a16:creationId xmlns:a16="http://schemas.microsoft.com/office/drawing/2014/main" id="{0D231739-8627-573B-910E-1A23647DEDC5}"/>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176687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68337-CD9F-1A70-B8B4-6DDCBCAFD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C28E4-4D46-0DA0-573D-29D6A543A92F}"/>
              </a:ext>
            </a:extLst>
          </p:cNvPr>
          <p:cNvSpPr>
            <a:spLocks noGrp="1"/>
          </p:cNvSpPr>
          <p:nvPr>
            <p:ph type="title"/>
          </p:nvPr>
        </p:nvSpPr>
        <p:spPr/>
        <p:txBody>
          <a:bodyPr/>
          <a:lstStyle/>
          <a:p>
            <a:r>
              <a:rPr lang="en-US"/>
              <a:t>Review: Stakeholder Engagement Survey Approach</a:t>
            </a:r>
          </a:p>
        </p:txBody>
      </p:sp>
      <p:sp>
        <p:nvSpPr>
          <p:cNvPr id="8" name="TextBox 7">
            <a:extLst>
              <a:ext uri="{FF2B5EF4-FFF2-40B4-BE49-F238E27FC236}">
                <a16:creationId xmlns:a16="http://schemas.microsoft.com/office/drawing/2014/main" id="{9D12F61B-D9E0-629A-D0C7-72278637D557}"/>
              </a:ext>
            </a:extLst>
          </p:cNvPr>
          <p:cNvSpPr txBox="1"/>
          <p:nvPr/>
        </p:nvSpPr>
        <p:spPr>
          <a:xfrm>
            <a:off x="685799" y="1149089"/>
            <a:ext cx="10972800" cy="73866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Stakeholder engagement should be owned and managed by the Organization Implementation team. All relevant stakeholders (CWDS Leadership, CWS-CARES Sponsors, etc.) must be aware of progress, risks, dependencies and actions required and make the informed decision.</a:t>
            </a:r>
          </a:p>
        </p:txBody>
      </p:sp>
      <p:grpSp>
        <p:nvGrpSpPr>
          <p:cNvPr id="14" name="Group 13">
            <a:extLst>
              <a:ext uri="{FF2B5EF4-FFF2-40B4-BE49-F238E27FC236}">
                <a16:creationId xmlns:a16="http://schemas.microsoft.com/office/drawing/2014/main" id="{C7926D32-A7DB-7A44-1353-4893C7FED2DF}"/>
              </a:ext>
              <a:ext uri="{C183D7F6-B498-43B3-948B-1728B52AA6E4}">
                <adec:decorative xmlns:adec="http://schemas.microsoft.com/office/drawing/2017/decorative" val="1"/>
              </a:ext>
            </a:extLst>
          </p:cNvPr>
          <p:cNvGrpSpPr/>
          <p:nvPr/>
        </p:nvGrpSpPr>
        <p:grpSpPr>
          <a:xfrm>
            <a:off x="685800" y="2303301"/>
            <a:ext cx="409128" cy="558760"/>
            <a:chOff x="5665336" y="1451542"/>
            <a:chExt cx="548140" cy="712407"/>
          </a:xfrm>
        </p:grpSpPr>
        <p:grpSp>
          <p:nvGrpSpPr>
            <p:cNvPr id="15" name="Group 14">
              <a:extLst>
                <a:ext uri="{FF2B5EF4-FFF2-40B4-BE49-F238E27FC236}">
                  <a16:creationId xmlns:a16="http://schemas.microsoft.com/office/drawing/2014/main" id="{6F818D5C-0A60-0A76-E5B4-96B95E01DE03}"/>
                </a:ext>
              </a:extLst>
            </p:cNvPr>
            <p:cNvGrpSpPr/>
            <p:nvPr/>
          </p:nvGrpSpPr>
          <p:grpSpPr>
            <a:xfrm>
              <a:off x="5665336" y="1451542"/>
              <a:ext cx="548140" cy="712407"/>
              <a:chOff x="6742141" y="886003"/>
              <a:chExt cx="966886" cy="1327545"/>
            </a:xfrm>
          </p:grpSpPr>
          <p:sp>
            <p:nvSpPr>
              <p:cNvPr id="17" name="Freeform 106">
                <a:extLst>
                  <a:ext uri="{FF2B5EF4-FFF2-40B4-BE49-F238E27FC236}">
                    <a16:creationId xmlns:a16="http://schemas.microsoft.com/office/drawing/2014/main" id="{B23A572D-F278-18C9-81FD-A872BEC6DD94}"/>
                  </a:ext>
                </a:extLst>
              </p:cNvPr>
              <p:cNvSpPr/>
              <p:nvPr/>
            </p:nvSpPr>
            <p:spPr>
              <a:xfrm>
                <a:off x="6742141" y="886003"/>
                <a:ext cx="966886" cy="1327545"/>
              </a:xfrm>
              <a:custGeom>
                <a:avLst/>
                <a:gdLst>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1805269 w 3610536"/>
                  <a:gd name="connsiteY8" fmla="*/ 621287 h 4598092"/>
                  <a:gd name="connsiteX9" fmla="*/ 621203 w 3610536"/>
                  <a:gd name="connsiteY9" fmla="*/ 1805513 h 4598092"/>
                  <a:gd name="connsiteX10" fmla="*/ 1805269 w 3610536"/>
                  <a:gd name="connsiteY10" fmla="*/ 2989739 h 4598092"/>
                  <a:gd name="connsiteX11" fmla="*/ 2989335 w 3610536"/>
                  <a:gd name="connsiteY11" fmla="*/ 1805513 h 4598092"/>
                  <a:gd name="connsiteX12" fmla="*/ 1805269 w 3610536"/>
                  <a:gd name="connsiteY12" fmla="*/ 621287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2989335 w 3610536"/>
                  <a:gd name="connsiteY8" fmla="*/ 1805513 h 4598092"/>
                  <a:gd name="connsiteX9" fmla="*/ 621203 w 3610536"/>
                  <a:gd name="connsiteY9" fmla="*/ 1805513 h 4598092"/>
                  <a:gd name="connsiteX10" fmla="*/ 1805269 w 3610536"/>
                  <a:gd name="connsiteY10" fmla="*/ 2989739 h 4598092"/>
                  <a:gd name="connsiteX11" fmla="*/ 2989335 w 3610536"/>
                  <a:gd name="connsiteY11" fmla="*/ 1805513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2989335 w 3610536"/>
                  <a:gd name="connsiteY8" fmla="*/ 1805513 h 4598092"/>
                  <a:gd name="connsiteX9" fmla="*/ 1805269 w 3610536"/>
                  <a:gd name="connsiteY9" fmla="*/ 2989739 h 4598092"/>
                  <a:gd name="connsiteX10" fmla="*/ 2989335 w 3610536"/>
                  <a:gd name="connsiteY10" fmla="*/ 1805513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0" fmla="*/ 1805268 w 3610536"/>
                  <a:gd name="connsiteY0" fmla="*/ 0 h 4725493"/>
                  <a:gd name="connsiteX1" fmla="*/ 3610536 w 3610536"/>
                  <a:gd name="connsiteY1" fmla="*/ 1805513 h 4725493"/>
                  <a:gd name="connsiteX2" fmla="*/ 3198301 w 3610536"/>
                  <a:gd name="connsiteY2" fmla="*/ 2953987 h 4725493"/>
                  <a:gd name="connsiteX3" fmla="*/ 1965282 w 3610536"/>
                  <a:gd name="connsiteY3" fmla="*/ 4527908 h 4725493"/>
                  <a:gd name="connsiteX4" fmla="*/ 1749704 w 3610536"/>
                  <a:gd name="connsiteY4" fmla="*/ 4704007 h 4725493"/>
                  <a:gd name="connsiteX5" fmla="*/ 528751 w 3610536"/>
                  <a:gd name="connsiteY5" fmla="*/ 3082203 h 4725493"/>
                  <a:gd name="connsiteX6" fmla="*/ 0 w 3610536"/>
                  <a:gd name="connsiteY6" fmla="*/ 1805513 h 4725493"/>
                  <a:gd name="connsiteX7" fmla="*/ 1805268 w 3610536"/>
                  <a:gd name="connsiteY7" fmla="*/ 0 h 4725493"/>
                  <a:gd name="connsiteX0" fmla="*/ 1805268 w 3610536"/>
                  <a:gd name="connsiteY0" fmla="*/ 0 h 4761370"/>
                  <a:gd name="connsiteX1" fmla="*/ 3610536 w 3610536"/>
                  <a:gd name="connsiteY1" fmla="*/ 1805513 h 4761370"/>
                  <a:gd name="connsiteX2" fmla="*/ 3198301 w 3610536"/>
                  <a:gd name="connsiteY2" fmla="*/ 2953987 h 4761370"/>
                  <a:gd name="connsiteX3" fmla="*/ 1932626 w 3610536"/>
                  <a:gd name="connsiteY3" fmla="*/ 4691185 h 4761370"/>
                  <a:gd name="connsiteX4" fmla="*/ 1749704 w 3610536"/>
                  <a:gd name="connsiteY4" fmla="*/ 4704007 h 4761370"/>
                  <a:gd name="connsiteX5" fmla="*/ 528751 w 3610536"/>
                  <a:gd name="connsiteY5" fmla="*/ 3082203 h 4761370"/>
                  <a:gd name="connsiteX6" fmla="*/ 0 w 3610536"/>
                  <a:gd name="connsiteY6" fmla="*/ 1805513 h 4761370"/>
                  <a:gd name="connsiteX7" fmla="*/ 1805268 w 3610536"/>
                  <a:gd name="connsiteY7" fmla="*/ 0 h 4761370"/>
                  <a:gd name="connsiteX0" fmla="*/ 1805268 w 3610536"/>
                  <a:gd name="connsiteY0" fmla="*/ 0 h 4754678"/>
                  <a:gd name="connsiteX1" fmla="*/ 3610536 w 3610536"/>
                  <a:gd name="connsiteY1" fmla="*/ 1805513 h 4754678"/>
                  <a:gd name="connsiteX2" fmla="*/ 3198301 w 3610536"/>
                  <a:gd name="connsiteY2" fmla="*/ 2953987 h 4754678"/>
                  <a:gd name="connsiteX3" fmla="*/ 1932626 w 3610536"/>
                  <a:gd name="connsiteY3" fmla="*/ 4691185 h 4754678"/>
                  <a:gd name="connsiteX4" fmla="*/ 1710518 w 3610536"/>
                  <a:gd name="connsiteY4" fmla="*/ 4690943 h 4754678"/>
                  <a:gd name="connsiteX5" fmla="*/ 528751 w 3610536"/>
                  <a:gd name="connsiteY5" fmla="*/ 3082203 h 4754678"/>
                  <a:gd name="connsiteX6" fmla="*/ 0 w 3610536"/>
                  <a:gd name="connsiteY6" fmla="*/ 1805513 h 4754678"/>
                  <a:gd name="connsiteX7" fmla="*/ 1805268 w 3610536"/>
                  <a:gd name="connsiteY7" fmla="*/ 0 h 4754678"/>
                  <a:gd name="connsiteX0" fmla="*/ 1805268 w 3610536"/>
                  <a:gd name="connsiteY0" fmla="*/ 0 h 4918829"/>
                  <a:gd name="connsiteX1" fmla="*/ 3610536 w 3610536"/>
                  <a:gd name="connsiteY1" fmla="*/ 1805513 h 4918829"/>
                  <a:gd name="connsiteX2" fmla="*/ 3198301 w 3610536"/>
                  <a:gd name="connsiteY2" fmla="*/ 2953987 h 4918829"/>
                  <a:gd name="connsiteX3" fmla="*/ 1932626 w 3610536"/>
                  <a:gd name="connsiteY3" fmla="*/ 4691185 h 4918829"/>
                  <a:gd name="connsiteX4" fmla="*/ 1723579 w 3610536"/>
                  <a:gd name="connsiteY4" fmla="*/ 4899937 h 4918829"/>
                  <a:gd name="connsiteX5" fmla="*/ 528751 w 3610536"/>
                  <a:gd name="connsiteY5" fmla="*/ 3082203 h 4918829"/>
                  <a:gd name="connsiteX6" fmla="*/ 0 w 3610536"/>
                  <a:gd name="connsiteY6" fmla="*/ 1805513 h 4918829"/>
                  <a:gd name="connsiteX7" fmla="*/ 1805268 w 3610536"/>
                  <a:gd name="connsiteY7" fmla="*/ 0 h 4918829"/>
                  <a:gd name="connsiteX0" fmla="*/ 1805268 w 3610536"/>
                  <a:gd name="connsiteY0" fmla="*/ 0 h 4957301"/>
                  <a:gd name="connsiteX1" fmla="*/ 3610536 w 3610536"/>
                  <a:gd name="connsiteY1" fmla="*/ 1805513 h 4957301"/>
                  <a:gd name="connsiteX2" fmla="*/ 3198301 w 3610536"/>
                  <a:gd name="connsiteY2" fmla="*/ 2953987 h 4957301"/>
                  <a:gd name="connsiteX3" fmla="*/ 1893438 w 3610536"/>
                  <a:gd name="connsiteY3" fmla="*/ 4887118 h 4957301"/>
                  <a:gd name="connsiteX4" fmla="*/ 1723579 w 3610536"/>
                  <a:gd name="connsiteY4" fmla="*/ 4899937 h 4957301"/>
                  <a:gd name="connsiteX5" fmla="*/ 528751 w 3610536"/>
                  <a:gd name="connsiteY5" fmla="*/ 3082203 h 4957301"/>
                  <a:gd name="connsiteX6" fmla="*/ 0 w 3610536"/>
                  <a:gd name="connsiteY6" fmla="*/ 1805513 h 4957301"/>
                  <a:gd name="connsiteX7" fmla="*/ 1805268 w 3610536"/>
                  <a:gd name="connsiteY7" fmla="*/ 0 h 4957301"/>
                  <a:gd name="connsiteX0" fmla="*/ 1805268 w 3610536"/>
                  <a:gd name="connsiteY0" fmla="*/ 0 h 4960927"/>
                  <a:gd name="connsiteX1" fmla="*/ 3610536 w 3610536"/>
                  <a:gd name="connsiteY1" fmla="*/ 1805513 h 4960927"/>
                  <a:gd name="connsiteX2" fmla="*/ 3198301 w 3610536"/>
                  <a:gd name="connsiteY2" fmla="*/ 2953987 h 4960927"/>
                  <a:gd name="connsiteX3" fmla="*/ 1893438 w 3610536"/>
                  <a:gd name="connsiteY3" fmla="*/ 4887118 h 4960927"/>
                  <a:gd name="connsiteX4" fmla="*/ 1684391 w 3610536"/>
                  <a:gd name="connsiteY4" fmla="*/ 4906468 h 4960927"/>
                  <a:gd name="connsiteX5" fmla="*/ 528751 w 3610536"/>
                  <a:gd name="connsiteY5" fmla="*/ 3082203 h 4960927"/>
                  <a:gd name="connsiteX6" fmla="*/ 0 w 3610536"/>
                  <a:gd name="connsiteY6" fmla="*/ 1805513 h 4960927"/>
                  <a:gd name="connsiteX7" fmla="*/ 1805268 w 3610536"/>
                  <a:gd name="connsiteY7" fmla="*/ 0 h 4960927"/>
                  <a:gd name="connsiteX0" fmla="*/ 1805268 w 3610536"/>
                  <a:gd name="connsiteY0" fmla="*/ 0 h 4957301"/>
                  <a:gd name="connsiteX1" fmla="*/ 3610536 w 3610536"/>
                  <a:gd name="connsiteY1" fmla="*/ 1805513 h 4957301"/>
                  <a:gd name="connsiteX2" fmla="*/ 3198301 w 3610536"/>
                  <a:gd name="connsiteY2" fmla="*/ 2953987 h 4957301"/>
                  <a:gd name="connsiteX3" fmla="*/ 1893438 w 3610536"/>
                  <a:gd name="connsiteY3" fmla="*/ 4887118 h 4957301"/>
                  <a:gd name="connsiteX4" fmla="*/ 1671331 w 3610536"/>
                  <a:gd name="connsiteY4" fmla="*/ 4899938 h 4957301"/>
                  <a:gd name="connsiteX5" fmla="*/ 528751 w 3610536"/>
                  <a:gd name="connsiteY5" fmla="*/ 3082203 h 4957301"/>
                  <a:gd name="connsiteX6" fmla="*/ 0 w 3610536"/>
                  <a:gd name="connsiteY6" fmla="*/ 1805513 h 4957301"/>
                  <a:gd name="connsiteX7" fmla="*/ 1805268 w 3610536"/>
                  <a:gd name="connsiteY7" fmla="*/ 0 h 49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0536" h="4957301">
                    <a:moveTo>
                      <a:pt x="1805268" y="0"/>
                    </a:moveTo>
                    <a:cubicBezTo>
                      <a:pt x="2802290" y="0"/>
                      <a:pt x="3610536" y="808356"/>
                      <a:pt x="3610536" y="1805513"/>
                    </a:cubicBezTo>
                    <a:cubicBezTo>
                      <a:pt x="3610536" y="2241769"/>
                      <a:pt x="3455833" y="2641888"/>
                      <a:pt x="3198301" y="2953987"/>
                    </a:cubicBezTo>
                    <a:lnTo>
                      <a:pt x="1893438" y="4887118"/>
                    </a:lnTo>
                    <a:cubicBezTo>
                      <a:pt x="1812199" y="4975437"/>
                      <a:pt x="1759650" y="4981177"/>
                      <a:pt x="1671331" y="4899938"/>
                    </a:cubicBezTo>
                    <a:lnTo>
                      <a:pt x="528751" y="3082203"/>
                    </a:lnTo>
                    <a:cubicBezTo>
                      <a:pt x="244924" y="2755470"/>
                      <a:pt x="0" y="2304091"/>
                      <a:pt x="0" y="1805513"/>
                    </a:cubicBezTo>
                    <a:cubicBezTo>
                      <a:pt x="0" y="808356"/>
                      <a:pt x="808246" y="0"/>
                      <a:pt x="1805268" y="0"/>
                    </a:cubicBezTo>
                    <a:close/>
                  </a:path>
                </a:pathLst>
              </a:custGeom>
              <a:solidFill>
                <a:schemeClr val="accent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ptos"/>
                  <a:ea typeface="+mn-ea"/>
                  <a:cs typeface="+mn-cs"/>
                </a:endParaRPr>
              </a:p>
            </p:txBody>
          </p:sp>
          <p:sp>
            <p:nvSpPr>
              <p:cNvPr id="18" name="Oval 17">
                <a:extLst>
                  <a:ext uri="{FF2B5EF4-FFF2-40B4-BE49-F238E27FC236}">
                    <a16:creationId xmlns:a16="http://schemas.microsoft.com/office/drawing/2014/main" id="{99433119-E5A9-E5C8-FC38-148541FC1740}"/>
                  </a:ext>
                </a:extLst>
              </p:cNvPr>
              <p:cNvSpPr/>
              <p:nvPr/>
            </p:nvSpPr>
            <p:spPr>
              <a:xfrm>
                <a:off x="6902114" y="1034514"/>
                <a:ext cx="679649" cy="679741"/>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ptos"/>
                  <a:ea typeface="+mn-ea"/>
                  <a:cs typeface="+mn-cs"/>
                </a:endParaRPr>
              </a:p>
            </p:txBody>
          </p:sp>
        </p:grpSp>
        <p:sp>
          <p:nvSpPr>
            <p:cNvPr id="16" name="Rectangle 15">
              <a:extLst>
                <a:ext uri="{FF2B5EF4-FFF2-40B4-BE49-F238E27FC236}">
                  <a16:creationId xmlns:a16="http://schemas.microsoft.com/office/drawing/2014/main" id="{CC8D665A-9B5D-7831-A989-3C597FCA54B5}"/>
                </a:ext>
              </a:extLst>
            </p:cNvPr>
            <p:cNvSpPr/>
            <p:nvPr/>
          </p:nvSpPr>
          <p:spPr>
            <a:xfrm>
              <a:off x="5819675" y="1526606"/>
              <a:ext cx="239461" cy="3335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ptos"/>
                <a:ea typeface="+mn-ea"/>
                <a:cs typeface="+mn-cs"/>
              </a:endParaRPr>
            </a:p>
          </p:txBody>
        </p:sp>
      </p:grpSp>
      <p:sp>
        <p:nvSpPr>
          <p:cNvPr id="19" name="TextBox 18">
            <a:extLst>
              <a:ext uri="{FF2B5EF4-FFF2-40B4-BE49-F238E27FC236}">
                <a16:creationId xmlns:a16="http://schemas.microsoft.com/office/drawing/2014/main" id="{F5DCF5E6-AD70-826D-3869-08A5BF6F156B}"/>
              </a:ext>
            </a:extLst>
          </p:cNvPr>
          <p:cNvSpPr txBox="1"/>
          <p:nvPr/>
        </p:nvSpPr>
        <p:spPr>
          <a:xfrm>
            <a:off x="766614" y="2362176"/>
            <a:ext cx="311792" cy="538360"/>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01</a:t>
            </a:r>
          </a:p>
        </p:txBody>
      </p:sp>
      <p:sp>
        <p:nvSpPr>
          <p:cNvPr id="13" name="TextBox 12">
            <a:extLst>
              <a:ext uri="{FF2B5EF4-FFF2-40B4-BE49-F238E27FC236}">
                <a16:creationId xmlns:a16="http://schemas.microsoft.com/office/drawing/2014/main" id="{88E4931A-EA41-4AF0-3C59-AB17CD962F42}"/>
              </a:ext>
            </a:extLst>
          </p:cNvPr>
          <p:cNvSpPr txBox="1"/>
          <p:nvPr/>
        </p:nvSpPr>
        <p:spPr>
          <a:xfrm>
            <a:off x="1125093" y="2405840"/>
            <a:ext cx="3076629" cy="415039"/>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a:ea typeface="+mn-ea"/>
                <a:cs typeface="+mn-cs"/>
              </a:rPr>
              <a:t>Define Engagement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1"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Rectangle 33">
            <a:extLst>
              <a:ext uri="{FF2B5EF4-FFF2-40B4-BE49-F238E27FC236}">
                <a16:creationId xmlns:a16="http://schemas.microsoft.com/office/drawing/2014/main" id="{F97131DC-CC0A-32B0-CA11-4BDEDE860663}"/>
              </a:ext>
              <a:ext uri="{C183D7F6-B498-43B3-948B-1728B52AA6E4}">
                <adec:decorative xmlns:adec="http://schemas.microsoft.com/office/drawing/2017/decorative" val="1"/>
              </a:ext>
            </a:extLst>
          </p:cNvPr>
          <p:cNvSpPr/>
          <p:nvPr/>
        </p:nvSpPr>
        <p:spPr>
          <a:xfrm>
            <a:off x="688256" y="3000206"/>
            <a:ext cx="3538821"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ptos"/>
              <a:ea typeface="+mn-ea"/>
              <a:cs typeface="+mn-cs"/>
            </a:endParaRPr>
          </a:p>
        </p:txBody>
      </p:sp>
      <p:sp>
        <p:nvSpPr>
          <p:cNvPr id="11" name="TextBox 10">
            <a:extLst>
              <a:ext uri="{FF2B5EF4-FFF2-40B4-BE49-F238E27FC236}">
                <a16:creationId xmlns:a16="http://schemas.microsoft.com/office/drawing/2014/main" id="{7B1962B8-26DC-2659-EDF1-0AF4B0FA0A89}"/>
              </a:ext>
            </a:extLst>
          </p:cNvPr>
          <p:cNvSpPr txBox="1"/>
          <p:nvPr/>
        </p:nvSpPr>
        <p:spPr>
          <a:xfrm>
            <a:off x="688256" y="3091646"/>
            <a:ext cx="3538821" cy="2434025"/>
          </a:xfrm>
          <a:prstGeom prst="rect">
            <a:avLst/>
          </a:prstGeom>
          <a:solidFill>
            <a:schemeClr val="bg2">
              <a:lumMod val="90000"/>
            </a:schemeClr>
          </a:solidFill>
          <a:ln>
            <a:noFill/>
          </a:ln>
        </p:spPr>
        <p:txBody>
          <a:bodyPr wrap="square" lIns="108000" tIns="144000" rIns="54610" bIns="54610" rtlCol="0" anchor="t">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Why:</a:t>
            </a: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To identify and assess the focus areas of change readiness (Purpose &amp; Objectives, Leadership, Communications &amp; Engagement, Readiness &amp; Capability)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How:</a:t>
            </a: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 </a:t>
            </a:r>
            <a:endParaRPr kumimoji="0" lang="en-GB" sz="2400" b="0" i="0" u="none" strike="noStrike" kern="1200" cap="none" spc="0" normalizeH="0" baseline="0" noProof="0">
              <a:ln>
                <a:noFill/>
              </a:ln>
              <a:solidFill>
                <a:prstClr val="black"/>
              </a:solidFill>
              <a:effectLst/>
              <a:uLnTx/>
              <a:uFillTx/>
              <a:latin typeface="Arial" panose="020B0604020202020204"/>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Identify focus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Identify stakeholder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Prepare questionnaire for each focus area</a:t>
            </a:r>
          </a:p>
        </p:txBody>
      </p:sp>
      <p:grpSp>
        <p:nvGrpSpPr>
          <p:cNvPr id="22" name="Group 21">
            <a:extLst>
              <a:ext uri="{FF2B5EF4-FFF2-40B4-BE49-F238E27FC236}">
                <a16:creationId xmlns:a16="http://schemas.microsoft.com/office/drawing/2014/main" id="{FDD0E010-F318-1F0A-7B79-B368A67ADACE}"/>
              </a:ext>
              <a:ext uri="{C183D7F6-B498-43B3-948B-1728B52AA6E4}">
                <adec:decorative xmlns:adec="http://schemas.microsoft.com/office/drawing/2017/decorative" val="1"/>
              </a:ext>
            </a:extLst>
          </p:cNvPr>
          <p:cNvGrpSpPr/>
          <p:nvPr/>
        </p:nvGrpSpPr>
        <p:grpSpPr>
          <a:xfrm>
            <a:off x="4316922" y="2265627"/>
            <a:ext cx="409128" cy="558760"/>
            <a:chOff x="5665336" y="1451542"/>
            <a:chExt cx="548140" cy="712407"/>
          </a:xfrm>
        </p:grpSpPr>
        <p:grpSp>
          <p:nvGrpSpPr>
            <p:cNvPr id="23" name="Group 22">
              <a:extLst>
                <a:ext uri="{FF2B5EF4-FFF2-40B4-BE49-F238E27FC236}">
                  <a16:creationId xmlns:a16="http://schemas.microsoft.com/office/drawing/2014/main" id="{548FCEA0-CFB6-BBD7-17D0-140402D9FD46}"/>
                </a:ext>
              </a:extLst>
            </p:cNvPr>
            <p:cNvGrpSpPr/>
            <p:nvPr/>
          </p:nvGrpSpPr>
          <p:grpSpPr>
            <a:xfrm>
              <a:off x="5665336" y="1451542"/>
              <a:ext cx="548140" cy="712407"/>
              <a:chOff x="6742141" y="886003"/>
              <a:chExt cx="966886" cy="1327545"/>
            </a:xfrm>
          </p:grpSpPr>
          <p:sp>
            <p:nvSpPr>
              <p:cNvPr id="25" name="Freeform 106">
                <a:extLst>
                  <a:ext uri="{FF2B5EF4-FFF2-40B4-BE49-F238E27FC236}">
                    <a16:creationId xmlns:a16="http://schemas.microsoft.com/office/drawing/2014/main" id="{B1C23B69-3629-5710-6192-645621E32A57}"/>
                  </a:ext>
                </a:extLst>
              </p:cNvPr>
              <p:cNvSpPr/>
              <p:nvPr/>
            </p:nvSpPr>
            <p:spPr>
              <a:xfrm>
                <a:off x="6742141" y="886003"/>
                <a:ext cx="966886" cy="1327545"/>
              </a:xfrm>
              <a:custGeom>
                <a:avLst/>
                <a:gdLst>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1805269 w 3610536"/>
                  <a:gd name="connsiteY8" fmla="*/ 621287 h 4598092"/>
                  <a:gd name="connsiteX9" fmla="*/ 621203 w 3610536"/>
                  <a:gd name="connsiteY9" fmla="*/ 1805513 h 4598092"/>
                  <a:gd name="connsiteX10" fmla="*/ 1805269 w 3610536"/>
                  <a:gd name="connsiteY10" fmla="*/ 2989739 h 4598092"/>
                  <a:gd name="connsiteX11" fmla="*/ 2989335 w 3610536"/>
                  <a:gd name="connsiteY11" fmla="*/ 1805513 h 4598092"/>
                  <a:gd name="connsiteX12" fmla="*/ 1805269 w 3610536"/>
                  <a:gd name="connsiteY12" fmla="*/ 621287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2989335 w 3610536"/>
                  <a:gd name="connsiteY8" fmla="*/ 1805513 h 4598092"/>
                  <a:gd name="connsiteX9" fmla="*/ 621203 w 3610536"/>
                  <a:gd name="connsiteY9" fmla="*/ 1805513 h 4598092"/>
                  <a:gd name="connsiteX10" fmla="*/ 1805269 w 3610536"/>
                  <a:gd name="connsiteY10" fmla="*/ 2989739 h 4598092"/>
                  <a:gd name="connsiteX11" fmla="*/ 2989335 w 3610536"/>
                  <a:gd name="connsiteY11" fmla="*/ 1805513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2989335 w 3610536"/>
                  <a:gd name="connsiteY8" fmla="*/ 1805513 h 4598092"/>
                  <a:gd name="connsiteX9" fmla="*/ 1805269 w 3610536"/>
                  <a:gd name="connsiteY9" fmla="*/ 2989739 h 4598092"/>
                  <a:gd name="connsiteX10" fmla="*/ 2989335 w 3610536"/>
                  <a:gd name="connsiteY10" fmla="*/ 1805513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0" fmla="*/ 1805268 w 3610536"/>
                  <a:gd name="connsiteY0" fmla="*/ 0 h 4725493"/>
                  <a:gd name="connsiteX1" fmla="*/ 3610536 w 3610536"/>
                  <a:gd name="connsiteY1" fmla="*/ 1805513 h 4725493"/>
                  <a:gd name="connsiteX2" fmla="*/ 3198301 w 3610536"/>
                  <a:gd name="connsiteY2" fmla="*/ 2953987 h 4725493"/>
                  <a:gd name="connsiteX3" fmla="*/ 1965282 w 3610536"/>
                  <a:gd name="connsiteY3" fmla="*/ 4527908 h 4725493"/>
                  <a:gd name="connsiteX4" fmla="*/ 1749704 w 3610536"/>
                  <a:gd name="connsiteY4" fmla="*/ 4704007 h 4725493"/>
                  <a:gd name="connsiteX5" fmla="*/ 528751 w 3610536"/>
                  <a:gd name="connsiteY5" fmla="*/ 3082203 h 4725493"/>
                  <a:gd name="connsiteX6" fmla="*/ 0 w 3610536"/>
                  <a:gd name="connsiteY6" fmla="*/ 1805513 h 4725493"/>
                  <a:gd name="connsiteX7" fmla="*/ 1805268 w 3610536"/>
                  <a:gd name="connsiteY7" fmla="*/ 0 h 4725493"/>
                  <a:gd name="connsiteX0" fmla="*/ 1805268 w 3610536"/>
                  <a:gd name="connsiteY0" fmla="*/ 0 h 4761370"/>
                  <a:gd name="connsiteX1" fmla="*/ 3610536 w 3610536"/>
                  <a:gd name="connsiteY1" fmla="*/ 1805513 h 4761370"/>
                  <a:gd name="connsiteX2" fmla="*/ 3198301 w 3610536"/>
                  <a:gd name="connsiteY2" fmla="*/ 2953987 h 4761370"/>
                  <a:gd name="connsiteX3" fmla="*/ 1932626 w 3610536"/>
                  <a:gd name="connsiteY3" fmla="*/ 4691185 h 4761370"/>
                  <a:gd name="connsiteX4" fmla="*/ 1749704 w 3610536"/>
                  <a:gd name="connsiteY4" fmla="*/ 4704007 h 4761370"/>
                  <a:gd name="connsiteX5" fmla="*/ 528751 w 3610536"/>
                  <a:gd name="connsiteY5" fmla="*/ 3082203 h 4761370"/>
                  <a:gd name="connsiteX6" fmla="*/ 0 w 3610536"/>
                  <a:gd name="connsiteY6" fmla="*/ 1805513 h 4761370"/>
                  <a:gd name="connsiteX7" fmla="*/ 1805268 w 3610536"/>
                  <a:gd name="connsiteY7" fmla="*/ 0 h 4761370"/>
                  <a:gd name="connsiteX0" fmla="*/ 1805268 w 3610536"/>
                  <a:gd name="connsiteY0" fmla="*/ 0 h 4754678"/>
                  <a:gd name="connsiteX1" fmla="*/ 3610536 w 3610536"/>
                  <a:gd name="connsiteY1" fmla="*/ 1805513 h 4754678"/>
                  <a:gd name="connsiteX2" fmla="*/ 3198301 w 3610536"/>
                  <a:gd name="connsiteY2" fmla="*/ 2953987 h 4754678"/>
                  <a:gd name="connsiteX3" fmla="*/ 1932626 w 3610536"/>
                  <a:gd name="connsiteY3" fmla="*/ 4691185 h 4754678"/>
                  <a:gd name="connsiteX4" fmla="*/ 1710518 w 3610536"/>
                  <a:gd name="connsiteY4" fmla="*/ 4690943 h 4754678"/>
                  <a:gd name="connsiteX5" fmla="*/ 528751 w 3610536"/>
                  <a:gd name="connsiteY5" fmla="*/ 3082203 h 4754678"/>
                  <a:gd name="connsiteX6" fmla="*/ 0 w 3610536"/>
                  <a:gd name="connsiteY6" fmla="*/ 1805513 h 4754678"/>
                  <a:gd name="connsiteX7" fmla="*/ 1805268 w 3610536"/>
                  <a:gd name="connsiteY7" fmla="*/ 0 h 4754678"/>
                  <a:gd name="connsiteX0" fmla="*/ 1805268 w 3610536"/>
                  <a:gd name="connsiteY0" fmla="*/ 0 h 4918829"/>
                  <a:gd name="connsiteX1" fmla="*/ 3610536 w 3610536"/>
                  <a:gd name="connsiteY1" fmla="*/ 1805513 h 4918829"/>
                  <a:gd name="connsiteX2" fmla="*/ 3198301 w 3610536"/>
                  <a:gd name="connsiteY2" fmla="*/ 2953987 h 4918829"/>
                  <a:gd name="connsiteX3" fmla="*/ 1932626 w 3610536"/>
                  <a:gd name="connsiteY3" fmla="*/ 4691185 h 4918829"/>
                  <a:gd name="connsiteX4" fmla="*/ 1723579 w 3610536"/>
                  <a:gd name="connsiteY4" fmla="*/ 4899937 h 4918829"/>
                  <a:gd name="connsiteX5" fmla="*/ 528751 w 3610536"/>
                  <a:gd name="connsiteY5" fmla="*/ 3082203 h 4918829"/>
                  <a:gd name="connsiteX6" fmla="*/ 0 w 3610536"/>
                  <a:gd name="connsiteY6" fmla="*/ 1805513 h 4918829"/>
                  <a:gd name="connsiteX7" fmla="*/ 1805268 w 3610536"/>
                  <a:gd name="connsiteY7" fmla="*/ 0 h 4918829"/>
                  <a:gd name="connsiteX0" fmla="*/ 1805268 w 3610536"/>
                  <a:gd name="connsiteY0" fmla="*/ 0 h 4957301"/>
                  <a:gd name="connsiteX1" fmla="*/ 3610536 w 3610536"/>
                  <a:gd name="connsiteY1" fmla="*/ 1805513 h 4957301"/>
                  <a:gd name="connsiteX2" fmla="*/ 3198301 w 3610536"/>
                  <a:gd name="connsiteY2" fmla="*/ 2953987 h 4957301"/>
                  <a:gd name="connsiteX3" fmla="*/ 1893438 w 3610536"/>
                  <a:gd name="connsiteY3" fmla="*/ 4887118 h 4957301"/>
                  <a:gd name="connsiteX4" fmla="*/ 1723579 w 3610536"/>
                  <a:gd name="connsiteY4" fmla="*/ 4899937 h 4957301"/>
                  <a:gd name="connsiteX5" fmla="*/ 528751 w 3610536"/>
                  <a:gd name="connsiteY5" fmla="*/ 3082203 h 4957301"/>
                  <a:gd name="connsiteX6" fmla="*/ 0 w 3610536"/>
                  <a:gd name="connsiteY6" fmla="*/ 1805513 h 4957301"/>
                  <a:gd name="connsiteX7" fmla="*/ 1805268 w 3610536"/>
                  <a:gd name="connsiteY7" fmla="*/ 0 h 4957301"/>
                  <a:gd name="connsiteX0" fmla="*/ 1805268 w 3610536"/>
                  <a:gd name="connsiteY0" fmla="*/ 0 h 4960927"/>
                  <a:gd name="connsiteX1" fmla="*/ 3610536 w 3610536"/>
                  <a:gd name="connsiteY1" fmla="*/ 1805513 h 4960927"/>
                  <a:gd name="connsiteX2" fmla="*/ 3198301 w 3610536"/>
                  <a:gd name="connsiteY2" fmla="*/ 2953987 h 4960927"/>
                  <a:gd name="connsiteX3" fmla="*/ 1893438 w 3610536"/>
                  <a:gd name="connsiteY3" fmla="*/ 4887118 h 4960927"/>
                  <a:gd name="connsiteX4" fmla="*/ 1684391 w 3610536"/>
                  <a:gd name="connsiteY4" fmla="*/ 4906468 h 4960927"/>
                  <a:gd name="connsiteX5" fmla="*/ 528751 w 3610536"/>
                  <a:gd name="connsiteY5" fmla="*/ 3082203 h 4960927"/>
                  <a:gd name="connsiteX6" fmla="*/ 0 w 3610536"/>
                  <a:gd name="connsiteY6" fmla="*/ 1805513 h 4960927"/>
                  <a:gd name="connsiteX7" fmla="*/ 1805268 w 3610536"/>
                  <a:gd name="connsiteY7" fmla="*/ 0 h 4960927"/>
                  <a:gd name="connsiteX0" fmla="*/ 1805268 w 3610536"/>
                  <a:gd name="connsiteY0" fmla="*/ 0 h 4957301"/>
                  <a:gd name="connsiteX1" fmla="*/ 3610536 w 3610536"/>
                  <a:gd name="connsiteY1" fmla="*/ 1805513 h 4957301"/>
                  <a:gd name="connsiteX2" fmla="*/ 3198301 w 3610536"/>
                  <a:gd name="connsiteY2" fmla="*/ 2953987 h 4957301"/>
                  <a:gd name="connsiteX3" fmla="*/ 1893438 w 3610536"/>
                  <a:gd name="connsiteY3" fmla="*/ 4887118 h 4957301"/>
                  <a:gd name="connsiteX4" fmla="*/ 1671331 w 3610536"/>
                  <a:gd name="connsiteY4" fmla="*/ 4899938 h 4957301"/>
                  <a:gd name="connsiteX5" fmla="*/ 528751 w 3610536"/>
                  <a:gd name="connsiteY5" fmla="*/ 3082203 h 4957301"/>
                  <a:gd name="connsiteX6" fmla="*/ 0 w 3610536"/>
                  <a:gd name="connsiteY6" fmla="*/ 1805513 h 4957301"/>
                  <a:gd name="connsiteX7" fmla="*/ 1805268 w 3610536"/>
                  <a:gd name="connsiteY7" fmla="*/ 0 h 49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0536" h="4957301">
                    <a:moveTo>
                      <a:pt x="1805268" y="0"/>
                    </a:moveTo>
                    <a:cubicBezTo>
                      <a:pt x="2802290" y="0"/>
                      <a:pt x="3610536" y="808356"/>
                      <a:pt x="3610536" y="1805513"/>
                    </a:cubicBezTo>
                    <a:cubicBezTo>
                      <a:pt x="3610536" y="2241769"/>
                      <a:pt x="3455833" y="2641888"/>
                      <a:pt x="3198301" y="2953987"/>
                    </a:cubicBezTo>
                    <a:lnTo>
                      <a:pt x="1893438" y="4887118"/>
                    </a:lnTo>
                    <a:cubicBezTo>
                      <a:pt x="1812199" y="4975437"/>
                      <a:pt x="1759650" y="4981177"/>
                      <a:pt x="1671331" y="4899938"/>
                    </a:cubicBezTo>
                    <a:lnTo>
                      <a:pt x="528751" y="3082203"/>
                    </a:lnTo>
                    <a:cubicBezTo>
                      <a:pt x="244924" y="2755470"/>
                      <a:pt x="0" y="2304091"/>
                      <a:pt x="0" y="1805513"/>
                    </a:cubicBezTo>
                    <a:cubicBezTo>
                      <a:pt x="0" y="808356"/>
                      <a:pt x="808246" y="0"/>
                      <a:pt x="1805268" y="0"/>
                    </a:cubicBezTo>
                    <a:close/>
                  </a:path>
                </a:pathLst>
              </a:custGeom>
              <a:solidFill>
                <a:schemeClr val="accent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ptos"/>
                  <a:ea typeface="+mn-ea"/>
                  <a:cs typeface="+mn-cs"/>
                </a:endParaRPr>
              </a:p>
            </p:txBody>
          </p:sp>
          <p:sp>
            <p:nvSpPr>
              <p:cNvPr id="26" name="Oval 25">
                <a:extLst>
                  <a:ext uri="{FF2B5EF4-FFF2-40B4-BE49-F238E27FC236}">
                    <a16:creationId xmlns:a16="http://schemas.microsoft.com/office/drawing/2014/main" id="{363628EB-11A6-16C9-8FA0-205B1AD43345}"/>
                  </a:ext>
                </a:extLst>
              </p:cNvPr>
              <p:cNvSpPr/>
              <p:nvPr/>
            </p:nvSpPr>
            <p:spPr>
              <a:xfrm>
                <a:off x="6902114" y="1034514"/>
                <a:ext cx="679649" cy="679741"/>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ptos"/>
                  <a:ea typeface="+mn-ea"/>
                  <a:cs typeface="+mn-cs"/>
                </a:endParaRPr>
              </a:p>
            </p:txBody>
          </p:sp>
        </p:grpSp>
        <p:sp>
          <p:nvSpPr>
            <p:cNvPr id="24" name="Rectangle 23">
              <a:extLst>
                <a:ext uri="{FF2B5EF4-FFF2-40B4-BE49-F238E27FC236}">
                  <a16:creationId xmlns:a16="http://schemas.microsoft.com/office/drawing/2014/main" id="{7887D558-8449-8F33-2495-53B381A73601}"/>
                </a:ext>
              </a:extLst>
            </p:cNvPr>
            <p:cNvSpPr/>
            <p:nvPr/>
          </p:nvSpPr>
          <p:spPr>
            <a:xfrm>
              <a:off x="5819675" y="1526606"/>
              <a:ext cx="239461" cy="3335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ptos"/>
                <a:ea typeface="+mn-ea"/>
                <a:cs typeface="+mn-cs"/>
              </a:endParaRPr>
            </a:p>
          </p:txBody>
        </p:sp>
      </p:grpSp>
      <p:sp>
        <p:nvSpPr>
          <p:cNvPr id="27" name="TextBox 26">
            <a:extLst>
              <a:ext uri="{FF2B5EF4-FFF2-40B4-BE49-F238E27FC236}">
                <a16:creationId xmlns:a16="http://schemas.microsoft.com/office/drawing/2014/main" id="{866C4819-1010-F74D-7F69-E34213DEB96A}"/>
              </a:ext>
            </a:extLst>
          </p:cNvPr>
          <p:cNvSpPr txBox="1"/>
          <p:nvPr/>
        </p:nvSpPr>
        <p:spPr>
          <a:xfrm>
            <a:off x="4391081" y="2322601"/>
            <a:ext cx="311792" cy="329309"/>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02</a:t>
            </a:r>
          </a:p>
        </p:txBody>
      </p:sp>
      <p:sp>
        <p:nvSpPr>
          <p:cNvPr id="21" name="TextBox 20">
            <a:extLst>
              <a:ext uri="{FF2B5EF4-FFF2-40B4-BE49-F238E27FC236}">
                <a16:creationId xmlns:a16="http://schemas.microsoft.com/office/drawing/2014/main" id="{DEE88541-1917-25FC-4ED8-1A2CE8620D90}"/>
              </a:ext>
            </a:extLst>
          </p:cNvPr>
          <p:cNvSpPr txBox="1"/>
          <p:nvPr/>
        </p:nvSpPr>
        <p:spPr>
          <a:xfrm>
            <a:off x="4777643" y="2405841"/>
            <a:ext cx="3139140" cy="506942"/>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a:ea typeface="+mn-ea"/>
                <a:cs typeface="+mn-cs"/>
              </a:rPr>
              <a:t>Measure Engagement</a:t>
            </a:r>
          </a:p>
        </p:txBody>
      </p:sp>
      <p:sp>
        <p:nvSpPr>
          <p:cNvPr id="35" name="Rectangle 34">
            <a:extLst>
              <a:ext uri="{FF2B5EF4-FFF2-40B4-BE49-F238E27FC236}">
                <a16:creationId xmlns:a16="http://schemas.microsoft.com/office/drawing/2014/main" id="{018D248A-FAA2-657F-6C23-51B516FC82A3}"/>
              </a:ext>
              <a:ext uri="{C183D7F6-B498-43B3-948B-1728B52AA6E4}">
                <adec:decorative xmlns:adec="http://schemas.microsoft.com/office/drawing/2017/decorative" val="1"/>
              </a:ext>
            </a:extLst>
          </p:cNvPr>
          <p:cNvSpPr/>
          <p:nvPr/>
        </p:nvSpPr>
        <p:spPr>
          <a:xfrm>
            <a:off x="4377961" y="3000206"/>
            <a:ext cx="3538821" cy="914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ptos"/>
              <a:ea typeface="+mn-ea"/>
              <a:cs typeface="+mn-cs"/>
            </a:endParaRPr>
          </a:p>
        </p:txBody>
      </p:sp>
      <p:sp>
        <p:nvSpPr>
          <p:cNvPr id="10" name="TextBox 9">
            <a:extLst>
              <a:ext uri="{FF2B5EF4-FFF2-40B4-BE49-F238E27FC236}">
                <a16:creationId xmlns:a16="http://schemas.microsoft.com/office/drawing/2014/main" id="{DF344ED9-3733-09FD-D2F0-D2653FD10EEB}"/>
              </a:ext>
            </a:extLst>
          </p:cNvPr>
          <p:cNvSpPr txBox="1"/>
          <p:nvPr/>
        </p:nvSpPr>
        <p:spPr>
          <a:xfrm>
            <a:off x="4377961" y="3083736"/>
            <a:ext cx="3538821" cy="2450577"/>
          </a:xfrm>
          <a:prstGeom prst="rect">
            <a:avLst/>
          </a:prstGeom>
          <a:solidFill>
            <a:schemeClr val="bg2">
              <a:lumMod val="90000"/>
            </a:schemeClr>
          </a:solidFill>
          <a:ln>
            <a:noFill/>
          </a:ln>
        </p:spPr>
        <p:txBody>
          <a:bodyPr wrap="square" lIns="108000" tIns="144000" rIns="54610" bIns="54610" rtlCol="0">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Why:</a:t>
            </a: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To measure stakeholder engagement based on engagement criteria and questionnaire responses</a:t>
            </a:r>
            <a:endParaRPr kumimoji="0" lang="en-GB" sz="1200" b="1"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200" b="1"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How: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Launch stakeholder engagement survey/interview questionnaire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Analyze responses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Conduct focus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8" name="Group 27">
            <a:extLst>
              <a:ext uri="{FF2B5EF4-FFF2-40B4-BE49-F238E27FC236}">
                <a16:creationId xmlns:a16="http://schemas.microsoft.com/office/drawing/2014/main" id="{15D492C3-34A0-CCE1-B1A4-89CB0B714258}"/>
              </a:ext>
              <a:ext uri="{C183D7F6-B498-43B3-948B-1728B52AA6E4}">
                <adec:decorative xmlns:adec="http://schemas.microsoft.com/office/drawing/2017/decorative" val="1"/>
              </a:ext>
            </a:extLst>
          </p:cNvPr>
          <p:cNvGrpSpPr/>
          <p:nvPr/>
        </p:nvGrpSpPr>
        <p:grpSpPr>
          <a:xfrm>
            <a:off x="8067666" y="2265627"/>
            <a:ext cx="409128" cy="558760"/>
            <a:chOff x="5665336" y="1451542"/>
            <a:chExt cx="548140" cy="712407"/>
          </a:xfrm>
        </p:grpSpPr>
        <p:grpSp>
          <p:nvGrpSpPr>
            <p:cNvPr id="29" name="Group 28">
              <a:extLst>
                <a:ext uri="{FF2B5EF4-FFF2-40B4-BE49-F238E27FC236}">
                  <a16:creationId xmlns:a16="http://schemas.microsoft.com/office/drawing/2014/main" id="{F381FB5E-5723-30EF-BAAC-7E873A2039B0}"/>
                </a:ext>
              </a:extLst>
            </p:cNvPr>
            <p:cNvGrpSpPr/>
            <p:nvPr/>
          </p:nvGrpSpPr>
          <p:grpSpPr>
            <a:xfrm>
              <a:off x="5665336" y="1451542"/>
              <a:ext cx="548140" cy="712407"/>
              <a:chOff x="6742141" y="886003"/>
              <a:chExt cx="966886" cy="1327545"/>
            </a:xfrm>
          </p:grpSpPr>
          <p:sp>
            <p:nvSpPr>
              <p:cNvPr id="31" name="Freeform 106">
                <a:extLst>
                  <a:ext uri="{FF2B5EF4-FFF2-40B4-BE49-F238E27FC236}">
                    <a16:creationId xmlns:a16="http://schemas.microsoft.com/office/drawing/2014/main" id="{CE0E3BD4-A4B8-A088-9392-475A77841586}"/>
                  </a:ext>
                </a:extLst>
              </p:cNvPr>
              <p:cNvSpPr/>
              <p:nvPr/>
            </p:nvSpPr>
            <p:spPr>
              <a:xfrm>
                <a:off x="6742141" y="886003"/>
                <a:ext cx="966886" cy="1327545"/>
              </a:xfrm>
              <a:custGeom>
                <a:avLst/>
                <a:gdLst>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1805269 w 3610536"/>
                  <a:gd name="connsiteY8" fmla="*/ 621287 h 4598092"/>
                  <a:gd name="connsiteX9" fmla="*/ 621203 w 3610536"/>
                  <a:gd name="connsiteY9" fmla="*/ 1805513 h 4598092"/>
                  <a:gd name="connsiteX10" fmla="*/ 1805269 w 3610536"/>
                  <a:gd name="connsiteY10" fmla="*/ 2989739 h 4598092"/>
                  <a:gd name="connsiteX11" fmla="*/ 2989335 w 3610536"/>
                  <a:gd name="connsiteY11" fmla="*/ 1805513 h 4598092"/>
                  <a:gd name="connsiteX12" fmla="*/ 1805269 w 3610536"/>
                  <a:gd name="connsiteY12" fmla="*/ 621287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2989335 w 3610536"/>
                  <a:gd name="connsiteY8" fmla="*/ 1805513 h 4598092"/>
                  <a:gd name="connsiteX9" fmla="*/ 621203 w 3610536"/>
                  <a:gd name="connsiteY9" fmla="*/ 1805513 h 4598092"/>
                  <a:gd name="connsiteX10" fmla="*/ 1805269 w 3610536"/>
                  <a:gd name="connsiteY10" fmla="*/ 2989739 h 4598092"/>
                  <a:gd name="connsiteX11" fmla="*/ 2989335 w 3610536"/>
                  <a:gd name="connsiteY11" fmla="*/ 1805513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8" fmla="*/ 2989335 w 3610536"/>
                  <a:gd name="connsiteY8" fmla="*/ 1805513 h 4598092"/>
                  <a:gd name="connsiteX9" fmla="*/ 1805269 w 3610536"/>
                  <a:gd name="connsiteY9" fmla="*/ 2989739 h 4598092"/>
                  <a:gd name="connsiteX10" fmla="*/ 2989335 w 3610536"/>
                  <a:gd name="connsiteY10" fmla="*/ 1805513 h 4598092"/>
                  <a:gd name="connsiteX0" fmla="*/ 1805268 w 3610536"/>
                  <a:gd name="connsiteY0" fmla="*/ 0 h 4598092"/>
                  <a:gd name="connsiteX1" fmla="*/ 3610536 w 3610536"/>
                  <a:gd name="connsiteY1" fmla="*/ 1805513 h 4598092"/>
                  <a:gd name="connsiteX2" fmla="*/ 3198301 w 3610536"/>
                  <a:gd name="connsiteY2" fmla="*/ 2953987 h 4598092"/>
                  <a:gd name="connsiteX3" fmla="*/ 1965282 w 3610536"/>
                  <a:gd name="connsiteY3" fmla="*/ 4527908 h 4598092"/>
                  <a:gd name="connsiteX4" fmla="*/ 1658270 w 3610536"/>
                  <a:gd name="connsiteY4" fmla="*/ 4540728 h 4598092"/>
                  <a:gd name="connsiteX5" fmla="*/ 528751 w 3610536"/>
                  <a:gd name="connsiteY5" fmla="*/ 3082203 h 4598092"/>
                  <a:gd name="connsiteX6" fmla="*/ 0 w 3610536"/>
                  <a:gd name="connsiteY6" fmla="*/ 1805513 h 4598092"/>
                  <a:gd name="connsiteX7" fmla="*/ 1805268 w 3610536"/>
                  <a:gd name="connsiteY7" fmla="*/ 0 h 4598092"/>
                  <a:gd name="connsiteX0" fmla="*/ 1805268 w 3610536"/>
                  <a:gd name="connsiteY0" fmla="*/ 0 h 4725493"/>
                  <a:gd name="connsiteX1" fmla="*/ 3610536 w 3610536"/>
                  <a:gd name="connsiteY1" fmla="*/ 1805513 h 4725493"/>
                  <a:gd name="connsiteX2" fmla="*/ 3198301 w 3610536"/>
                  <a:gd name="connsiteY2" fmla="*/ 2953987 h 4725493"/>
                  <a:gd name="connsiteX3" fmla="*/ 1965282 w 3610536"/>
                  <a:gd name="connsiteY3" fmla="*/ 4527908 h 4725493"/>
                  <a:gd name="connsiteX4" fmla="*/ 1749704 w 3610536"/>
                  <a:gd name="connsiteY4" fmla="*/ 4704007 h 4725493"/>
                  <a:gd name="connsiteX5" fmla="*/ 528751 w 3610536"/>
                  <a:gd name="connsiteY5" fmla="*/ 3082203 h 4725493"/>
                  <a:gd name="connsiteX6" fmla="*/ 0 w 3610536"/>
                  <a:gd name="connsiteY6" fmla="*/ 1805513 h 4725493"/>
                  <a:gd name="connsiteX7" fmla="*/ 1805268 w 3610536"/>
                  <a:gd name="connsiteY7" fmla="*/ 0 h 4725493"/>
                  <a:gd name="connsiteX0" fmla="*/ 1805268 w 3610536"/>
                  <a:gd name="connsiteY0" fmla="*/ 0 h 4761370"/>
                  <a:gd name="connsiteX1" fmla="*/ 3610536 w 3610536"/>
                  <a:gd name="connsiteY1" fmla="*/ 1805513 h 4761370"/>
                  <a:gd name="connsiteX2" fmla="*/ 3198301 w 3610536"/>
                  <a:gd name="connsiteY2" fmla="*/ 2953987 h 4761370"/>
                  <a:gd name="connsiteX3" fmla="*/ 1932626 w 3610536"/>
                  <a:gd name="connsiteY3" fmla="*/ 4691185 h 4761370"/>
                  <a:gd name="connsiteX4" fmla="*/ 1749704 w 3610536"/>
                  <a:gd name="connsiteY4" fmla="*/ 4704007 h 4761370"/>
                  <a:gd name="connsiteX5" fmla="*/ 528751 w 3610536"/>
                  <a:gd name="connsiteY5" fmla="*/ 3082203 h 4761370"/>
                  <a:gd name="connsiteX6" fmla="*/ 0 w 3610536"/>
                  <a:gd name="connsiteY6" fmla="*/ 1805513 h 4761370"/>
                  <a:gd name="connsiteX7" fmla="*/ 1805268 w 3610536"/>
                  <a:gd name="connsiteY7" fmla="*/ 0 h 4761370"/>
                  <a:gd name="connsiteX0" fmla="*/ 1805268 w 3610536"/>
                  <a:gd name="connsiteY0" fmla="*/ 0 h 4754678"/>
                  <a:gd name="connsiteX1" fmla="*/ 3610536 w 3610536"/>
                  <a:gd name="connsiteY1" fmla="*/ 1805513 h 4754678"/>
                  <a:gd name="connsiteX2" fmla="*/ 3198301 w 3610536"/>
                  <a:gd name="connsiteY2" fmla="*/ 2953987 h 4754678"/>
                  <a:gd name="connsiteX3" fmla="*/ 1932626 w 3610536"/>
                  <a:gd name="connsiteY3" fmla="*/ 4691185 h 4754678"/>
                  <a:gd name="connsiteX4" fmla="*/ 1710518 w 3610536"/>
                  <a:gd name="connsiteY4" fmla="*/ 4690943 h 4754678"/>
                  <a:gd name="connsiteX5" fmla="*/ 528751 w 3610536"/>
                  <a:gd name="connsiteY5" fmla="*/ 3082203 h 4754678"/>
                  <a:gd name="connsiteX6" fmla="*/ 0 w 3610536"/>
                  <a:gd name="connsiteY6" fmla="*/ 1805513 h 4754678"/>
                  <a:gd name="connsiteX7" fmla="*/ 1805268 w 3610536"/>
                  <a:gd name="connsiteY7" fmla="*/ 0 h 4754678"/>
                  <a:gd name="connsiteX0" fmla="*/ 1805268 w 3610536"/>
                  <a:gd name="connsiteY0" fmla="*/ 0 h 4918829"/>
                  <a:gd name="connsiteX1" fmla="*/ 3610536 w 3610536"/>
                  <a:gd name="connsiteY1" fmla="*/ 1805513 h 4918829"/>
                  <a:gd name="connsiteX2" fmla="*/ 3198301 w 3610536"/>
                  <a:gd name="connsiteY2" fmla="*/ 2953987 h 4918829"/>
                  <a:gd name="connsiteX3" fmla="*/ 1932626 w 3610536"/>
                  <a:gd name="connsiteY3" fmla="*/ 4691185 h 4918829"/>
                  <a:gd name="connsiteX4" fmla="*/ 1723579 w 3610536"/>
                  <a:gd name="connsiteY4" fmla="*/ 4899937 h 4918829"/>
                  <a:gd name="connsiteX5" fmla="*/ 528751 w 3610536"/>
                  <a:gd name="connsiteY5" fmla="*/ 3082203 h 4918829"/>
                  <a:gd name="connsiteX6" fmla="*/ 0 w 3610536"/>
                  <a:gd name="connsiteY6" fmla="*/ 1805513 h 4918829"/>
                  <a:gd name="connsiteX7" fmla="*/ 1805268 w 3610536"/>
                  <a:gd name="connsiteY7" fmla="*/ 0 h 4918829"/>
                  <a:gd name="connsiteX0" fmla="*/ 1805268 w 3610536"/>
                  <a:gd name="connsiteY0" fmla="*/ 0 h 4957301"/>
                  <a:gd name="connsiteX1" fmla="*/ 3610536 w 3610536"/>
                  <a:gd name="connsiteY1" fmla="*/ 1805513 h 4957301"/>
                  <a:gd name="connsiteX2" fmla="*/ 3198301 w 3610536"/>
                  <a:gd name="connsiteY2" fmla="*/ 2953987 h 4957301"/>
                  <a:gd name="connsiteX3" fmla="*/ 1893438 w 3610536"/>
                  <a:gd name="connsiteY3" fmla="*/ 4887118 h 4957301"/>
                  <a:gd name="connsiteX4" fmla="*/ 1723579 w 3610536"/>
                  <a:gd name="connsiteY4" fmla="*/ 4899937 h 4957301"/>
                  <a:gd name="connsiteX5" fmla="*/ 528751 w 3610536"/>
                  <a:gd name="connsiteY5" fmla="*/ 3082203 h 4957301"/>
                  <a:gd name="connsiteX6" fmla="*/ 0 w 3610536"/>
                  <a:gd name="connsiteY6" fmla="*/ 1805513 h 4957301"/>
                  <a:gd name="connsiteX7" fmla="*/ 1805268 w 3610536"/>
                  <a:gd name="connsiteY7" fmla="*/ 0 h 4957301"/>
                  <a:gd name="connsiteX0" fmla="*/ 1805268 w 3610536"/>
                  <a:gd name="connsiteY0" fmla="*/ 0 h 4960927"/>
                  <a:gd name="connsiteX1" fmla="*/ 3610536 w 3610536"/>
                  <a:gd name="connsiteY1" fmla="*/ 1805513 h 4960927"/>
                  <a:gd name="connsiteX2" fmla="*/ 3198301 w 3610536"/>
                  <a:gd name="connsiteY2" fmla="*/ 2953987 h 4960927"/>
                  <a:gd name="connsiteX3" fmla="*/ 1893438 w 3610536"/>
                  <a:gd name="connsiteY3" fmla="*/ 4887118 h 4960927"/>
                  <a:gd name="connsiteX4" fmla="*/ 1684391 w 3610536"/>
                  <a:gd name="connsiteY4" fmla="*/ 4906468 h 4960927"/>
                  <a:gd name="connsiteX5" fmla="*/ 528751 w 3610536"/>
                  <a:gd name="connsiteY5" fmla="*/ 3082203 h 4960927"/>
                  <a:gd name="connsiteX6" fmla="*/ 0 w 3610536"/>
                  <a:gd name="connsiteY6" fmla="*/ 1805513 h 4960927"/>
                  <a:gd name="connsiteX7" fmla="*/ 1805268 w 3610536"/>
                  <a:gd name="connsiteY7" fmla="*/ 0 h 4960927"/>
                  <a:gd name="connsiteX0" fmla="*/ 1805268 w 3610536"/>
                  <a:gd name="connsiteY0" fmla="*/ 0 h 4957301"/>
                  <a:gd name="connsiteX1" fmla="*/ 3610536 w 3610536"/>
                  <a:gd name="connsiteY1" fmla="*/ 1805513 h 4957301"/>
                  <a:gd name="connsiteX2" fmla="*/ 3198301 w 3610536"/>
                  <a:gd name="connsiteY2" fmla="*/ 2953987 h 4957301"/>
                  <a:gd name="connsiteX3" fmla="*/ 1893438 w 3610536"/>
                  <a:gd name="connsiteY3" fmla="*/ 4887118 h 4957301"/>
                  <a:gd name="connsiteX4" fmla="*/ 1671331 w 3610536"/>
                  <a:gd name="connsiteY4" fmla="*/ 4899938 h 4957301"/>
                  <a:gd name="connsiteX5" fmla="*/ 528751 w 3610536"/>
                  <a:gd name="connsiteY5" fmla="*/ 3082203 h 4957301"/>
                  <a:gd name="connsiteX6" fmla="*/ 0 w 3610536"/>
                  <a:gd name="connsiteY6" fmla="*/ 1805513 h 4957301"/>
                  <a:gd name="connsiteX7" fmla="*/ 1805268 w 3610536"/>
                  <a:gd name="connsiteY7" fmla="*/ 0 h 49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0536" h="4957301">
                    <a:moveTo>
                      <a:pt x="1805268" y="0"/>
                    </a:moveTo>
                    <a:cubicBezTo>
                      <a:pt x="2802290" y="0"/>
                      <a:pt x="3610536" y="808356"/>
                      <a:pt x="3610536" y="1805513"/>
                    </a:cubicBezTo>
                    <a:cubicBezTo>
                      <a:pt x="3610536" y="2241769"/>
                      <a:pt x="3455833" y="2641888"/>
                      <a:pt x="3198301" y="2953987"/>
                    </a:cubicBezTo>
                    <a:lnTo>
                      <a:pt x="1893438" y="4887118"/>
                    </a:lnTo>
                    <a:cubicBezTo>
                      <a:pt x="1812199" y="4975437"/>
                      <a:pt x="1759650" y="4981177"/>
                      <a:pt x="1671331" y="4899938"/>
                    </a:cubicBezTo>
                    <a:lnTo>
                      <a:pt x="528751" y="3082203"/>
                    </a:lnTo>
                    <a:cubicBezTo>
                      <a:pt x="244924" y="2755470"/>
                      <a:pt x="0" y="2304091"/>
                      <a:pt x="0" y="1805513"/>
                    </a:cubicBezTo>
                    <a:cubicBezTo>
                      <a:pt x="0" y="808356"/>
                      <a:pt x="808246" y="0"/>
                      <a:pt x="1805268" y="0"/>
                    </a:cubicBezTo>
                    <a:close/>
                  </a:path>
                </a:pathLst>
              </a:custGeom>
              <a:solidFill>
                <a:schemeClr val="tx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ptos"/>
                  <a:ea typeface="+mn-ea"/>
                  <a:cs typeface="+mn-cs"/>
                </a:endParaRPr>
              </a:p>
            </p:txBody>
          </p:sp>
          <p:sp>
            <p:nvSpPr>
              <p:cNvPr id="32" name="Oval 31">
                <a:extLst>
                  <a:ext uri="{FF2B5EF4-FFF2-40B4-BE49-F238E27FC236}">
                    <a16:creationId xmlns:a16="http://schemas.microsoft.com/office/drawing/2014/main" id="{BC788090-7D63-AE7B-7B63-22CDB6FD49F1}"/>
                  </a:ext>
                </a:extLst>
              </p:cNvPr>
              <p:cNvSpPr/>
              <p:nvPr/>
            </p:nvSpPr>
            <p:spPr>
              <a:xfrm>
                <a:off x="6902114" y="1034514"/>
                <a:ext cx="679649" cy="679741"/>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ptos"/>
                  <a:ea typeface="+mn-ea"/>
                  <a:cs typeface="+mn-cs"/>
                </a:endParaRPr>
              </a:p>
            </p:txBody>
          </p:sp>
        </p:grpSp>
        <p:sp>
          <p:nvSpPr>
            <p:cNvPr id="30" name="Rectangle 29">
              <a:extLst>
                <a:ext uri="{FF2B5EF4-FFF2-40B4-BE49-F238E27FC236}">
                  <a16:creationId xmlns:a16="http://schemas.microsoft.com/office/drawing/2014/main" id="{41B2ED12-497F-8DFB-F17A-598DA6DC851B}"/>
                </a:ext>
              </a:extLst>
            </p:cNvPr>
            <p:cNvSpPr/>
            <p:nvPr/>
          </p:nvSpPr>
          <p:spPr>
            <a:xfrm>
              <a:off x="5819675" y="1526606"/>
              <a:ext cx="239461" cy="3335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ptos"/>
                <a:ea typeface="+mn-ea"/>
                <a:cs typeface="+mn-cs"/>
              </a:endParaRPr>
            </a:p>
          </p:txBody>
        </p:sp>
      </p:grpSp>
      <p:sp>
        <p:nvSpPr>
          <p:cNvPr id="33" name="TextBox 32">
            <a:extLst>
              <a:ext uri="{FF2B5EF4-FFF2-40B4-BE49-F238E27FC236}">
                <a16:creationId xmlns:a16="http://schemas.microsoft.com/office/drawing/2014/main" id="{70F4E2D9-FAAE-A873-EA8E-2345A9EAA752}"/>
              </a:ext>
            </a:extLst>
          </p:cNvPr>
          <p:cNvSpPr txBox="1"/>
          <p:nvPr/>
        </p:nvSpPr>
        <p:spPr>
          <a:xfrm>
            <a:off x="8146597" y="2321082"/>
            <a:ext cx="311792" cy="538360"/>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03</a:t>
            </a:r>
          </a:p>
        </p:txBody>
      </p:sp>
      <p:sp>
        <p:nvSpPr>
          <p:cNvPr id="20" name="TextBox 19">
            <a:extLst>
              <a:ext uri="{FF2B5EF4-FFF2-40B4-BE49-F238E27FC236}">
                <a16:creationId xmlns:a16="http://schemas.microsoft.com/office/drawing/2014/main" id="{9DABBC2B-8445-05DB-A5B1-070ABC3AC7E5}"/>
              </a:ext>
            </a:extLst>
          </p:cNvPr>
          <p:cNvSpPr txBox="1"/>
          <p:nvPr/>
        </p:nvSpPr>
        <p:spPr>
          <a:xfrm>
            <a:off x="8493542" y="2292194"/>
            <a:ext cx="2764858" cy="458780"/>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a:ea typeface="+mn-ea"/>
                <a:cs typeface="+mn-cs"/>
              </a:rPr>
              <a:t>Take Actions and MaceI informed Decisions</a:t>
            </a:r>
          </a:p>
        </p:txBody>
      </p:sp>
      <p:sp>
        <p:nvSpPr>
          <p:cNvPr id="36" name="Rectangle 35">
            <a:extLst>
              <a:ext uri="{FF2B5EF4-FFF2-40B4-BE49-F238E27FC236}">
                <a16:creationId xmlns:a16="http://schemas.microsoft.com/office/drawing/2014/main" id="{2AB3DA5F-53B7-889A-FECC-ED7AD9620457}"/>
              </a:ext>
              <a:ext uri="{C183D7F6-B498-43B3-948B-1728B52AA6E4}">
                <adec:decorative xmlns:adec="http://schemas.microsoft.com/office/drawing/2017/decorative" val="1"/>
              </a:ext>
            </a:extLst>
          </p:cNvPr>
          <p:cNvSpPr/>
          <p:nvPr/>
        </p:nvSpPr>
        <p:spPr>
          <a:xfrm>
            <a:off x="8067666" y="3000206"/>
            <a:ext cx="3538821"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ptos"/>
              <a:ea typeface="+mn-ea"/>
              <a:cs typeface="+mn-cs"/>
            </a:endParaRPr>
          </a:p>
        </p:txBody>
      </p:sp>
      <p:sp>
        <p:nvSpPr>
          <p:cNvPr id="12" name="TextBox 11">
            <a:extLst>
              <a:ext uri="{FF2B5EF4-FFF2-40B4-BE49-F238E27FC236}">
                <a16:creationId xmlns:a16="http://schemas.microsoft.com/office/drawing/2014/main" id="{4DAFFA76-5CE0-95B9-C146-0B64D537061C}"/>
              </a:ext>
            </a:extLst>
          </p:cNvPr>
          <p:cNvSpPr txBox="1"/>
          <p:nvPr/>
        </p:nvSpPr>
        <p:spPr>
          <a:xfrm>
            <a:off x="8067666" y="3078931"/>
            <a:ext cx="3538821" cy="2460632"/>
          </a:xfrm>
          <a:prstGeom prst="rect">
            <a:avLst/>
          </a:prstGeom>
          <a:solidFill>
            <a:schemeClr val="bg2">
              <a:lumMod val="90000"/>
            </a:schemeClr>
          </a:solidFill>
          <a:ln>
            <a:noFill/>
          </a:ln>
        </p:spPr>
        <p:txBody>
          <a:bodyPr wrap="square" lIns="108000" tIns="144000" rIns="54610" bIns="54610" rtlCol="0">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Why:</a:t>
            </a: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To inform decision-making and have an evidence-based view of readiness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To decide whether the implementation goes ahead or not on the assigned go-live date</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How:</a:t>
            </a: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Develop an action plan based on stakeholder engagement survey/interview responses for necessary interventions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Present insights for decision making on go-live date </a:t>
            </a:r>
          </a:p>
        </p:txBody>
      </p:sp>
      <p:cxnSp>
        <p:nvCxnSpPr>
          <p:cNvPr id="37" name="Straight Arrow Connector 36">
            <a:extLst>
              <a:ext uri="{FF2B5EF4-FFF2-40B4-BE49-F238E27FC236}">
                <a16:creationId xmlns:a16="http://schemas.microsoft.com/office/drawing/2014/main" id="{D173520B-1306-4067-3069-EE8803D6E099}"/>
              </a:ext>
              <a:ext uri="{C183D7F6-B498-43B3-948B-1728B52AA6E4}">
                <adec:decorative xmlns:adec="http://schemas.microsoft.com/office/drawing/2017/decorative" val="1"/>
              </a:ext>
            </a:extLst>
          </p:cNvPr>
          <p:cNvCxnSpPr>
            <a:cxnSpLocks/>
          </p:cNvCxnSpPr>
          <p:nvPr/>
        </p:nvCxnSpPr>
        <p:spPr>
          <a:xfrm>
            <a:off x="688256" y="2927669"/>
            <a:ext cx="10970344" cy="0"/>
          </a:xfrm>
          <a:prstGeom prst="straightConnector1">
            <a:avLst/>
          </a:prstGeom>
          <a:ln w="3492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AF870FA-D65B-29D2-517C-28DC285C3373}"/>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560585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D769A-FD39-F006-705C-8D9920AEC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F8E7B-0B7B-46F4-0035-B491ED6471CB}"/>
              </a:ext>
            </a:extLst>
          </p:cNvPr>
          <p:cNvSpPr>
            <a:spLocks noGrp="1"/>
          </p:cNvSpPr>
          <p:nvPr>
            <p:ph type="title"/>
          </p:nvPr>
        </p:nvSpPr>
        <p:spPr/>
        <p:txBody>
          <a:bodyPr/>
          <a:lstStyle/>
          <a:p>
            <a:r>
              <a:rPr lang="en-US"/>
              <a:t>Review: Defining Baseline Stakeholder Engagement</a:t>
            </a:r>
          </a:p>
        </p:txBody>
      </p:sp>
      <p:sp>
        <p:nvSpPr>
          <p:cNvPr id="10" name="TextBox 9">
            <a:extLst>
              <a:ext uri="{FF2B5EF4-FFF2-40B4-BE49-F238E27FC236}">
                <a16:creationId xmlns:a16="http://schemas.microsoft.com/office/drawing/2014/main" id="{F0B6F181-5B7A-748D-B7DA-8CCE0F752940}"/>
              </a:ext>
            </a:extLst>
          </p:cNvPr>
          <p:cNvSpPr txBox="1"/>
          <p:nvPr/>
        </p:nvSpPr>
        <p:spPr>
          <a:xfrm>
            <a:off x="685800" y="1211052"/>
            <a:ext cx="1051559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To establish a strong foundation for engagement planning, it is important to define how baseline and ongoing stakeholder engagement surveys will be used throughout the change journey.</a:t>
            </a:r>
          </a:p>
        </p:txBody>
      </p:sp>
      <p:sp>
        <p:nvSpPr>
          <p:cNvPr id="5" name="Rectangle 4">
            <a:extLst>
              <a:ext uri="{FF2B5EF4-FFF2-40B4-BE49-F238E27FC236}">
                <a16:creationId xmlns:a16="http://schemas.microsoft.com/office/drawing/2014/main" id="{0B36F574-7FBF-9C9C-3A13-03E5F312F628}"/>
              </a:ext>
            </a:extLst>
          </p:cNvPr>
          <p:cNvSpPr/>
          <p:nvPr/>
        </p:nvSpPr>
        <p:spPr>
          <a:xfrm>
            <a:off x="850391" y="2055844"/>
            <a:ext cx="5311451" cy="6729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Organizational Stakeholder Engagement Survey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(Baseline)</a:t>
            </a:r>
          </a:p>
        </p:txBody>
      </p:sp>
      <p:sp>
        <p:nvSpPr>
          <p:cNvPr id="3" name="Rectangle 2">
            <a:extLst>
              <a:ext uri="{FF2B5EF4-FFF2-40B4-BE49-F238E27FC236}">
                <a16:creationId xmlns:a16="http://schemas.microsoft.com/office/drawing/2014/main" id="{57121582-B11D-1964-7D14-12306BBCA91B}"/>
              </a:ext>
            </a:extLst>
          </p:cNvPr>
          <p:cNvSpPr/>
          <p:nvPr/>
        </p:nvSpPr>
        <p:spPr>
          <a:xfrm>
            <a:off x="850391" y="2781355"/>
            <a:ext cx="5311451" cy="2004105"/>
          </a:xfrm>
          <a:prstGeom prst="rect">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Used to baseline stakeholder understanding and engagement for the upcoming change and identifies initial challenges / barriers for change </a:t>
            </a:r>
          </a:p>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Informs Change Management strategy and initiatives for the CWS-CARES V1 Implementation  </a:t>
            </a:r>
          </a:p>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Enables leaders to understand potential roadblocks and challenges to adoption by key stakeholders</a:t>
            </a:r>
          </a:p>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Enables the OCM teams to checkpoint future activities against baseline to understand progress or mitigation needed </a:t>
            </a:r>
          </a:p>
        </p:txBody>
      </p:sp>
      <p:sp>
        <p:nvSpPr>
          <p:cNvPr id="8" name="Rectangle 7">
            <a:extLst>
              <a:ext uri="{FF2B5EF4-FFF2-40B4-BE49-F238E27FC236}">
                <a16:creationId xmlns:a16="http://schemas.microsoft.com/office/drawing/2014/main" id="{93B1E899-D16D-5340-EA01-C2EAA9B24C89}"/>
              </a:ext>
            </a:extLst>
          </p:cNvPr>
          <p:cNvSpPr/>
          <p:nvPr/>
        </p:nvSpPr>
        <p:spPr>
          <a:xfrm>
            <a:off x="6347148" y="2055844"/>
            <a:ext cx="5311451" cy="6729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Ongoing Stakeholder Engagement Survey Checkpoints</a:t>
            </a:r>
          </a:p>
        </p:txBody>
      </p:sp>
      <p:sp>
        <p:nvSpPr>
          <p:cNvPr id="6" name="Rectangle 5">
            <a:extLst>
              <a:ext uri="{FF2B5EF4-FFF2-40B4-BE49-F238E27FC236}">
                <a16:creationId xmlns:a16="http://schemas.microsoft.com/office/drawing/2014/main" id="{ADA72EA1-F101-270C-27CE-BA636976ECF8}"/>
              </a:ext>
            </a:extLst>
          </p:cNvPr>
          <p:cNvSpPr/>
          <p:nvPr/>
        </p:nvSpPr>
        <p:spPr>
          <a:xfrm>
            <a:off x="6347148" y="2803432"/>
            <a:ext cx="5311451" cy="2004105"/>
          </a:xfrm>
          <a:prstGeom prst="rect">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Regular checkpoints completed throughout the lifecycle of the project </a:t>
            </a:r>
          </a:p>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Used to measure the engagement progress of stakeholder groups for the upcoming change</a:t>
            </a:r>
          </a:p>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Provides feedback on whether change management activities are moving stakeholders through the Change curve </a:t>
            </a:r>
          </a:p>
          <a:p>
            <a:pPr marL="182880" marR="0" lvl="0" indent="-182880" algn="l" defTabSz="914400" rtl="0" eaLnBrk="1" fontAlgn="auto" latinLnBrk="0" hangingPunct="1">
              <a:lnSpc>
                <a:spcPct val="100000"/>
              </a:lnSpc>
              <a:spcBef>
                <a:spcPts val="20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Identifies changes needed to OCM activities to mitigate adoption challenges along the CWS-CARES V1 Implementation journey </a:t>
            </a:r>
          </a:p>
        </p:txBody>
      </p:sp>
      <p:sp>
        <p:nvSpPr>
          <p:cNvPr id="9" name="Rectangle 8">
            <a:extLst>
              <a:ext uri="{FF2B5EF4-FFF2-40B4-BE49-F238E27FC236}">
                <a16:creationId xmlns:a16="http://schemas.microsoft.com/office/drawing/2014/main" id="{4A0E25E6-9D04-4BEC-7B5A-FEABA82D94E3}"/>
              </a:ext>
            </a:extLst>
          </p:cNvPr>
          <p:cNvSpPr/>
          <p:nvPr/>
        </p:nvSpPr>
        <p:spPr>
          <a:xfrm>
            <a:off x="857692" y="5101702"/>
            <a:ext cx="10800908" cy="748923"/>
          </a:xfrm>
          <a:prstGeom prst="rect">
            <a:avLst/>
          </a:prstGeom>
          <a:solidFill>
            <a:schemeClr val="bg1">
              <a:lumMod val="95000"/>
            </a:schemeClr>
          </a:solidFill>
          <a:ln w="28575">
            <a:noFill/>
          </a:ln>
        </p:spPr>
        <p:txBody>
          <a:bodyPr wrap="square" lIns="45720" rIns="45720">
            <a:spAutoFit/>
          </a:bodyPr>
          <a:lstStyle/>
          <a:p>
            <a:pPr marL="0" marR="0" lvl="1" indent="0" algn="l" defTabSz="914400" rtl="0" eaLnBrk="1" fontAlgn="auto" latinLnBrk="0" hangingPunct="1">
              <a:lnSpc>
                <a:spcPct val="100000"/>
              </a:lnSpc>
              <a:spcBef>
                <a:spcPts val="200"/>
              </a:spcBef>
              <a:spcAft>
                <a:spcPts val="20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Ongoing Stakeholder Engagement Surveys are intended to be used: </a:t>
            </a:r>
          </a:p>
          <a:p>
            <a:pPr marL="571500" marR="0" lvl="1" indent="-34290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Internally within the OCM leadership team to checkpoint stakeholder movement along the commitment curve, individual responses remain anonymous</a:t>
            </a:r>
          </a:p>
          <a:p>
            <a:pPr marL="571500" marR="0" lvl="1" indent="-342900" algn="l" defTabSz="914400" rtl="0" eaLnBrk="1" fontAlgn="auto" latinLnBrk="0" hangingPunct="1">
              <a:lnSpc>
                <a:spcPct val="100000"/>
              </a:lnSpc>
              <a:spcBef>
                <a:spcPts val="200"/>
              </a:spcBef>
              <a:spcAft>
                <a:spcPts val="20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As an input to the activities included within the OCM Plan</a:t>
            </a:r>
          </a:p>
        </p:txBody>
      </p:sp>
      <p:sp>
        <p:nvSpPr>
          <p:cNvPr id="4" name="Slide Number Placeholder 3">
            <a:extLst>
              <a:ext uri="{FF2B5EF4-FFF2-40B4-BE49-F238E27FC236}">
                <a16:creationId xmlns:a16="http://schemas.microsoft.com/office/drawing/2014/main" id="{B7037DAF-ADFD-7412-6DEC-2E08C7CC277F}"/>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070028900"/>
      </p:ext>
    </p:extLst>
  </p:cSld>
  <p:clrMapOvr>
    <a:masterClrMapping/>
  </p:clrMapOvr>
</p:sld>
</file>

<file path=ppt/theme/theme1.xml><?xml version="1.0" encoding="utf-8"?>
<a:theme xmlns:a="http://schemas.openxmlformats.org/drawingml/2006/main" name="1_CWDS Theme">
  <a:themeElements>
    <a:clrScheme name="Custom 3">
      <a:dk1>
        <a:srgbClr val="050505"/>
      </a:dk1>
      <a:lt1>
        <a:srgbClr val="FFFFFF"/>
      </a:lt1>
      <a:dk2>
        <a:srgbClr val="215E82"/>
      </a:dk2>
      <a:lt2>
        <a:srgbClr val="E8E8E8"/>
      </a:lt2>
      <a:accent1>
        <a:srgbClr val="10BCCE"/>
      </a:accent1>
      <a:accent2>
        <a:srgbClr val="94C941"/>
      </a:accent2>
      <a:accent3>
        <a:srgbClr val="FA8D29"/>
      </a:accent3>
      <a:accent4>
        <a:srgbClr val="2C7DAE"/>
      </a:accent4>
      <a:accent5>
        <a:srgbClr val="206259"/>
      </a:accent5>
      <a:accent6>
        <a:srgbClr val="D95A2C"/>
      </a:accent6>
      <a:hlink>
        <a:srgbClr val="2C7DAE"/>
      </a:hlink>
      <a:folHlink>
        <a:srgbClr val="2C7D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WDS-interim-template-jt" id="{CC953E3B-AB92-E345-A482-02F7B420C3DD}" vid="{4890E650-B9D2-5E46-9DD0-B2765BB2D9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5bce90d6-5a2c-47e0-8337-aac7acda0e97" ContentTypeId="0x0101" PreviousValue="false" LastSyncTimeStamp="2017-02-08T00:21:31.923Z"/>
</file>

<file path=customXml/item3.xml><?xml version="1.0" encoding="utf-8"?>
<ct:contentTypeSchema xmlns:ct="http://schemas.microsoft.com/office/2006/metadata/contentType" xmlns:ma="http://schemas.microsoft.com/office/2006/metadata/properties/metaAttributes" ct:_="" ma:_="" ma:contentTypeName="Document" ma:contentTypeID="0x010100BA34670F50CF4D468227A63B65475311" ma:contentTypeVersion="11" ma:contentTypeDescription="Create a new document." ma:contentTypeScope="" ma:versionID="3e8e3c7f34bd5fce2d50c096a86ac28f">
  <xsd:schema xmlns:xsd="http://www.w3.org/2001/XMLSchema" xmlns:xs="http://www.w3.org/2001/XMLSchema" xmlns:p="http://schemas.microsoft.com/office/2006/metadata/properties" xmlns:ns2="500343c0-af67-4d55-b6f3-a7838e163d14" xmlns:ns3="6193a60a-489b-4beb-89d5-ed070de4f5d8" xmlns:ns4="4eb7c661-5355-418f-a04b-13b4df5d1a0a" targetNamespace="http://schemas.microsoft.com/office/2006/metadata/properties" ma:root="true" ma:fieldsID="70c3b4eec316bbfe1dca516fb6a8073a" ns2:_="" ns3:_="" ns4:_="">
    <xsd:import namespace="500343c0-af67-4d55-b6f3-a7838e163d14"/>
    <xsd:import namespace="6193a60a-489b-4beb-89d5-ed070de4f5d8"/>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193a60a-489b-4beb-89d5-ed070de4f5d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RCJ5YXZNKWNZ-1002286200-12248</_dlc_DocId>
    <_dlc_DocIdUrl xmlns="500343c0-af67-4d55-b6f3-a7838e163d14">
      <Url>https://osicagov.sharepoint.com/sites/CWDS/PMO/_layouts/15/DocIdRedir.aspx?ID=RCJ5YXZNKWNZ-1002286200-12248</Url>
      <Description>RCJ5YXZNKWNZ-1002286200-12248</Description>
    </_dlc_DocIdUrl>
    <TaxCatchAll xmlns="4eb7c661-5355-418f-a04b-13b4df5d1a0a" xsi:nil="true"/>
    <lcf76f155ced4ddcb4097134ff3c332f xmlns="6193a60a-489b-4beb-89d5-ed070de4f5d8">
      <Terms xmlns="http://schemas.microsoft.com/office/infopath/2007/PartnerControls"/>
    </lcf76f155ced4ddcb4097134ff3c332f>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18CAD2-9744-488D-BEF4-83362FBE46FE}">
  <ds:schemaRefs>
    <ds:schemaRef ds:uri="http://schemas.microsoft.com/sharepoint/events"/>
  </ds:schemaRefs>
</ds:datastoreItem>
</file>

<file path=customXml/itemProps2.xml><?xml version="1.0" encoding="utf-8"?>
<ds:datastoreItem xmlns:ds="http://schemas.openxmlformats.org/officeDocument/2006/customXml" ds:itemID="{C717CE8E-D5E2-43B9-8ED1-75BACFA62932}">
  <ds:schemaRefs>
    <ds:schemaRef ds:uri="Microsoft.SharePoint.Taxonomy.ContentTypeSync"/>
  </ds:schemaRefs>
</ds:datastoreItem>
</file>

<file path=customXml/itemProps3.xml><?xml version="1.0" encoding="utf-8"?>
<ds:datastoreItem xmlns:ds="http://schemas.openxmlformats.org/officeDocument/2006/customXml" ds:itemID="{06B832B7-2C49-4F01-B40C-A4B4FAAFD2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0343c0-af67-4d55-b6f3-a7838e163d14"/>
    <ds:schemaRef ds:uri="6193a60a-489b-4beb-89d5-ed070de4f5d8"/>
    <ds:schemaRef ds:uri="4eb7c661-5355-418f-a04b-13b4df5d1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9323E3C-4F0A-4EFD-B1D1-E4300549A7C7}">
  <ds:schemaRefs>
    <ds:schemaRef ds:uri="500343c0-af67-4d55-b6f3-a7838e163d14"/>
    <ds:schemaRef ds:uri="http://www.w3.org/XML/1998/namespace"/>
    <ds:schemaRef ds:uri="6193a60a-489b-4beb-89d5-ed070de4f5d8"/>
    <ds:schemaRef ds:uri="http://purl.org/dc/elements/1.1/"/>
    <ds:schemaRef ds:uri="http://schemas.microsoft.com/office/2006/documentManagement/types"/>
    <ds:schemaRef ds:uri="http://purl.org/dc/dcmitype/"/>
    <ds:schemaRef ds:uri="http://schemas.openxmlformats.org/package/2006/metadata/core-properties"/>
    <ds:schemaRef ds:uri="4eb7c661-5355-418f-a04b-13b4df5d1a0a"/>
    <ds:schemaRef ds:uri="http://schemas.microsoft.com/office/infopath/2007/PartnerControls"/>
    <ds:schemaRef ds:uri="http://schemas.microsoft.com/office/2006/metadata/properties"/>
    <ds:schemaRef ds:uri="http://purl.org/dc/terms/"/>
  </ds:schemaRefs>
</ds:datastoreItem>
</file>

<file path=customXml/itemProps5.xml><?xml version="1.0" encoding="utf-8"?>
<ds:datastoreItem xmlns:ds="http://schemas.openxmlformats.org/officeDocument/2006/customXml" ds:itemID="{8525C475-9C4C-47C8-A3C5-2535DEDC94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2310</Words>
  <Application>Microsoft Office PowerPoint</Application>
  <PresentationFormat>Widescreen</PresentationFormat>
  <Paragraphs>272</Paragraphs>
  <Slides>14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Open Sans</vt:lpstr>
      <vt:lpstr>Source Sans Pro</vt:lpstr>
      <vt:lpstr>Wingdings</vt:lpstr>
      <vt:lpstr>1_CWDS Theme</vt:lpstr>
      <vt:lpstr>Organization OCM Guidance</vt:lpstr>
      <vt:lpstr>Purpose &amp; Audience</vt:lpstr>
      <vt:lpstr>Background</vt:lpstr>
      <vt:lpstr>Implementation Timeline</vt:lpstr>
      <vt:lpstr>Organizational Change Management (OCM) Overview</vt:lpstr>
      <vt:lpstr>OCM Measurement &amp; Evaluation</vt:lpstr>
      <vt:lpstr>Measuring OCM Effectiveness</vt:lpstr>
      <vt:lpstr>Review: Stakeholder Engagement Survey Approach</vt:lpstr>
      <vt:lpstr>Review: Defining Baseline Stakeholder Engagement</vt:lpstr>
      <vt:lpstr>Build: Survey Item Development </vt:lpstr>
      <vt:lpstr>Stakeholder Engagement: Defining Metrics</vt:lpstr>
      <vt:lpstr>Stakeholder Engagement: Preparing Survey Questions</vt:lpstr>
      <vt:lpstr>Analyze: Evaluating Survey Data and Interpreting Results</vt:lpstr>
      <vt:lpstr>Refine: Engagement Surveys to Inform Mitigation Actions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Raterink, Hope@OTSI</cp:lastModifiedBy>
  <cp:revision>1</cp:revision>
  <dcterms:created xsi:type="dcterms:W3CDTF">2026-08-04T18:11:11Z</dcterms:created>
  <dcterms:modified xsi:type="dcterms:W3CDTF">2026-08-04T18:41:01Z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0x010100BA34670F50CF4D468227A63B65475311</vt:lpwstr>
  </property>
  <property fmtid="{D5CDD505-2E9C-101B-9397-08002B2CF9AE}" pid="3" name="_dlc_DocIdItemGuid">
    <vt:lpwstr>925feebd-071b-47bf-a71c-89d888e86c8c</vt:lpwstr>
  </property>
  <property fmtid="{D5CDD505-2E9C-101B-9397-08002B2CF9AE}" pid="4" name="MediaServiceImageTags">
    <vt:lpwstr/>
  </property>
</Properties>
</file>